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gif" ContentType="image/gif"/>
  <Default Extension="wmf" ContentType="image/x-w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243"/>
  </p:handoutMasterIdLst>
  <p:sldIdLst>
    <p:sldId id="1936" r:id="rId3"/>
    <p:sldId id="1937" r:id="rId5"/>
    <p:sldId id="2267" r:id="rId6"/>
    <p:sldId id="2027" r:id="rId7"/>
    <p:sldId id="2028" r:id="rId8"/>
    <p:sldId id="2029" r:id="rId9"/>
    <p:sldId id="2030" r:id="rId10"/>
    <p:sldId id="2031" r:id="rId11"/>
    <p:sldId id="2032" r:id="rId12"/>
    <p:sldId id="2033" r:id="rId13"/>
    <p:sldId id="2034" r:id="rId14"/>
    <p:sldId id="2035" r:id="rId15"/>
    <p:sldId id="2036" r:id="rId16"/>
    <p:sldId id="2268" r:id="rId17"/>
    <p:sldId id="2038" r:id="rId18"/>
    <p:sldId id="2039" r:id="rId19"/>
    <p:sldId id="2040" r:id="rId20"/>
    <p:sldId id="2041" r:id="rId21"/>
    <p:sldId id="2042" r:id="rId22"/>
    <p:sldId id="2043" r:id="rId23"/>
    <p:sldId id="2044" r:id="rId24"/>
    <p:sldId id="2045" r:id="rId25"/>
    <p:sldId id="2046" r:id="rId26"/>
    <p:sldId id="2047" r:id="rId27"/>
    <p:sldId id="2048" r:id="rId28"/>
    <p:sldId id="2049" r:id="rId29"/>
    <p:sldId id="2050" r:id="rId30"/>
    <p:sldId id="2051" r:id="rId31"/>
    <p:sldId id="2052" r:id="rId32"/>
    <p:sldId id="2053" r:id="rId33"/>
    <p:sldId id="2269" r:id="rId34"/>
    <p:sldId id="2055" r:id="rId35"/>
    <p:sldId id="2056" r:id="rId36"/>
    <p:sldId id="2057" r:id="rId37"/>
    <p:sldId id="2058" r:id="rId38"/>
    <p:sldId id="2059" r:id="rId39"/>
    <p:sldId id="2060" r:id="rId40"/>
    <p:sldId id="2061" r:id="rId41"/>
    <p:sldId id="2062" r:id="rId42"/>
    <p:sldId id="2063" r:id="rId43"/>
    <p:sldId id="2064" r:id="rId44"/>
    <p:sldId id="2065" r:id="rId45"/>
    <p:sldId id="2066" r:id="rId46"/>
    <p:sldId id="2067" r:id="rId47"/>
    <p:sldId id="2068" r:id="rId48"/>
    <p:sldId id="2069" r:id="rId49"/>
    <p:sldId id="2070" r:id="rId50"/>
    <p:sldId id="2071" r:id="rId51"/>
    <p:sldId id="2072" r:id="rId52"/>
    <p:sldId id="2073" r:id="rId53"/>
    <p:sldId id="2074" r:id="rId54"/>
    <p:sldId id="2075" r:id="rId55"/>
    <p:sldId id="2076" r:id="rId56"/>
    <p:sldId id="2077" r:id="rId57"/>
    <p:sldId id="2078" r:id="rId58"/>
    <p:sldId id="2079" r:id="rId59"/>
    <p:sldId id="2080" r:id="rId60"/>
    <p:sldId id="2081" r:id="rId61"/>
    <p:sldId id="2082" r:id="rId62"/>
    <p:sldId id="2084" r:id="rId63"/>
    <p:sldId id="2085" r:id="rId64"/>
    <p:sldId id="2086" r:id="rId65"/>
    <p:sldId id="2087" r:id="rId66"/>
    <p:sldId id="2088" r:id="rId67"/>
    <p:sldId id="2089" r:id="rId68"/>
    <p:sldId id="2090" r:id="rId69"/>
    <p:sldId id="2091" r:id="rId70"/>
    <p:sldId id="2092" r:id="rId71"/>
    <p:sldId id="2093" r:id="rId72"/>
    <p:sldId id="2094" r:id="rId73"/>
    <p:sldId id="2095" r:id="rId74"/>
    <p:sldId id="2096" r:id="rId75"/>
    <p:sldId id="2097" r:id="rId76"/>
    <p:sldId id="2098" r:id="rId77"/>
    <p:sldId id="2099" r:id="rId78"/>
    <p:sldId id="2100" r:id="rId79"/>
    <p:sldId id="2101" r:id="rId80"/>
    <p:sldId id="2102" r:id="rId81"/>
    <p:sldId id="2103" r:id="rId82"/>
    <p:sldId id="2104" r:id="rId83"/>
    <p:sldId id="2105" r:id="rId84"/>
    <p:sldId id="2106" r:id="rId85"/>
    <p:sldId id="2107" r:id="rId86"/>
    <p:sldId id="2108" r:id="rId87"/>
    <p:sldId id="2109" r:id="rId88"/>
    <p:sldId id="2110" r:id="rId89"/>
    <p:sldId id="2111" r:id="rId90"/>
    <p:sldId id="2112" r:id="rId91"/>
    <p:sldId id="2113" r:id="rId92"/>
    <p:sldId id="2114" r:id="rId93"/>
    <p:sldId id="2115" r:id="rId94"/>
    <p:sldId id="2116" r:id="rId95"/>
    <p:sldId id="2117" r:id="rId96"/>
    <p:sldId id="2118" r:id="rId97"/>
    <p:sldId id="2119" r:id="rId98"/>
    <p:sldId id="2120" r:id="rId99"/>
    <p:sldId id="2121" r:id="rId100"/>
    <p:sldId id="2122" r:id="rId101"/>
    <p:sldId id="2123" r:id="rId102"/>
    <p:sldId id="2124" r:id="rId103"/>
    <p:sldId id="2125" r:id="rId104"/>
    <p:sldId id="2126" r:id="rId105"/>
    <p:sldId id="2127" r:id="rId106"/>
    <p:sldId id="2128" r:id="rId107"/>
    <p:sldId id="2129" r:id="rId108"/>
    <p:sldId id="2130" r:id="rId109"/>
    <p:sldId id="2131" r:id="rId110"/>
    <p:sldId id="2132" r:id="rId111"/>
    <p:sldId id="2133" r:id="rId112"/>
    <p:sldId id="2134" r:id="rId113"/>
    <p:sldId id="2135" r:id="rId114"/>
    <p:sldId id="2136" r:id="rId115"/>
    <p:sldId id="2137" r:id="rId116"/>
    <p:sldId id="2138" r:id="rId117"/>
    <p:sldId id="2139" r:id="rId118"/>
    <p:sldId id="2140" r:id="rId119"/>
    <p:sldId id="2141" r:id="rId120"/>
    <p:sldId id="2142" r:id="rId121"/>
    <p:sldId id="2143" r:id="rId122"/>
    <p:sldId id="2144" r:id="rId123"/>
    <p:sldId id="2145" r:id="rId124"/>
    <p:sldId id="2146" r:id="rId125"/>
    <p:sldId id="2147" r:id="rId126"/>
    <p:sldId id="2148" r:id="rId127"/>
    <p:sldId id="2149" r:id="rId128"/>
    <p:sldId id="2150" r:id="rId129"/>
    <p:sldId id="2151" r:id="rId130"/>
    <p:sldId id="2152" r:id="rId131"/>
    <p:sldId id="2153" r:id="rId132"/>
    <p:sldId id="2154" r:id="rId133"/>
    <p:sldId id="2155" r:id="rId134"/>
    <p:sldId id="2156" r:id="rId135"/>
    <p:sldId id="2157" r:id="rId136"/>
    <p:sldId id="2158" r:id="rId137"/>
    <p:sldId id="2159" r:id="rId138"/>
    <p:sldId id="2160" r:id="rId139"/>
    <p:sldId id="2161" r:id="rId140"/>
    <p:sldId id="2162" r:id="rId141"/>
    <p:sldId id="2163" r:id="rId142"/>
    <p:sldId id="2164" r:id="rId143"/>
    <p:sldId id="2166" r:id="rId144"/>
    <p:sldId id="2167" r:id="rId145"/>
    <p:sldId id="2168" r:id="rId146"/>
    <p:sldId id="2169" r:id="rId147"/>
    <p:sldId id="2170" r:id="rId148"/>
    <p:sldId id="2171" r:id="rId149"/>
    <p:sldId id="2172" r:id="rId150"/>
    <p:sldId id="2173" r:id="rId151"/>
    <p:sldId id="2174" r:id="rId152"/>
    <p:sldId id="2175" r:id="rId153"/>
    <p:sldId id="2176" r:id="rId154"/>
    <p:sldId id="2177" r:id="rId155"/>
    <p:sldId id="2178" r:id="rId156"/>
    <p:sldId id="2179" r:id="rId157"/>
    <p:sldId id="2180" r:id="rId158"/>
    <p:sldId id="2181" r:id="rId159"/>
    <p:sldId id="2182" r:id="rId160"/>
    <p:sldId id="2183" r:id="rId161"/>
    <p:sldId id="2184" r:id="rId162"/>
    <p:sldId id="2185" r:id="rId163"/>
    <p:sldId id="2186" r:id="rId164"/>
    <p:sldId id="2187" r:id="rId165"/>
    <p:sldId id="2188" r:id="rId166"/>
    <p:sldId id="2189" r:id="rId167"/>
    <p:sldId id="2190" r:id="rId168"/>
    <p:sldId id="2191" r:id="rId169"/>
    <p:sldId id="2192" r:id="rId170"/>
    <p:sldId id="2193" r:id="rId171"/>
    <p:sldId id="2194" r:id="rId172"/>
    <p:sldId id="2195" r:id="rId173"/>
    <p:sldId id="2197" r:id="rId174"/>
    <p:sldId id="2198" r:id="rId175"/>
    <p:sldId id="2199" r:id="rId176"/>
    <p:sldId id="2200" r:id="rId177"/>
    <p:sldId id="2201" r:id="rId178"/>
    <p:sldId id="2202" r:id="rId179"/>
    <p:sldId id="2203" r:id="rId180"/>
    <p:sldId id="2204" r:id="rId181"/>
    <p:sldId id="2205" r:id="rId182"/>
    <p:sldId id="2206" r:id="rId183"/>
    <p:sldId id="2207" r:id="rId184"/>
    <p:sldId id="2208" r:id="rId185"/>
    <p:sldId id="2209" r:id="rId186"/>
    <p:sldId id="2210" r:id="rId187"/>
    <p:sldId id="2211" r:id="rId188"/>
    <p:sldId id="2212" r:id="rId189"/>
    <p:sldId id="2213" r:id="rId190"/>
    <p:sldId id="2214" r:id="rId191"/>
    <p:sldId id="2215" r:id="rId192"/>
    <p:sldId id="2216" r:id="rId193"/>
    <p:sldId id="2217" r:id="rId194"/>
    <p:sldId id="2218" r:id="rId195"/>
    <p:sldId id="2219" r:id="rId196"/>
    <p:sldId id="2220" r:id="rId197"/>
    <p:sldId id="2221" r:id="rId198"/>
    <p:sldId id="2222" r:id="rId199"/>
    <p:sldId id="2223" r:id="rId200"/>
    <p:sldId id="2224" r:id="rId201"/>
    <p:sldId id="2225" r:id="rId202"/>
    <p:sldId id="2226" r:id="rId203"/>
    <p:sldId id="2227" r:id="rId204"/>
    <p:sldId id="2228" r:id="rId205"/>
    <p:sldId id="2229" r:id="rId206"/>
    <p:sldId id="2230" r:id="rId207"/>
    <p:sldId id="2231" r:id="rId208"/>
    <p:sldId id="2232" r:id="rId209"/>
    <p:sldId id="2233" r:id="rId210"/>
    <p:sldId id="2234" r:id="rId211"/>
    <p:sldId id="2235" r:id="rId212"/>
    <p:sldId id="2236" r:id="rId213"/>
    <p:sldId id="2237" r:id="rId214"/>
    <p:sldId id="2238" r:id="rId215"/>
    <p:sldId id="2239" r:id="rId216"/>
    <p:sldId id="2240" r:id="rId217"/>
    <p:sldId id="2241" r:id="rId218"/>
    <p:sldId id="2242" r:id="rId219"/>
    <p:sldId id="2243" r:id="rId220"/>
    <p:sldId id="2244" r:id="rId221"/>
    <p:sldId id="2245" r:id="rId222"/>
    <p:sldId id="2246" r:id="rId223"/>
    <p:sldId id="2247" r:id="rId224"/>
    <p:sldId id="2248" r:id="rId225"/>
    <p:sldId id="2249" r:id="rId226"/>
    <p:sldId id="2250" r:id="rId227"/>
    <p:sldId id="2251" r:id="rId228"/>
    <p:sldId id="2252" r:id="rId229"/>
    <p:sldId id="2253" r:id="rId230"/>
    <p:sldId id="2254" r:id="rId231"/>
    <p:sldId id="2255" r:id="rId232"/>
    <p:sldId id="2256" r:id="rId233"/>
    <p:sldId id="2257" r:id="rId234"/>
    <p:sldId id="2258" r:id="rId235"/>
    <p:sldId id="2259" r:id="rId236"/>
    <p:sldId id="2260" r:id="rId237"/>
    <p:sldId id="2261" r:id="rId238"/>
    <p:sldId id="2262" r:id="rId239"/>
    <p:sldId id="2263" r:id="rId240"/>
    <p:sldId id="2264" r:id="rId241"/>
    <p:sldId id="2265" r:id="rId242"/>
  </p:sldIdLst>
  <p:sldSz cx="12192000" cy="6858000"/>
  <p:notesSz cx="6858000" cy="9144000"/>
  <p:custDataLst>
    <p:tags r:id="rId2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7C11"/>
    <a:srgbClr val="EB7C1F"/>
    <a:srgbClr val="CCFFFF"/>
    <a:srgbClr val="175F8B"/>
    <a:srgbClr val="009999"/>
    <a:srgbClr val="C0504D"/>
    <a:srgbClr val="4681BD"/>
    <a:srgbClr val="E0CFBD"/>
    <a:srgbClr val="8064A2"/>
    <a:srgbClr val="A620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76" autoAdjust="0"/>
    <p:restoredTop sz="79201" autoAdjust="0"/>
  </p:normalViewPr>
  <p:slideViewPr>
    <p:cSldViewPr snapToGrid="0" showGuides="1">
      <p:cViewPr varScale="1">
        <p:scale>
          <a:sx n="50" d="100"/>
          <a:sy n="50" d="100"/>
        </p:scale>
        <p:origin x="418" y="24"/>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0"/>
    </p:cViewPr>
    <p:sldLst>
      <p:sld r:id="rId1" collapse="1"/>
      <p:sld r:id="rId2" collapse="1"/>
      <p:sld r:id="rId3" collapse="1"/>
    </p:sldLst>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2134" y="3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7" Type="http://schemas.openxmlformats.org/officeDocument/2006/relationships/tags" Target="tags/tag1.xml"/><Relationship Id="rId246" Type="http://schemas.openxmlformats.org/officeDocument/2006/relationships/tableStyles" Target="tableStyles.xml"/><Relationship Id="rId245" Type="http://schemas.openxmlformats.org/officeDocument/2006/relationships/viewProps" Target="viewProps.xml"/><Relationship Id="rId244" Type="http://schemas.openxmlformats.org/officeDocument/2006/relationships/presProps" Target="presProps.xml"/><Relationship Id="rId243" Type="http://schemas.openxmlformats.org/officeDocument/2006/relationships/handoutMaster" Target="handoutMasters/handoutMaster1.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slide" Target="slides/slide6.xml"/><Relationship Id="rId1"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2.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0.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1.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2.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3.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4.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5.xml"/></Relationships>
</file>

<file path=ppt/notesSlides/_rels/notesSlide1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6.xml"/></Relationships>
</file>

<file path=ppt/notesSlides/_rels/notesSlide1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7.xml"/></Relationships>
</file>

<file path=ppt/notesSlides/_rels/notesSlide1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8.xml"/></Relationships>
</file>

<file path=ppt/notesSlides/_rels/notesSlide1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sz="1100" i="1" dirty="0"/>
          </a:p>
        </p:txBody>
      </p:sp>
      <p:sp>
        <p:nvSpPr>
          <p:cNvPr id="162819" name="Rectangle 4"/>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en-US" altLang="zh-CN" sz="1100" dirty="0">
              <a:latin typeface="ZapfHumnst BT" pitchFamily="34" charset="0"/>
            </a:endParaRPr>
          </a:p>
        </p:txBody>
      </p:sp>
      <p:sp>
        <p:nvSpPr>
          <p:cNvPr id="162820" name="Rectangle 2"/>
          <p:cNvSpPr>
            <a:spLocks noGrp="1" noRot="1" noChangeAspect="1" noChangeArrowheads="1" noTextEdit="1"/>
          </p:cNvSpPr>
          <p:nvPr>
            <p:ph type="sldImg"/>
          </p:nvPr>
        </p:nvSpPr>
        <p:spPr>
          <a:xfrm>
            <a:off x="1644650" y="933450"/>
            <a:ext cx="6026150" cy="3390900"/>
          </a:xfrm>
        </p:spPr>
      </p:sp>
      <p:sp>
        <p:nvSpPr>
          <p:cNvPr id="162821" name="Text Box 3"/>
          <p:cNvSpPr txBox="1">
            <a:spLocks noChangeArrowheads="1"/>
          </p:cNvSpPr>
          <p:nvPr/>
        </p:nvSpPr>
        <p:spPr bwMode="auto">
          <a:xfrm>
            <a:off x="563186" y="1220790"/>
            <a:ext cx="1843438" cy="611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6091" tIns="66091" rIns="66091" bIns="66091"/>
          <a:lstStyle>
            <a:lvl1pPr defTabSz="952500">
              <a:defRPr sz="1000">
                <a:solidFill>
                  <a:schemeClr val="tx1"/>
                </a:solidFill>
                <a:latin typeface="Arial" panose="020B0604020202020204" pitchFamily="34" charset="0"/>
              </a:defRPr>
            </a:lvl1pPr>
            <a:lvl2pPr marL="742950" indent="-285750" defTabSz="952500">
              <a:defRPr sz="1000">
                <a:solidFill>
                  <a:schemeClr val="tx1"/>
                </a:solidFill>
                <a:latin typeface="Arial" panose="020B0604020202020204" pitchFamily="34" charset="0"/>
              </a:defRPr>
            </a:lvl2pPr>
            <a:lvl3pPr marL="1143000" indent="-228600" defTabSz="952500">
              <a:defRPr sz="1000">
                <a:solidFill>
                  <a:schemeClr val="tx1"/>
                </a:solidFill>
                <a:latin typeface="Arial" panose="020B0604020202020204" pitchFamily="34" charset="0"/>
              </a:defRPr>
            </a:lvl3pPr>
            <a:lvl4pPr marL="1600200" indent="-228600" defTabSz="952500">
              <a:defRPr sz="1000">
                <a:solidFill>
                  <a:schemeClr val="tx1"/>
                </a:solidFill>
                <a:latin typeface="Arial" panose="020B0604020202020204" pitchFamily="34" charset="0"/>
              </a:defRPr>
            </a:lvl4pPr>
            <a:lvl5pPr marL="2057400" indent="-228600" defTabSz="952500">
              <a:defRPr sz="1000">
                <a:solidFill>
                  <a:schemeClr val="tx1"/>
                </a:solidFill>
                <a:latin typeface="Arial" panose="020B0604020202020204" pitchFamily="34" charset="0"/>
              </a:defRPr>
            </a:lvl5pPr>
            <a:lvl6pPr marL="2514600" indent="-228600" defTabSz="952500"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952500"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952500" eaLnBrk="0" fontAlgn="base" hangingPunct="0">
              <a:spcBef>
                <a:spcPct val="0"/>
              </a:spcBef>
              <a:spcAft>
                <a:spcPct val="0"/>
              </a:spcAft>
              <a:defRPr sz="1000">
                <a:solidFill>
                  <a:schemeClr val="tx1"/>
                </a:solidFill>
                <a:latin typeface="Arial" panose="020B0604020202020204" pitchFamily="34" charset="0"/>
              </a:defRPr>
            </a:lvl8pPr>
            <a:lvl9pPr marL="3886200" indent="-228600" defTabSz="952500" eaLnBrk="0" fontAlgn="base" hangingPunct="0">
              <a:spcBef>
                <a:spcPct val="0"/>
              </a:spcBef>
              <a:spcAft>
                <a:spcPct val="0"/>
              </a:spcAft>
              <a:defRPr sz="1000">
                <a:solidFill>
                  <a:schemeClr val="tx1"/>
                </a:solidFill>
                <a:latin typeface="Arial" panose="020B0604020202020204" pitchFamily="34" charset="0"/>
              </a:defRPr>
            </a:lvl9pPr>
          </a:lstStyle>
          <a:p>
            <a:pPr>
              <a:lnSpc>
                <a:spcPct val="87000"/>
              </a:lnSpc>
              <a:spcBef>
                <a:spcPct val="40000"/>
              </a:spcBef>
            </a:pPr>
            <a:endParaRPr lang="zh-CN" altLang="en-US">
              <a:latin typeface="Times" panose="02020603050405020304" pitchFamily="18" charset="0"/>
            </a:endParaRPr>
          </a:p>
        </p:txBody>
      </p:sp>
      <p:sp>
        <p:nvSpPr>
          <p:cNvPr id="162822" name="Text Box 4"/>
          <p:cNvSpPr txBox="1">
            <a:spLocks noChangeArrowheads="1"/>
          </p:cNvSpPr>
          <p:nvPr/>
        </p:nvSpPr>
        <p:spPr bwMode="auto">
          <a:xfrm>
            <a:off x="563186" y="1220790"/>
            <a:ext cx="1843438" cy="611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6091" tIns="66091" rIns="66091" bIns="66091"/>
          <a:lstStyle>
            <a:lvl1pPr defTabSz="952500">
              <a:defRPr sz="1000">
                <a:solidFill>
                  <a:schemeClr val="tx1"/>
                </a:solidFill>
                <a:latin typeface="Arial" panose="020B0604020202020204" pitchFamily="34" charset="0"/>
              </a:defRPr>
            </a:lvl1pPr>
            <a:lvl2pPr marL="742950" indent="-285750" defTabSz="952500">
              <a:defRPr sz="1000">
                <a:solidFill>
                  <a:schemeClr val="tx1"/>
                </a:solidFill>
                <a:latin typeface="Arial" panose="020B0604020202020204" pitchFamily="34" charset="0"/>
              </a:defRPr>
            </a:lvl2pPr>
            <a:lvl3pPr marL="1143000" indent="-228600" defTabSz="952500">
              <a:defRPr sz="1000">
                <a:solidFill>
                  <a:schemeClr val="tx1"/>
                </a:solidFill>
                <a:latin typeface="Arial" panose="020B0604020202020204" pitchFamily="34" charset="0"/>
              </a:defRPr>
            </a:lvl3pPr>
            <a:lvl4pPr marL="1600200" indent="-228600" defTabSz="952500">
              <a:defRPr sz="1000">
                <a:solidFill>
                  <a:schemeClr val="tx1"/>
                </a:solidFill>
                <a:latin typeface="Arial" panose="020B0604020202020204" pitchFamily="34" charset="0"/>
              </a:defRPr>
            </a:lvl4pPr>
            <a:lvl5pPr marL="2057400" indent="-228600" defTabSz="952500">
              <a:defRPr sz="1000">
                <a:solidFill>
                  <a:schemeClr val="tx1"/>
                </a:solidFill>
                <a:latin typeface="Arial" panose="020B0604020202020204" pitchFamily="34" charset="0"/>
              </a:defRPr>
            </a:lvl5pPr>
            <a:lvl6pPr marL="2514600" indent="-228600" defTabSz="952500"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952500"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952500" eaLnBrk="0" fontAlgn="base" hangingPunct="0">
              <a:spcBef>
                <a:spcPct val="0"/>
              </a:spcBef>
              <a:spcAft>
                <a:spcPct val="0"/>
              </a:spcAft>
              <a:defRPr sz="1000">
                <a:solidFill>
                  <a:schemeClr val="tx1"/>
                </a:solidFill>
                <a:latin typeface="Arial" panose="020B0604020202020204" pitchFamily="34" charset="0"/>
              </a:defRPr>
            </a:lvl8pPr>
            <a:lvl9pPr marL="3886200" indent="-228600" defTabSz="952500" eaLnBrk="0" fontAlgn="base" hangingPunct="0">
              <a:spcBef>
                <a:spcPct val="0"/>
              </a:spcBef>
              <a:spcAft>
                <a:spcPct val="0"/>
              </a:spcAft>
              <a:defRPr sz="1000">
                <a:solidFill>
                  <a:schemeClr val="tx1"/>
                </a:solidFill>
                <a:latin typeface="Arial" panose="020B0604020202020204" pitchFamily="34" charset="0"/>
              </a:defRPr>
            </a:lvl9pPr>
          </a:lstStyle>
          <a:p>
            <a:pPr>
              <a:lnSpc>
                <a:spcPct val="87000"/>
              </a:lnSpc>
              <a:spcBef>
                <a:spcPct val="40000"/>
              </a:spcBef>
            </a:pPr>
            <a:br>
              <a:rPr lang="zh-CN" altLang="en-US">
                <a:latin typeface="ZapfHumnst BT" pitchFamily="34" charset="0"/>
              </a:rPr>
            </a:br>
            <a:endParaRPr lang="zh-CN" altLang="en-US">
              <a:latin typeface="ZapfHumnst BT" pitchFamily="34" charset="0"/>
            </a:endParaRPr>
          </a:p>
        </p:txBody>
      </p:sp>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zh-CN" altLang="en-US" sz="1100" i="1" dirty="0"/>
          </a:p>
        </p:txBody>
      </p:sp>
      <p:sp>
        <p:nvSpPr>
          <p:cNvPr id="5" name="页脚占位符 4"/>
          <p:cNvSpPr>
            <a:spLocks noGrp="1"/>
          </p:cNvSpPr>
          <p:nvPr>
            <p:ph type="ftr" sz="quarter" idx="11"/>
          </p:nvPr>
        </p:nvSpPr>
        <p:spPr/>
        <p:txBody>
          <a:bodyPr/>
          <a:lstStyle/>
          <a:p>
            <a:pPr>
              <a:defRPr/>
            </a:pPr>
            <a:endParaRPr lang="en-US" altLang="zh-CN" dirty="0">
              <a:latin typeface="ZapfHumnst BT"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zh-CN" altLang="en-US" sz="1100" i="1" dirty="0"/>
          </a:p>
        </p:txBody>
      </p:sp>
      <p:sp>
        <p:nvSpPr>
          <p:cNvPr id="5" name="页脚占位符 4"/>
          <p:cNvSpPr>
            <a:spLocks noGrp="1"/>
          </p:cNvSpPr>
          <p:nvPr>
            <p:ph type="ftr" sz="quarter" idx="11"/>
          </p:nvPr>
        </p:nvSpPr>
        <p:spPr/>
        <p:txBody>
          <a:bodyPr/>
          <a:lstStyle/>
          <a:p>
            <a:pPr>
              <a:defRPr/>
            </a:pPr>
            <a:endParaRPr lang="en-US" altLang="zh-CN" dirty="0">
              <a:latin typeface="ZapfHumnst BT" pitchFamily="34"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100" dirty="0"/>
          </a:p>
        </p:txBody>
      </p:sp>
      <p:sp>
        <p:nvSpPr>
          <p:cNvPr id="4" name="页眉占位符 3"/>
          <p:cNvSpPr>
            <a:spLocks noGrp="1"/>
          </p:cNvSpPr>
          <p:nvPr>
            <p:ph type="hdr" sz="quarter" idx="10"/>
          </p:nvPr>
        </p:nvSpPr>
        <p:spPr/>
        <p:txBody>
          <a:bodyPr/>
          <a:lstStyle/>
          <a:p>
            <a:pPr>
              <a:defRPr/>
            </a:pPr>
            <a:endParaRPr lang="zh-CN" altLang="en-US" sz="1100" i="1" dirty="0"/>
          </a:p>
        </p:txBody>
      </p:sp>
      <p:sp>
        <p:nvSpPr>
          <p:cNvPr id="5" name="页脚占位符 4"/>
          <p:cNvSpPr>
            <a:spLocks noGrp="1"/>
          </p:cNvSpPr>
          <p:nvPr>
            <p:ph type="ftr" sz="quarter" idx="11"/>
          </p:nvPr>
        </p:nvSpPr>
        <p:spPr/>
        <p:txBody>
          <a:bodyPr/>
          <a:lstStyle/>
          <a:p>
            <a:pPr>
              <a:defRPr/>
            </a:pPr>
            <a:endParaRPr lang="en-US" altLang="zh-CN" dirty="0">
              <a:latin typeface="ZapfHumnst BT"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zh-CN" altLang="en-US" sz="1100" i="1" dirty="0"/>
          </a:p>
        </p:txBody>
      </p:sp>
      <p:sp>
        <p:nvSpPr>
          <p:cNvPr id="5" name="页脚占位符 4"/>
          <p:cNvSpPr>
            <a:spLocks noGrp="1"/>
          </p:cNvSpPr>
          <p:nvPr>
            <p:ph type="ftr" sz="quarter" idx="11"/>
          </p:nvPr>
        </p:nvSpPr>
        <p:spPr/>
        <p:txBody>
          <a:bodyPr/>
          <a:lstStyle/>
          <a:p>
            <a:pPr>
              <a:defRPr/>
            </a:pPr>
            <a:endParaRPr lang="en-US" altLang="zh-CN" dirty="0">
              <a:latin typeface="ZapfHumnst BT"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zh-CN" altLang="en-US" sz="1100" i="1" dirty="0"/>
          </a:p>
        </p:txBody>
      </p:sp>
      <p:sp>
        <p:nvSpPr>
          <p:cNvPr id="5" name="页脚占位符 4"/>
          <p:cNvSpPr>
            <a:spLocks noGrp="1"/>
          </p:cNvSpPr>
          <p:nvPr>
            <p:ph type="ftr" sz="quarter" idx="11"/>
          </p:nvPr>
        </p:nvSpPr>
        <p:spPr/>
        <p:txBody>
          <a:bodyPr/>
          <a:lstStyle/>
          <a:p>
            <a:pPr>
              <a:defRPr/>
            </a:pPr>
            <a:endParaRPr lang="en-US" altLang="zh-CN" dirty="0">
              <a:latin typeface="ZapfHumnst BT" pitchFamily="34"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zh-CN" altLang="en-US" sz="1100" i="1" dirty="0"/>
          </a:p>
        </p:txBody>
      </p:sp>
      <p:sp>
        <p:nvSpPr>
          <p:cNvPr id="5" name="页脚占位符 4"/>
          <p:cNvSpPr>
            <a:spLocks noGrp="1"/>
          </p:cNvSpPr>
          <p:nvPr>
            <p:ph type="ftr" sz="quarter" idx="11"/>
          </p:nvPr>
        </p:nvSpPr>
        <p:spPr/>
        <p:txBody>
          <a:bodyPr/>
          <a:lstStyle/>
          <a:p>
            <a:pPr>
              <a:defRPr/>
            </a:pPr>
            <a:endParaRPr lang="en-US" altLang="zh-CN" dirty="0">
              <a:latin typeface="ZapfHumnst BT" pitchFamily="34"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ChangeArrowheads="1" noTextEdit="1"/>
          </p:cNvSpPr>
          <p:nvPr>
            <p:ph type="sldImg"/>
          </p:nvPr>
        </p:nvSpPr>
        <p:spPr/>
      </p:sp>
      <p:sp>
        <p:nvSpPr>
          <p:cNvPr id="13314"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p>
        </p:txBody>
      </p:sp>
      <p:sp>
        <p:nvSpPr>
          <p:cNvPr id="13315" name="Slide Number Placeholder 3"/>
          <p:cNvSpPr>
            <a:spLocks noGrp="1"/>
          </p:cNvSpPr>
          <p:nvPr>
            <p:ph type="sldNum" sz="quarter" idx="4294967295"/>
          </p:nvPr>
        </p:nvSpPr>
        <p:spPr bwMode="auto">
          <a:xfrm>
            <a:off x="3885183" y="8685213"/>
            <a:ext cx="2971393"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50" tIns="45725" rIns="91450" bIns="45725"/>
          <a:lstStyle>
            <a:lvl1pPr>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1pPr>
            <a:lvl2pPr marL="742950" indent="-28575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2pPr>
            <a:lvl3pPr marL="11430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3pPr>
            <a:lvl4pPr marL="16002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4pPr>
            <a:lvl5pPr marL="20574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8pPr>
            <a:lvl9pPr marL="3885565"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pPr>
            <a:fld id="{0B026B2C-0FDB-4AB5-91F7-CCAF16B7E690}" type="slidenum">
              <a:rPr lang="en-US" altLang="zh-CN" sz="3600">
                <a:solidFill>
                  <a:srgbClr val="000000"/>
                </a:solidFill>
                <a:latin typeface="Arial" panose="020B0604020202020204" pitchFamily="34" charset="0"/>
              </a:rPr>
            </a:fld>
            <a:endParaRPr lang="en-US" altLang="zh-CN" sz="3600">
              <a:solidFill>
                <a:srgbClr val="000000"/>
              </a:solidFill>
              <a:latin typeface="Arial" panose="020B0604020202020204" pitchFamily="34"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zh-CN" altLang="en-US" sz="1100" i="1" dirty="0"/>
          </a:p>
        </p:txBody>
      </p:sp>
      <p:sp>
        <p:nvSpPr>
          <p:cNvPr id="5" name="页脚占位符 4"/>
          <p:cNvSpPr>
            <a:spLocks noGrp="1"/>
          </p:cNvSpPr>
          <p:nvPr>
            <p:ph type="ftr" sz="quarter" idx="11"/>
          </p:nvPr>
        </p:nvSpPr>
        <p:spPr/>
        <p:txBody>
          <a:bodyPr/>
          <a:lstStyle/>
          <a:p>
            <a:pPr>
              <a:defRPr/>
            </a:pPr>
            <a:endParaRPr lang="en-US" altLang="zh-CN" dirty="0">
              <a:latin typeface="ZapfHumnst BT" pitchFamily="34"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zh-CN" altLang="en-US" sz="1100" i="1" dirty="0"/>
          </a:p>
        </p:txBody>
      </p:sp>
      <p:sp>
        <p:nvSpPr>
          <p:cNvPr id="5" name="页脚占位符 4"/>
          <p:cNvSpPr>
            <a:spLocks noGrp="1"/>
          </p:cNvSpPr>
          <p:nvPr>
            <p:ph type="ftr" sz="quarter" idx="11"/>
          </p:nvPr>
        </p:nvSpPr>
        <p:spPr/>
        <p:txBody>
          <a:bodyPr/>
          <a:lstStyle/>
          <a:p>
            <a:pPr>
              <a:defRPr/>
            </a:pPr>
            <a:endParaRPr lang="en-US" altLang="zh-CN" dirty="0">
              <a:latin typeface="ZapfHumnst BT" pitchFamily="34" charset="0"/>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zh-CN" altLang="en-US" sz="1100" i="1" dirty="0"/>
          </a:p>
        </p:txBody>
      </p:sp>
      <p:sp>
        <p:nvSpPr>
          <p:cNvPr id="5" name="页脚占位符 4"/>
          <p:cNvSpPr>
            <a:spLocks noGrp="1"/>
          </p:cNvSpPr>
          <p:nvPr>
            <p:ph type="ftr" sz="quarter" idx="11"/>
          </p:nvPr>
        </p:nvSpPr>
        <p:spPr/>
        <p:txBody>
          <a:bodyPr/>
          <a:lstStyle/>
          <a:p>
            <a:pPr>
              <a:defRPr/>
            </a:pPr>
            <a:endParaRPr lang="en-US" altLang="zh-CN" dirty="0">
              <a:latin typeface="ZapfHumnst BT" pitchFamily="34" charset="0"/>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zh-CN" altLang="en-US" sz="1100" i="1" dirty="0"/>
          </a:p>
        </p:txBody>
      </p:sp>
      <p:sp>
        <p:nvSpPr>
          <p:cNvPr id="5" name="页脚占位符 4"/>
          <p:cNvSpPr>
            <a:spLocks noGrp="1"/>
          </p:cNvSpPr>
          <p:nvPr>
            <p:ph type="ftr" sz="quarter" idx="11"/>
          </p:nvPr>
        </p:nvSpPr>
        <p:spPr/>
        <p:txBody>
          <a:bodyPr/>
          <a:lstStyle/>
          <a:p>
            <a:pPr>
              <a:defRPr/>
            </a:pPr>
            <a:endParaRPr lang="en-US" altLang="zh-CN" dirty="0">
              <a:latin typeface="ZapfHumnst BT" pitchFamily="34" charset="0"/>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zh-CN" altLang="en-US" sz="1100" i="1" dirty="0"/>
          </a:p>
        </p:txBody>
      </p:sp>
      <p:sp>
        <p:nvSpPr>
          <p:cNvPr id="5" name="页脚占位符 4"/>
          <p:cNvSpPr>
            <a:spLocks noGrp="1"/>
          </p:cNvSpPr>
          <p:nvPr>
            <p:ph type="ftr" sz="quarter" idx="11"/>
          </p:nvPr>
        </p:nvSpPr>
        <p:spPr/>
        <p:txBody>
          <a:bodyPr/>
          <a:lstStyle/>
          <a:p>
            <a:pPr>
              <a:defRPr/>
            </a:pPr>
            <a:endParaRPr lang="en-US" altLang="zh-CN" dirty="0">
              <a:latin typeface="ZapfHumnst BT"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p:cNvSpPr>
            <a:spLocks noGrp="1" noRot="1" noChangeAspect="1" noChangeArrowheads="1" noTextEdit="1"/>
          </p:cNvSpPr>
          <p:nvPr>
            <p:ph type="sldImg"/>
          </p:nvPr>
        </p:nvSpPr>
        <p:spPr/>
      </p:sp>
      <p:sp>
        <p:nvSpPr>
          <p:cNvPr id="1126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1267" name="灯片编号占位符 3"/>
          <p:cNvSpPr>
            <a:spLocks noGrp="1"/>
          </p:cNvSpPr>
          <p:nvPr>
            <p:ph type="sldNum" sz="quarter" idx="4294967295"/>
          </p:nvPr>
        </p:nvSpPr>
        <p:spPr bwMode="auto">
          <a:xfrm>
            <a:off x="3882008" y="8685213"/>
            <a:ext cx="2969808"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lstStyle>
            <a:lvl1pPr>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1pPr>
            <a:lvl2pPr marL="742950" indent="-28575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2pPr>
            <a:lvl3pPr marL="11430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3pPr>
            <a:lvl4pPr marL="16002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4pPr>
            <a:lvl5pPr marL="20574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8pPr>
            <a:lvl9pPr marL="3885565"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pPr>
            <a:fld id="{7A2E2A4A-6520-487C-903C-700D67E88773}" type="slidenum">
              <a:rPr lang="zh-CN" altLang="en-US" sz="3600">
                <a:latin typeface="Arial" panose="020B0604020202020204" pitchFamily="34" charset="0"/>
              </a:rPr>
            </a:fld>
            <a:endParaRPr lang="zh-CN" altLang="en-US" sz="3600">
              <a:latin typeface="Arial" panose="020B0604020202020204" pitchFamily="34" charset="0"/>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zh-CN" altLang="en-US" sz="1100" i="1" dirty="0"/>
          </a:p>
        </p:txBody>
      </p:sp>
      <p:sp>
        <p:nvSpPr>
          <p:cNvPr id="5" name="页脚占位符 4"/>
          <p:cNvSpPr>
            <a:spLocks noGrp="1"/>
          </p:cNvSpPr>
          <p:nvPr>
            <p:ph type="ftr" sz="quarter" idx="11"/>
          </p:nvPr>
        </p:nvSpPr>
        <p:spPr/>
        <p:txBody>
          <a:bodyPr/>
          <a:lstStyle/>
          <a:p>
            <a:pPr>
              <a:defRPr/>
            </a:pPr>
            <a:endParaRPr lang="en-US" altLang="zh-CN" dirty="0">
              <a:latin typeface="ZapfHumnst BT" pitchFamily="34" charset="0"/>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buFontTx/>
              <a:buNone/>
            </a:pPr>
            <a:endParaRPr lang="zh-CN" altLang="zh-CN" sz="1100" b="1" dirty="0">
              <a:latin typeface="华文楷体" panose="02010600040101010101" pitchFamily="2" charset="-122"/>
              <a:ea typeface="华文楷体" panose="02010600040101010101" pitchFamily="2" charset="-122"/>
            </a:endParaRPr>
          </a:p>
          <a:p>
            <a:endParaRPr lang="zh-CN" altLang="en-US" dirty="0" smtClean="0"/>
          </a:p>
          <a:p>
            <a:endParaRPr lang="zh-CN" altLang="en-US" dirty="0"/>
          </a:p>
        </p:txBody>
      </p:sp>
      <p:sp>
        <p:nvSpPr>
          <p:cNvPr id="4" name="页眉占位符 3"/>
          <p:cNvSpPr>
            <a:spLocks noGrp="1"/>
          </p:cNvSpPr>
          <p:nvPr>
            <p:ph type="hdr" sz="quarter" idx="10"/>
          </p:nvPr>
        </p:nvSpPr>
        <p:spPr/>
        <p:txBody>
          <a:bodyPr/>
          <a:lstStyle/>
          <a:p>
            <a:pPr>
              <a:defRPr/>
            </a:pPr>
            <a:endParaRPr lang="zh-CN" altLang="en-US" sz="1100" i="1" dirty="0"/>
          </a:p>
        </p:txBody>
      </p:sp>
      <p:sp>
        <p:nvSpPr>
          <p:cNvPr id="5" name="页脚占位符 4"/>
          <p:cNvSpPr>
            <a:spLocks noGrp="1"/>
          </p:cNvSpPr>
          <p:nvPr>
            <p:ph type="ftr" sz="quarter" idx="11"/>
          </p:nvPr>
        </p:nvSpPr>
        <p:spPr/>
        <p:txBody>
          <a:bodyPr/>
          <a:lstStyle/>
          <a:p>
            <a:pPr>
              <a:defRPr/>
            </a:pPr>
            <a:endParaRPr lang="en-US" altLang="zh-CN" dirty="0">
              <a:latin typeface="ZapfHumnst BT" pitchFamily="34" charset="0"/>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zh-CN" altLang="en-US" sz="1100" i="1" dirty="0"/>
          </a:p>
        </p:txBody>
      </p:sp>
      <p:sp>
        <p:nvSpPr>
          <p:cNvPr id="5" name="页脚占位符 4"/>
          <p:cNvSpPr>
            <a:spLocks noGrp="1"/>
          </p:cNvSpPr>
          <p:nvPr>
            <p:ph type="ftr" sz="quarter" idx="11"/>
          </p:nvPr>
        </p:nvSpPr>
        <p:spPr/>
        <p:txBody>
          <a:bodyPr/>
          <a:lstStyle/>
          <a:p>
            <a:pPr>
              <a:defRPr/>
            </a:pPr>
            <a:endParaRPr lang="en-US" altLang="zh-CN" dirty="0">
              <a:latin typeface="ZapfHumnst BT" pitchFamily="34" charset="0"/>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zh-CN" altLang="en-US" sz="1100" i="1" dirty="0"/>
          </a:p>
        </p:txBody>
      </p:sp>
      <p:sp>
        <p:nvSpPr>
          <p:cNvPr id="5" name="页脚占位符 4"/>
          <p:cNvSpPr>
            <a:spLocks noGrp="1"/>
          </p:cNvSpPr>
          <p:nvPr>
            <p:ph type="ftr" sz="quarter" idx="11"/>
          </p:nvPr>
        </p:nvSpPr>
        <p:spPr/>
        <p:txBody>
          <a:bodyPr/>
          <a:lstStyle/>
          <a:p>
            <a:pPr>
              <a:defRPr/>
            </a:pPr>
            <a:endParaRPr lang="en-US" altLang="zh-CN" dirty="0">
              <a:latin typeface="ZapfHumnst BT" pitchFamily="34" charset="0"/>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3" name="Slide Image Placeholder 1"/>
          <p:cNvSpPr>
            <a:spLocks noGrp="1" noRot="1" noChangeAspect="1" noChangeArrowheads="1" noTextEdit="1"/>
          </p:cNvSpPr>
          <p:nvPr>
            <p:ph type="sldImg"/>
          </p:nvPr>
        </p:nvSpPr>
        <p:spPr/>
      </p:sp>
      <p:sp>
        <p:nvSpPr>
          <p:cNvPr id="699394"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699395" name="Slide Number Placeholder 3"/>
          <p:cNvSpPr>
            <a:spLocks noGrp="1"/>
          </p:cNvSpPr>
          <p:nvPr>
            <p:ph type="sldNum" sz="quarter" idx="4294967295"/>
          </p:nvPr>
        </p:nvSpPr>
        <p:spPr bwMode="auto">
          <a:xfrm>
            <a:off x="3885183" y="8685213"/>
            <a:ext cx="2971393"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50" tIns="45725" rIns="91450" bIns="45725"/>
          <a:lstStyle>
            <a:lvl1pPr>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1pPr>
            <a:lvl2pPr marL="742950" indent="-28575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2pPr>
            <a:lvl3pPr marL="11430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3pPr>
            <a:lvl4pPr marL="16002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4pPr>
            <a:lvl5pPr marL="20574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8pPr>
            <a:lvl9pPr marL="3885565"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pPr>
            <a:fld id="{BBBFE5EA-49AA-4059-AF36-BF69A4050351}" type="slidenum">
              <a:rPr lang="en-US" altLang="zh-CN" sz="3600">
                <a:latin typeface="Arial" panose="020B0604020202020204" pitchFamily="34" charset="0"/>
              </a:rPr>
            </a:fld>
            <a:endParaRPr lang="en-US" altLang="zh-CN" sz="3600">
              <a:latin typeface="Arial" panose="020B0604020202020204" pitchFamily="34" charset="0"/>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p:nvPr>
        </p:nvSpPr>
        <p:spPr/>
      </p:sp>
      <p:sp>
        <p:nvSpPr>
          <p:cNvPr id="1433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67000"/>
              </a:lnSpc>
            </a:pPr>
            <a:endParaRPr lang="zh-CN" altLang="en-US" sz="800" dirty="0"/>
          </a:p>
        </p:txBody>
      </p:sp>
      <p:sp>
        <p:nvSpPr>
          <p:cNvPr id="14339" name="灯片编号占位符 3"/>
          <p:cNvSpPr>
            <a:spLocks noGrp="1"/>
          </p:cNvSpPr>
          <p:nvPr>
            <p:ph type="sldNum" sz="quarter" idx="4294967295"/>
          </p:nvPr>
        </p:nvSpPr>
        <p:spPr bwMode="auto">
          <a:xfrm>
            <a:off x="3882008" y="8685213"/>
            <a:ext cx="2969808"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lstStyle>
            <a:lvl1pPr>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1pPr>
            <a:lvl2pPr marL="742950" indent="-28575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2pPr>
            <a:lvl3pPr marL="11430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3pPr>
            <a:lvl4pPr marL="16002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4pPr>
            <a:lvl5pPr marL="20574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8pPr>
            <a:lvl9pPr marL="3885565"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pPr>
            <a:fld id="{697B6929-7776-4808-AED1-6F2F05D95880}" type="slidenum">
              <a:rPr lang="zh-CN" altLang="en-US" sz="3600">
                <a:latin typeface="Arial" panose="020B0604020202020204" pitchFamily="34" charset="0"/>
              </a:rPr>
            </a:fld>
            <a:endParaRPr lang="zh-CN" altLang="en-US" sz="360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p:cNvSpPr>
            <a:spLocks noGrp="1" noRot="1" noChangeAspect="1" noChangeArrowheads="1" noTextEdit="1"/>
          </p:cNvSpPr>
          <p:nvPr>
            <p:ph type="sldImg"/>
          </p:nvPr>
        </p:nvSpPr>
        <p:spPr/>
      </p:sp>
      <p:sp>
        <p:nvSpPr>
          <p:cNvPr id="1638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77000"/>
              </a:lnSpc>
            </a:pPr>
            <a:endParaRPr lang="zh-CN" altLang="en-US" dirty="0" smtClean="0"/>
          </a:p>
        </p:txBody>
      </p:sp>
      <p:sp>
        <p:nvSpPr>
          <p:cNvPr id="16387" name="灯片编号占位符 3"/>
          <p:cNvSpPr>
            <a:spLocks noGrp="1"/>
          </p:cNvSpPr>
          <p:nvPr>
            <p:ph type="sldNum" sz="quarter" idx="4294967295"/>
          </p:nvPr>
        </p:nvSpPr>
        <p:spPr bwMode="auto">
          <a:xfrm>
            <a:off x="3882008" y="8685213"/>
            <a:ext cx="2969808"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lstStyle>
            <a:lvl1pPr>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1pPr>
            <a:lvl2pPr marL="742950" indent="-28575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2pPr>
            <a:lvl3pPr marL="11430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3pPr>
            <a:lvl4pPr marL="16002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4pPr>
            <a:lvl5pPr marL="20574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8pPr>
            <a:lvl9pPr marL="3885565"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pPr>
            <a:fld id="{3150D05A-60B5-4FFB-8819-14342DDD3D2C}" type="slidenum">
              <a:rPr lang="zh-CN" altLang="en-US" sz="3600">
                <a:latin typeface="Arial" panose="020B0604020202020204" pitchFamily="34" charset="0"/>
              </a:rPr>
            </a:fld>
            <a:endParaRPr lang="zh-CN" altLang="en-US" sz="360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zh-CN" altLang="en-US" sz="1100" i="1" dirty="0"/>
          </a:p>
        </p:txBody>
      </p:sp>
      <p:sp>
        <p:nvSpPr>
          <p:cNvPr id="5" name="页脚占位符 4"/>
          <p:cNvSpPr>
            <a:spLocks noGrp="1"/>
          </p:cNvSpPr>
          <p:nvPr>
            <p:ph type="ftr" sz="quarter" idx="11"/>
          </p:nvPr>
        </p:nvSpPr>
        <p:spPr/>
        <p:txBody>
          <a:bodyPr/>
          <a:lstStyle/>
          <a:p>
            <a:pPr>
              <a:defRPr/>
            </a:pPr>
            <a:endParaRPr lang="en-US" altLang="zh-CN" dirty="0">
              <a:latin typeface="ZapfHumnst BT"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p:nvPr>
        </p:nvSpPr>
        <p:spPr/>
      </p:sp>
      <p:sp>
        <p:nvSpPr>
          <p:cNvPr id="194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9459" name="灯片编号占位符 3"/>
          <p:cNvSpPr>
            <a:spLocks noGrp="1"/>
          </p:cNvSpPr>
          <p:nvPr>
            <p:ph type="sldNum" sz="quarter" idx="4294967295"/>
          </p:nvPr>
        </p:nvSpPr>
        <p:spPr bwMode="auto">
          <a:xfrm>
            <a:off x="3882008" y="8685213"/>
            <a:ext cx="2969808"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lstStyle>
            <a:lvl1pPr>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1pPr>
            <a:lvl2pPr marL="742950" indent="-28575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2pPr>
            <a:lvl3pPr marL="11430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3pPr>
            <a:lvl4pPr marL="16002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4pPr>
            <a:lvl5pPr marL="20574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8pPr>
            <a:lvl9pPr marL="3885565"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pPr>
            <a:fld id="{4388CEC5-B979-4441-90CF-9593E9248A8C}" type="slidenum">
              <a:rPr lang="zh-CN" altLang="en-US" sz="3600">
                <a:latin typeface="Arial" panose="020B0604020202020204" pitchFamily="34" charset="0"/>
              </a:rPr>
            </a:fld>
            <a:endParaRPr lang="zh-CN" altLang="en-US" sz="360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zh-CN" altLang="en-US" sz="1100" i="1" dirty="0"/>
          </a:p>
        </p:txBody>
      </p:sp>
      <p:sp>
        <p:nvSpPr>
          <p:cNvPr id="5" name="页脚占位符 4"/>
          <p:cNvSpPr>
            <a:spLocks noGrp="1"/>
          </p:cNvSpPr>
          <p:nvPr>
            <p:ph type="ftr" sz="quarter" idx="11"/>
          </p:nvPr>
        </p:nvSpPr>
        <p:spPr/>
        <p:txBody>
          <a:bodyPr/>
          <a:lstStyle/>
          <a:p>
            <a:pPr>
              <a:defRPr/>
            </a:pPr>
            <a:endParaRPr lang="en-US" altLang="zh-CN" dirty="0">
              <a:latin typeface="ZapfHumnst BT"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noChangeArrowheads="1" noTextEdit="1"/>
          </p:cNvSpPr>
          <p:nvPr>
            <p:ph type="sldImg"/>
          </p:nvPr>
        </p:nvSpPr>
        <p:spPr/>
      </p:sp>
      <p:sp>
        <p:nvSpPr>
          <p:cNvPr id="2355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77000"/>
              </a:lnSpc>
            </a:pPr>
            <a:endParaRPr lang="zh-CN" altLang="en-US" dirty="0" smtClean="0"/>
          </a:p>
        </p:txBody>
      </p:sp>
      <p:sp>
        <p:nvSpPr>
          <p:cNvPr id="23555" name="灯片编号占位符 3"/>
          <p:cNvSpPr>
            <a:spLocks noGrp="1"/>
          </p:cNvSpPr>
          <p:nvPr>
            <p:ph type="sldNum" sz="quarter" idx="4294967295"/>
          </p:nvPr>
        </p:nvSpPr>
        <p:spPr bwMode="auto">
          <a:xfrm>
            <a:off x="3882008" y="8685213"/>
            <a:ext cx="2969808"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lstStyle>
            <a:lvl1pPr>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1pPr>
            <a:lvl2pPr marL="742950" indent="-28575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2pPr>
            <a:lvl3pPr marL="11430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3pPr>
            <a:lvl4pPr marL="16002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4pPr>
            <a:lvl5pPr marL="20574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8pPr>
            <a:lvl9pPr marL="3885565"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pPr>
            <a:fld id="{EF23B013-3160-42ED-B3F5-68B9B566F637}" type="slidenum">
              <a:rPr lang="zh-CN" altLang="en-US" sz="3600">
                <a:latin typeface="Arial" panose="020B0604020202020204" pitchFamily="34" charset="0"/>
              </a:rPr>
            </a:fld>
            <a:endParaRPr lang="zh-CN" altLang="en-US" sz="360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zh-CN" altLang="en-US" sz="1100" i="1" dirty="0"/>
          </a:p>
        </p:txBody>
      </p:sp>
      <p:sp>
        <p:nvSpPr>
          <p:cNvPr id="5" name="页脚占位符 4"/>
          <p:cNvSpPr>
            <a:spLocks noGrp="1"/>
          </p:cNvSpPr>
          <p:nvPr>
            <p:ph type="ftr" sz="quarter" idx="11"/>
          </p:nvPr>
        </p:nvSpPr>
        <p:spPr/>
        <p:txBody>
          <a:bodyPr/>
          <a:lstStyle/>
          <a:p>
            <a:pPr>
              <a:defRPr/>
            </a:pPr>
            <a:endParaRPr lang="en-US" altLang="zh-CN" dirty="0">
              <a:latin typeface="ZapfHumnst BT"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noStrike"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ChangeArrowheads="1" noTextEdit="1"/>
          </p:cNvSpPr>
          <p:nvPr>
            <p:ph type="sldImg"/>
          </p:nvPr>
        </p:nvSpPr>
        <p:spPr/>
      </p:sp>
      <p:sp>
        <p:nvSpPr>
          <p:cNvPr id="13314"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p>
        </p:txBody>
      </p:sp>
      <p:sp>
        <p:nvSpPr>
          <p:cNvPr id="13315" name="Slide Number Placeholder 3"/>
          <p:cNvSpPr>
            <a:spLocks noGrp="1"/>
          </p:cNvSpPr>
          <p:nvPr>
            <p:ph type="sldNum" sz="quarter" idx="4294967295"/>
          </p:nvPr>
        </p:nvSpPr>
        <p:spPr bwMode="auto">
          <a:xfrm>
            <a:off x="3885183" y="8685213"/>
            <a:ext cx="2971393"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50" tIns="45725" rIns="91450" bIns="45725"/>
          <a:lstStyle>
            <a:lvl1pPr>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1pPr>
            <a:lvl2pPr marL="742950" indent="-28575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2pPr>
            <a:lvl3pPr marL="11430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3pPr>
            <a:lvl4pPr marL="16002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4pPr>
            <a:lvl5pPr marL="20574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8pPr>
            <a:lvl9pPr marL="3885565"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pPr>
            <a:fld id="{0B026B2C-0FDB-4AB5-91F7-CCAF16B7E690}" type="slidenum">
              <a:rPr lang="en-US" altLang="zh-CN" sz="3600">
                <a:solidFill>
                  <a:srgbClr val="000000"/>
                </a:solidFill>
                <a:latin typeface="Arial" panose="020B0604020202020204" pitchFamily="34" charset="0"/>
              </a:rPr>
            </a:fld>
            <a:endParaRPr lang="en-US" altLang="zh-CN" sz="3600">
              <a:solidFill>
                <a:srgbClr val="000000"/>
              </a:solidFill>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ChangeArrowheads="1" noTextEdit="1"/>
          </p:cNvSpPr>
          <p:nvPr>
            <p:ph type="sldImg"/>
          </p:nvPr>
        </p:nvSpPr>
        <p:spPr/>
      </p:sp>
      <p:sp>
        <p:nvSpPr>
          <p:cNvPr id="13314"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p>
        </p:txBody>
      </p:sp>
      <p:sp>
        <p:nvSpPr>
          <p:cNvPr id="13315" name="Slide Number Placeholder 3"/>
          <p:cNvSpPr>
            <a:spLocks noGrp="1"/>
          </p:cNvSpPr>
          <p:nvPr>
            <p:ph type="sldNum" sz="quarter" idx="4294967295"/>
          </p:nvPr>
        </p:nvSpPr>
        <p:spPr bwMode="auto">
          <a:xfrm>
            <a:off x="3885183" y="8685213"/>
            <a:ext cx="2971393"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50" tIns="45725" rIns="91450" bIns="45725"/>
          <a:lstStyle>
            <a:lvl1pPr>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1pPr>
            <a:lvl2pPr marL="742950" indent="-28575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2pPr>
            <a:lvl3pPr marL="11430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3pPr>
            <a:lvl4pPr marL="16002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4pPr>
            <a:lvl5pPr marL="20574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8pPr>
            <a:lvl9pPr marL="3885565"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pPr>
            <a:fld id="{0B026B2C-0FDB-4AB5-91F7-CCAF16B7E690}" type="slidenum">
              <a:rPr lang="en-US" altLang="zh-CN" sz="3600">
                <a:latin typeface="Arial" panose="020B0604020202020204" pitchFamily="34" charset="0"/>
              </a:rPr>
            </a:fld>
            <a:endParaRPr lang="en-US" altLang="zh-CN" sz="3600">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zh-CN" altLang="en-US" sz="1100" i="1" dirty="0"/>
          </a:p>
        </p:txBody>
      </p:sp>
      <p:sp>
        <p:nvSpPr>
          <p:cNvPr id="5" name="页脚占位符 4"/>
          <p:cNvSpPr>
            <a:spLocks noGrp="1"/>
          </p:cNvSpPr>
          <p:nvPr>
            <p:ph type="ftr" sz="quarter" idx="11"/>
          </p:nvPr>
        </p:nvSpPr>
        <p:spPr/>
        <p:txBody>
          <a:bodyPr/>
          <a:lstStyle/>
          <a:p>
            <a:pPr>
              <a:defRPr/>
            </a:pPr>
            <a:endParaRPr lang="en-US" altLang="zh-CN" dirty="0">
              <a:latin typeface="ZapfHumnst BT"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ChangeArrowheads="1" noTextEdit="1"/>
          </p:cNvSpPr>
          <p:nvPr>
            <p:ph type="sldImg"/>
          </p:nvPr>
        </p:nvSpPr>
        <p:spPr/>
      </p:sp>
      <p:sp>
        <p:nvSpPr>
          <p:cNvPr id="19458"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p>
        </p:txBody>
      </p:sp>
      <p:sp>
        <p:nvSpPr>
          <p:cNvPr id="19459" name="Slide Number Placeholder 3"/>
          <p:cNvSpPr>
            <a:spLocks noGrp="1"/>
          </p:cNvSpPr>
          <p:nvPr>
            <p:ph type="sldNum" sz="quarter" idx="4294967295"/>
          </p:nvPr>
        </p:nvSpPr>
        <p:spPr bwMode="auto">
          <a:xfrm>
            <a:off x="3885183" y="8685213"/>
            <a:ext cx="2971393"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50" tIns="45725" rIns="91450" bIns="45725"/>
          <a:lstStyle>
            <a:lvl1pPr>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1pPr>
            <a:lvl2pPr marL="742950" indent="-28575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2pPr>
            <a:lvl3pPr marL="11430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3pPr>
            <a:lvl4pPr marL="16002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4pPr>
            <a:lvl5pPr marL="20574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8pPr>
            <a:lvl9pPr marL="3885565"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pPr>
            <a:fld id="{67F860A5-B32E-4178-B978-0784C6831A28}" type="slidenum">
              <a:rPr lang="en-US" altLang="zh-CN" sz="3600">
                <a:solidFill>
                  <a:srgbClr val="000000"/>
                </a:solidFill>
                <a:latin typeface="Arial" panose="020B0604020202020204" pitchFamily="34" charset="0"/>
              </a:rPr>
            </a:fld>
            <a:endParaRPr lang="en-US" altLang="zh-CN" sz="3600">
              <a:solidFill>
                <a:srgbClr val="000000"/>
              </a:solidFill>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zh-CN" altLang="en-US" sz="1100" i="1" dirty="0"/>
          </a:p>
        </p:txBody>
      </p:sp>
      <p:sp>
        <p:nvSpPr>
          <p:cNvPr id="5" name="页脚占位符 4"/>
          <p:cNvSpPr>
            <a:spLocks noGrp="1"/>
          </p:cNvSpPr>
          <p:nvPr>
            <p:ph type="ftr" sz="quarter" idx="11"/>
          </p:nvPr>
        </p:nvSpPr>
        <p:spPr/>
        <p:txBody>
          <a:bodyPr/>
          <a:lstStyle/>
          <a:p>
            <a:pPr>
              <a:defRPr/>
            </a:pPr>
            <a:endParaRPr lang="en-US" altLang="zh-CN" dirty="0">
              <a:latin typeface="ZapfHumnst BT"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sz="1100" i="1" dirty="0"/>
          </a:p>
        </p:txBody>
      </p:sp>
      <p:sp>
        <p:nvSpPr>
          <p:cNvPr id="145411" name="Rectangle 4"/>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en-US" altLang="zh-CN" sz="1100" dirty="0">
              <a:latin typeface="ZapfHumnst BT" pitchFamily="34" charset="0"/>
            </a:endParaRPr>
          </a:p>
        </p:txBody>
      </p:sp>
      <p:sp>
        <p:nvSpPr>
          <p:cNvPr id="145413" name="Rectangle 3"/>
          <p:cNvSpPr>
            <a:spLocks noGrp="1" noRot="1" noChangeAspect="1" noChangeArrowheads="1" noTextEdit="1"/>
          </p:cNvSpPr>
          <p:nvPr>
            <p:ph type="sldImg"/>
          </p:nvPr>
        </p:nvSpPr>
        <p:spPr>
          <a:xfrm>
            <a:off x="652744" y="836616"/>
            <a:ext cx="6026150" cy="3390900"/>
          </a:xfrm>
        </p:spPr>
      </p:sp>
      <p:sp>
        <p:nvSpPr>
          <p:cNvPr id="145414" name="Rectangle 4"/>
          <p:cNvSpPr>
            <a:spLocks noGrp="1" noChangeArrowheads="1"/>
          </p:cNvSpPr>
          <p:nvPr>
            <p:ph type="body" idx="1"/>
          </p:nvPr>
        </p:nvSpPr>
        <p:spPr>
          <a:xfrm>
            <a:off x="2570026" y="4583115"/>
            <a:ext cx="4108868" cy="4408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z="1000" dirty="0">
              <a:latin typeface="ZapfHumnst BT"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zh-CN" altLang="en-US" sz="1100" i="1" dirty="0"/>
          </a:p>
        </p:txBody>
      </p:sp>
      <p:sp>
        <p:nvSpPr>
          <p:cNvPr id="5" name="页脚占位符 4"/>
          <p:cNvSpPr>
            <a:spLocks noGrp="1"/>
          </p:cNvSpPr>
          <p:nvPr>
            <p:ph type="ftr" sz="quarter" idx="11"/>
          </p:nvPr>
        </p:nvSpPr>
        <p:spPr/>
        <p:txBody>
          <a:bodyPr/>
          <a:lstStyle/>
          <a:p>
            <a:pPr>
              <a:defRPr/>
            </a:pPr>
            <a:endParaRPr lang="en-US" altLang="zh-CN" dirty="0">
              <a:latin typeface="ZapfHumnst BT"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zh-CN" altLang="en-US" sz="1100" i="1" dirty="0"/>
          </a:p>
        </p:txBody>
      </p:sp>
      <p:sp>
        <p:nvSpPr>
          <p:cNvPr id="5" name="页脚占位符 4"/>
          <p:cNvSpPr>
            <a:spLocks noGrp="1"/>
          </p:cNvSpPr>
          <p:nvPr>
            <p:ph type="ftr" sz="quarter" idx="11"/>
          </p:nvPr>
        </p:nvSpPr>
        <p:spPr/>
        <p:txBody>
          <a:bodyPr/>
          <a:lstStyle/>
          <a:p>
            <a:pPr>
              <a:defRPr/>
            </a:pPr>
            <a:endParaRPr lang="en-US" altLang="zh-CN" dirty="0">
              <a:latin typeface="ZapfHumnst BT"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zh-CN" altLang="en-US" sz="1100" i="1" dirty="0"/>
          </a:p>
        </p:txBody>
      </p:sp>
      <p:sp>
        <p:nvSpPr>
          <p:cNvPr id="5" name="页脚占位符 4"/>
          <p:cNvSpPr>
            <a:spLocks noGrp="1"/>
          </p:cNvSpPr>
          <p:nvPr>
            <p:ph type="ftr" sz="quarter" idx="11"/>
          </p:nvPr>
        </p:nvSpPr>
        <p:spPr/>
        <p:txBody>
          <a:bodyPr/>
          <a:lstStyle/>
          <a:p>
            <a:pPr>
              <a:defRPr/>
            </a:pPr>
            <a:endParaRPr lang="en-US" altLang="zh-CN" dirty="0">
              <a:latin typeface="ZapfHumnst BT"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sz="1100" i="1" dirty="0"/>
          </a:p>
        </p:txBody>
      </p:sp>
      <p:sp>
        <p:nvSpPr>
          <p:cNvPr id="147459" name="Rectangle 4"/>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en-US" altLang="zh-CN" sz="1100" dirty="0">
              <a:latin typeface="ZapfHumnst BT" pitchFamily="34" charset="0"/>
            </a:endParaRPr>
          </a:p>
        </p:txBody>
      </p:sp>
      <p:sp>
        <p:nvSpPr>
          <p:cNvPr id="147461" name="Rectangle 3"/>
          <p:cNvSpPr>
            <a:spLocks noGrp="1" noRot="1" noChangeAspect="1" noChangeArrowheads="1" noTextEdit="1"/>
          </p:cNvSpPr>
          <p:nvPr>
            <p:ph type="sldImg"/>
          </p:nvPr>
        </p:nvSpPr>
        <p:spPr>
          <a:xfrm>
            <a:off x="300922" y="629713"/>
            <a:ext cx="6026150" cy="3390900"/>
          </a:xfrm>
        </p:spPr>
      </p:sp>
      <p:sp>
        <p:nvSpPr>
          <p:cNvPr id="147462" name="Rectangle 4"/>
          <p:cNvSpPr>
            <a:spLocks noGrp="1" noChangeArrowheads="1"/>
          </p:cNvSpPr>
          <p:nvPr>
            <p:ph type="body" idx="1"/>
          </p:nvPr>
        </p:nvSpPr>
        <p:spPr>
          <a:xfrm>
            <a:off x="2570026" y="4583115"/>
            <a:ext cx="4108868" cy="4408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z="1000" dirty="0">
              <a:latin typeface="ZapfHumnst BT"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zh-CN" altLang="en-US" sz="1100" i="1" dirty="0"/>
          </a:p>
        </p:txBody>
      </p:sp>
      <p:sp>
        <p:nvSpPr>
          <p:cNvPr id="5" name="页脚占位符 4"/>
          <p:cNvSpPr>
            <a:spLocks noGrp="1"/>
          </p:cNvSpPr>
          <p:nvPr>
            <p:ph type="ftr" sz="quarter" idx="11"/>
          </p:nvPr>
        </p:nvSpPr>
        <p:spPr/>
        <p:txBody>
          <a:bodyPr/>
          <a:lstStyle/>
          <a:p>
            <a:pPr>
              <a:defRPr/>
            </a:pPr>
            <a:endParaRPr lang="en-US" altLang="zh-CN" dirty="0">
              <a:latin typeface="ZapfHumnst BT"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zh-CN" altLang="en-US" sz="1100" i="1" dirty="0"/>
          </a:p>
        </p:txBody>
      </p:sp>
      <p:sp>
        <p:nvSpPr>
          <p:cNvPr id="5" name="页脚占位符 4"/>
          <p:cNvSpPr>
            <a:spLocks noGrp="1"/>
          </p:cNvSpPr>
          <p:nvPr>
            <p:ph type="ftr" sz="quarter" idx="11"/>
          </p:nvPr>
        </p:nvSpPr>
        <p:spPr/>
        <p:txBody>
          <a:bodyPr/>
          <a:lstStyle/>
          <a:p>
            <a:pPr>
              <a:defRPr/>
            </a:pPr>
            <a:endParaRPr lang="en-US" altLang="zh-CN" dirty="0">
              <a:latin typeface="ZapfHumnst BT"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sz="1100" i="1" dirty="0"/>
          </a:p>
        </p:txBody>
      </p:sp>
      <p:sp>
        <p:nvSpPr>
          <p:cNvPr id="146435" name="Rectangle 4"/>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en-US" altLang="zh-CN" sz="1100" dirty="0">
              <a:latin typeface="ZapfHumnst BT" pitchFamily="34" charset="0"/>
            </a:endParaRPr>
          </a:p>
        </p:txBody>
      </p:sp>
      <p:sp>
        <p:nvSpPr>
          <p:cNvPr id="146436" name="Rectangle 2"/>
          <p:cNvSpPr>
            <a:spLocks noGrp="1" noRot="1" noChangeAspect="1" noChangeArrowheads="1" noTextEdit="1"/>
          </p:cNvSpPr>
          <p:nvPr>
            <p:ph type="sldImg"/>
          </p:nvPr>
        </p:nvSpPr>
        <p:spPr>
          <a:xfrm>
            <a:off x="1620838" y="931863"/>
            <a:ext cx="6026150" cy="3390900"/>
          </a:xfrm>
        </p:spPr>
      </p:sp>
      <p:sp>
        <p:nvSpPr>
          <p:cNvPr id="146437" name="Rectangle 3"/>
          <p:cNvSpPr>
            <a:spLocks noGrp="1" noChangeArrowheads="1"/>
          </p:cNvSpPr>
          <p:nvPr>
            <p:ph type="body" idx="1"/>
          </p:nvPr>
        </p:nvSpPr>
        <p:spPr>
          <a:xfrm>
            <a:off x="2570026" y="4583115"/>
            <a:ext cx="4108868" cy="4408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z="1000" dirty="0">
              <a:latin typeface="ZapfHumnst BT"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ChangeArrowheads="1" noTextEdit="1"/>
          </p:cNvSpPr>
          <p:nvPr>
            <p:ph type="sldImg"/>
          </p:nvPr>
        </p:nvSpPr>
        <p:spPr/>
      </p:sp>
      <p:sp>
        <p:nvSpPr>
          <p:cNvPr id="13314"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p>
        </p:txBody>
      </p:sp>
      <p:sp>
        <p:nvSpPr>
          <p:cNvPr id="13315" name="Slide Number Placeholder 3"/>
          <p:cNvSpPr>
            <a:spLocks noGrp="1"/>
          </p:cNvSpPr>
          <p:nvPr>
            <p:ph type="sldNum" sz="quarter" idx="4294967295"/>
          </p:nvPr>
        </p:nvSpPr>
        <p:spPr bwMode="auto">
          <a:xfrm>
            <a:off x="3885183" y="8685213"/>
            <a:ext cx="2971393"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50" tIns="45725" rIns="91450" bIns="45725"/>
          <a:lstStyle>
            <a:lvl1pPr>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1pPr>
            <a:lvl2pPr marL="742950" indent="-28575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2pPr>
            <a:lvl3pPr marL="11430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3pPr>
            <a:lvl4pPr marL="16002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4pPr>
            <a:lvl5pPr marL="2057400" indent="-228600">
              <a:lnSpc>
                <a:spcPct val="87000"/>
              </a:lnSpc>
              <a:spcBef>
                <a:spcPct val="40000"/>
              </a:spcBef>
              <a:defRPr sz="11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8pPr>
            <a:lvl9pPr marL="3885565" indent="-228600" eaLnBrk="0" fontAlgn="base" hangingPunct="0">
              <a:lnSpc>
                <a:spcPct val="87000"/>
              </a:lnSpc>
              <a:spcBef>
                <a:spcPct val="40000"/>
              </a:spcBef>
              <a:spcAft>
                <a:spcPct val="0"/>
              </a:spcAft>
              <a:defRPr sz="11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pPr>
            <a:fld id="{0B026B2C-0FDB-4AB5-91F7-CCAF16B7E690}" type="slidenum">
              <a:rPr lang="en-US" altLang="zh-CN" sz="3600">
                <a:latin typeface="Arial" panose="020B0604020202020204" pitchFamily="34" charset="0"/>
              </a:rPr>
            </a:fld>
            <a:endParaRPr lang="en-US" altLang="zh-CN" sz="3600">
              <a:latin typeface="Arial" panose="020B0604020202020204"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zh-CN" altLang="en-US" sz="1100" i="1" dirty="0"/>
          </a:p>
        </p:txBody>
      </p:sp>
      <p:sp>
        <p:nvSpPr>
          <p:cNvPr id="5" name="页脚占位符 4"/>
          <p:cNvSpPr>
            <a:spLocks noGrp="1"/>
          </p:cNvSpPr>
          <p:nvPr>
            <p:ph type="ftr" sz="quarter" idx="11"/>
          </p:nvPr>
        </p:nvSpPr>
        <p:spPr/>
        <p:txBody>
          <a:bodyPr/>
          <a:lstStyle/>
          <a:p>
            <a:pPr>
              <a:defRPr/>
            </a:pPr>
            <a:endParaRPr lang="en-US" altLang="zh-CN" dirty="0">
              <a:latin typeface="ZapfHumnst BT"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sz="1100" i="1" dirty="0"/>
          </a:p>
        </p:txBody>
      </p:sp>
      <p:sp>
        <p:nvSpPr>
          <p:cNvPr id="110595" name="Rectangle 4"/>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995">
              <a:defRPr sz="1000">
                <a:solidFill>
                  <a:schemeClr val="tx1"/>
                </a:solidFill>
                <a:latin typeface="Arial" panose="020B0604020202020204" pitchFamily="34" charset="0"/>
              </a:defRPr>
            </a:lvl1pPr>
            <a:lvl2pPr marL="742950" indent="-285750" defTabSz="975995">
              <a:defRPr sz="1000">
                <a:solidFill>
                  <a:schemeClr val="tx1"/>
                </a:solidFill>
                <a:latin typeface="Arial" panose="020B0604020202020204" pitchFamily="34" charset="0"/>
              </a:defRPr>
            </a:lvl2pPr>
            <a:lvl3pPr marL="1143000" indent="-228600" defTabSz="975995">
              <a:defRPr sz="1000">
                <a:solidFill>
                  <a:schemeClr val="tx1"/>
                </a:solidFill>
                <a:latin typeface="Arial" panose="020B0604020202020204" pitchFamily="34" charset="0"/>
              </a:defRPr>
            </a:lvl3pPr>
            <a:lvl4pPr marL="1600200" indent="-228600" defTabSz="975995">
              <a:defRPr sz="1000">
                <a:solidFill>
                  <a:schemeClr val="tx1"/>
                </a:solidFill>
                <a:latin typeface="Arial" panose="020B0604020202020204" pitchFamily="34" charset="0"/>
              </a:defRPr>
            </a:lvl4pPr>
            <a:lvl5pPr marL="2057400" indent="-228600" defTabSz="975995">
              <a:defRPr sz="1000">
                <a:solidFill>
                  <a:schemeClr val="tx1"/>
                </a:solidFill>
                <a:latin typeface="Arial" panose="020B0604020202020204" pitchFamily="34" charset="0"/>
              </a:defRPr>
            </a:lvl5pPr>
            <a:lvl6pPr marL="2514600" indent="-228600" defTabSz="975995"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975995"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975995" eaLnBrk="0" fontAlgn="base" hangingPunct="0">
              <a:spcBef>
                <a:spcPct val="0"/>
              </a:spcBef>
              <a:spcAft>
                <a:spcPct val="0"/>
              </a:spcAft>
              <a:defRPr sz="1000">
                <a:solidFill>
                  <a:schemeClr val="tx1"/>
                </a:solidFill>
                <a:latin typeface="Arial" panose="020B0604020202020204" pitchFamily="34" charset="0"/>
              </a:defRPr>
            </a:lvl8pPr>
            <a:lvl9pPr marL="3885565" indent="-228600" defTabSz="975995" eaLnBrk="0" fontAlgn="base" hangingPunct="0">
              <a:spcBef>
                <a:spcPct val="0"/>
              </a:spcBef>
              <a:spcAft>
                <a:spcPct val="0"/>
              </a:spcAft>
              <a:defRPr sz="1000">
                <a:solidFill>
                  <a:schemeClr val="tx1"/>
                </a:solidFill>
                <a:latin typeface="Arial" panose="020B0604020202020204" pitchFamily="34" charset="0"/>
              </a:defRPr>
            </a:lvl9pPr>
          </a:lstStyle>
          <a:p>
            <a:endParaRPr lang="en-US" altLang="zh-CN" sz="1100" dirty="0">
              <a:latin typeface="ZapfHumnst BT" pitchFamily="34" charset="0"/>
            </a:endParaRPr>
          </a:p>
        </p:txBody>
      </p:sp>
      <p:sp>
        <p:nvSpPr>
          <p:cNvPr id="110596" name="Rectangle 2"/>
          <p:cNvSpPr>
            <a:spLocks noGrp="1" noRot="1" noChangeAspect="1" noChangeArrowheads="1" noTextEdit="1"/>
          </p:cNvSpPr>
          <p:nvPr>
            <p:ph type="sldImg"/>
          </p:nvPr>
        </p:nvSpPr>
        <p:spPr>
          <a:xfrm>
            <a:off x="1584325" y="903288"/>
            <a:ext cx="6026150" cy="3390900"/>
          </a:xfrm>
        </p:spPr>
      </p:sp>
      <p:sp>
        <p:nvSpPr>
          <p:cNvPr id="110597" name="Rectangle 3"/>
          <p:cNvSpPr>
            <a:spLocks noGrp="1" noChangeArrowheads="1"/>
          </p:cNvSpPr>
          <p:nvPr>
            <p:ph type="body" idx="1"/>
          </p:nvPr>
        </p:nvSpPr>
        <p:spPr>
          <a:xfrm>
            <a:off x="2508156" y="4424365"/>
            <a:ext cx="4108868" cy="4408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183" tIns="47092" rIns="94183" bIns="47092"/>
          <a:lstStyle/>
          <a:p>
            <a:pPr eaLnBrk="1" hangingPunct="1"/>
            <a:endParaRPr lang="en-US" altLang="zh-CN" sz="1000" dirty="0">
              <a:latin typeface="ZapfHumnst BT"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4294967295"/>
          </p:nvPr>
        </p:nvSpPr>
        <p:spPr bwMode="auto">
          <a:xfrm>
            <a:off x="4018444" y="9721852"/>
            <a:ext cx="3074512"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9" tIns="49519" rIns="99039" bIns="49519"/>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5565" indent="-228600" eaLnBrk="0" fontAlgn="base" hangingPunct="0">
              <a:spcBef>
                <a:spcPct val="0"/>
              </a:spcBef>
              <a:spcAft>
                <a:spcPct val="0"/>
              </a:spcAft>
              <a:defRPr sz="1000">
                <a:solidFill>
                  <a:schemeClr val="tx1"/>
                </a:solidFill>
                <a:latin typeface="Arial" panose="020B0604020202020204" pitchFamily="34" charset="0"/>
              </a:defRPr>
            </a:lvl9pPr>
          </a:lstStyle>
          <a:p>
            <a:pPr algn="ctr" eaLnBrk="1" hangingPunct="1"/>
            <a:fld id="{4F9A7B8D-23BF-40A9-8871-DAC0E4F7E36D}" type="slidenum">
              <a:rPr lang="zh-CN" altLang="en-US"/>
            </a:fld>
            <a:endParaRPr lang="en-US" altLang="zh-CN"/>
          </a:p>
        </p:txBody>
      </p:sp>
      <p:sp>
        <p:nvSpPr>
          <p:cNvPr id="98307" name="Rectangle 2"/>
          <p:cNvSpPr>
            <a:spLocks noGrp="1" noRot="1" noChangeAspect="1" noChangeArrowheads="1" noTextEdit="1"/>
          </p:cNvSpPr>
          <p:nvPr>
            <p:ph type="sldImg"/>
          </p:nvPr>
        </p:nvSpPr>
        <p:spPr/>
      </p:sp>
      <p:sp>
        <p:nvSpPr>
          <p:cNvPr id="983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4294967295"/>
          </p:nvPr>
        </p:nvSpPr>
        <p:spPr bwMode="auto">
          <a:xfrm>
            <a:off x="4018444" y="9721852"/>
            <a:ext cx="3074512"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9" tIns="49519" rIns="99039" bIns="49519"/>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5565" indent="-228600" eaLnBrk="0" fontAlgn="base" hangingPunct="0">
              <a:spcBef>
                <a:spcPct val="0"/>
              </a:spcBef>
              <a:spcAft>
                <a:spcPct val="0"/>
              </a:spcAft>
              <a:defRPr sz="1000">
                <a:solidFill>
                  <a:schemeClr val="tx1"/>
                </a:solidFill>
                <a:latin typeface="Arial" panose="020B0604020202020204" pitchFamily="34" charset="0"/>
              </a:defRPr>
            </a:lvl9pPr>
          </a:lstStyle>
          <a:p>
            <a:pPr algn="ctr" eaLnBrk="1" hangingPunct="1"/>
            <a:fld id="{1817CC40-F5E7-4FF5-AE36-8136EFCF9EA5}" type="slidenum">
              <a:rPr lang="zh-CN" altLang="en-US"/>
            </a:fld>
            <a:endParaRPr lang="en-US" altLang="zh-CN"/>
          </a:p>
        </p:txBody>
      </p:sp>
      <p:sp>
        <p:nvSpPr>
          <p:cNvPr id="100355" name="Rectangle 2"/>
          <p:cNvSpPr>
            <a:spLocks noGrp="1" noRot="1" noChangeAspect="1" noChangeArrowheads="1" noTextEdit="1"/>
          </p:cNvSpPr>
          <p:nvPr>
            <p:ph type="sldImg"/>
          </p:nvPr>
        </p:nvSpPr>
        <p:spPr/>
      </p:sp>
      <p:sp>
        <p:nvSpPr>
          <p:cNvPr id="1003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4294967295"/>
          </p:nvPr>
        </p:nvSpPr>
        <p:spPr bwMode="auto">
          <a:xfrm>
            <a:off x="4018444" y="9721852"/>
            <a:ext cx="3074512"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9" tIns="49519" rIns="99039" bIns="49519"/>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5565" indent="-228600" eaLnBrk="0" fontAlgn="base" hangingPunct="0">
              <a:spcBef>
                <a:spcPct val="0"/>
              </a:spcBef>
              <a:spcAft>
                <a:spcPct val="0"/>
              </a:spcAft>
              <a:defRPr sz="1000">
                <a:solidFill>
                  <a:schemeClr val="tx1"/>
                </a:solidFill>
                <a:latin typeface="Arial" panose="020B0604020202020204" pitchFamily="34" charset="0"/>
              </a:defRPr>
            </a:lvl9pPr>
          </a:lstStyle>
          <a:p>
            <a:pPr algn="ctr" eaLnBrk="1" hangingPunct="1"/>
            <a:fld id="{550E0D8A-52CB-4152-AF3E-1B73B12CD593}" type="slidenum">
              <a:rPr lang="zh-CN" altLang="en-US"/>
            </a:fld>
            <a:endParaRPr lang="en-US" altLang="zh-CN"/>
          </a:p>
        </p:txBody>
      </p:sp>
      <p:sp>
        <p:nvSpPr>
          <p:cNvPr id="102403" name="Rectangle 2"/>
          <p:cNvSpPr>
            <a:spLocks noGrp="1" noRot="1" noChangeAspect="1" noChangeArrowheads="1" noTextEdit="1"/>
          </p:cNvSpPr>
          <p:nvPr>
            <p:ph type="sldImg"/>
          </p:nvPr>
        </p:nvSpPr>
        <p:spPr/>
      </p:sp>
      <p:sp>
        <p:nvSpPr>
          <p:cNvPr id="1024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zh-CN" altLang="en-US" sz="1100" i="1" dirty="0"/>
          </a:p>
        </p:txBody>
      </p:sp>
      <p:sp>
        <p:nvSpPr>
          <p:cNvPr id="5" name="页脚占位符 4"/>
          <p:cNvSpPr>
            <a:spLocks noGrp="1"/>
          </p:cNvSpPr>
          <p:nvPr>
            <p:ph type="ftr" sz="quarter" idx="11"/>
          </p:nvPr>
        </p:nvSpPr>
        <p:spPr/>
        <p:txBody>
          <a:bodyPr/>
          <a:lstStyle/>
          <a:p>
            <a:pPr>
              <a:defRPr/>
            </a:pPr>
            <a:endParaRPr lang="en-US" altLang="zh-CN" dirty="0">
              <a:latin typeface="ZapfHumnst BT"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zh-CN" altLang="en-US" sz="1100" i="1" dirty="0"/>
          </a:p>
        </p:txBody>
      </p:sp>
      <p:sp>
        <p:nvSpPr>
          <p:cNvPr id="5" name="页脚占位符 4"/>
          <p:cNvSpPr>
            <a:spLocks noGrp="1"/>
          </p:cNvSpPr>
          <p:nvPr>
            <p:ph type="ftr" sz="quarter" idx="11"/>
          </p:nvPr>
        </p:nvSpPr>
        <p:spPr/>
        <p:txBody>
          <a:bodyPr/>
          <a:lstStyle/>
          <a:p>
            <a:pPr>
              <a:defRPr/>
            </a:pPr>
            <a:endParaRPr lang="en-US" altLang="zh-CN" dirty="0">
              <a:latin typeface="ZapfHumnst BT"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01">
    <p:spTree>
      <p:nvGrpSpPr>
        <p:cNvPr id="1" name=""/>
        <p:cNvGrpSpPr/>
        <p:nvPr/>
      </p:nvGrpSpPr>
      <p:grpSpPr>
        <a:xfrm>
          <a:off x="0" y="0"/>
          <a:ext cx="0" cy="0"/>
          <a:chOff x="0" y="0"/>
          <a:chExt cx="0" cy="0"/>
        </a:xfrm>
      </p:grpSpPr>
      <p:sp>
        <p:nvSpPr>
          <p:cNvPr id="15" name="任意多边形: 形状 14"/>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endParaRPr lang="zh-CN" altLang="en-US" dirty="0"/>
          </a:p>
        </p:txBody>
      </p:sp>
      <p:sp>
        <p:nvSpPr>
          <p:cNvPr id="32" name="文本占位符 31"/>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12000" y="373011"/>
            <a:ext cx="11220120" cy="688975"/>
          </a:xfrm>
          <a:prstGeom prst="rect">
            <a:avLst/>
          </a:prstGeom>
        </p:spPr>
        <p:txBody>
          <a:bodyPr/>
          <a:lstStyle>
            <a:lvl1pPr>
              <a:defRPr lang="zh-CN" altLang="en-US" sz="3200" b="1" kern="1200" baseline="0" dirty="0">
                <a:solidFill>
                  <a:srgbClr val="175F8B"/>
                </a:solidFill>
                <a:latin typeface="微软雅黑" panose="020B0503020204020204" pitchFamily="34" charset="-122"/>
                <a:ea typeface="微软雅黑" panose="020B0503020204020204" pitchFamily="34" charset="-122"/>
                <a:cs typeface="+mn-cs"/>
              </a:defRPr>
            </a:lvl1pPr>
          </a:lstStyle>
          <a:p>
            <a:r>
              <a:rPr lang="zh-CN" altLang="en-US" dirty="0" smtClean="0"/>
              <a:t>单击此处编辑母版标题样式</a:t>
            </a:r>
            <a:endParaRPr lang="zh-CN" altLang="en-US" dirty="0"/>
          </a:p>
        </p:txBody>
      </p:sp>
      <p:sp>
        <p:nvSpPr>
          <p:cNvPr id="3" name="矩形: 圆顶角 8"/>
          <p:cNvSpPr/>
          <p:nvPr userDrawn="1"/>
        </p:nvSpPr>
        <p:spPr>
          <a:xfrm flipV="1">
            <a:off x="648000" y="1054726"/>
            <a:ext cx="1155300" cy="68568"/>
          </a:xfrm>
          <a:prstGeom prst="round2SameRect">
            <a:avLst>
              <a:gd name="adj1" fmla="val 50000"/>
              <a:gd name="adj2"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
        <p:nvSpPr>
          <p:cNvPr id="18" name="Content Placeholder 17"/>
          <p:cNvSpPr>
            <a:spLocks noGrp="1"/>
          </p:cNvSpPr>
          <p:nvPr>
            <p:ph sz="quarter" idx="14" hasCustomPrompt="1"/>
          </p:nvPr>
        </p:nvSpPr>
        <p:spPr bwMode="gray">
          <a:xfrm>
            <a:off x="1" y="1600201"/>
            <a:ext cx="5867888" cy="4572000"/>
          </a:xfrm>
          <a:prstGeom prst="rect">
            <a:avLst/>
          </a:prstGeom>
          <a:solidFill>
            <a:schemeClr val="bg2"/>
          </a:solidFill>
        </p:spPr>
        <p:txBody>
          <a:bodyPr lIns="594360" tIns="1371600" rIns="548640"/>
          <a:lstStyle>
            <a:lvl1pPr>
              <a:lnSpc>
                <a:spcPct val="130000"/>
              </a:lnSpc>
              <a:spcBef>
                <a:spcPts val="2395"/>
              </a:spcBef>
              <a:defRPr sz="2000">
                <a:latin typeface="+mn-ea"/>
                <a:ea typeface="+mn-ea"/>
              </a:defRPr>
            </a:lvl1pPr>
            <a:lvl2pPr>
              <a:lnSpc>
                <a:spcPct val="130000"/>
              </a:lnSpc>
              <a:defRPr sz="1800">
                <a:latin typeface="+mn-ea"/>
                <a:ea typeface="+mn-ea"/>
              </a:defRPr>
            </a:lvl2pPr>
            <a:lvl3pPr>
              <a:lnSpc>
                <a:spcPct val="130000"/>
              </a:lnSpc>
              <a:defRPr sz="1600">
                <a:latin typeface="+mn-ea"/>
                <a:ea typeface="+mn-ea"/>
              </a:defRPr>
            </a:lvl3pPr>
            <a:lvl4pPr>
              <a:lnSpc>
                <a:spcPct val="130000"/>
              </a:lnSpc>
              <a:defRPr sz="1200">
                <a:latin typeface="+mn-ea"/>
                <a:ea typeface="+mn-ea"/>
              </a:defRPr>
            </a:lvl4pPr>
            <a:lvl5pPr>
              <a:lnSpc>
                <a:spcPct val="130000"/>
              </a:lnSpc>
              <a:defRPr sz="1200">
                <a:latin typeface="+mn-ea"/>
                <a:ea typeface="+mn-ea"/>
              </a:defRPr>
            </a:lvl5pPr>
            <a:lvl6pPr>
              <a:defRPr sz="1795"/>
            </a:lvl6pPr>
            <a:lvl7pPr>
              <a:defRPr sz="1400"/>
            </a:lvl7pPr>
            <a:lvl8pPr>
              <a:defRPr sz="1200"/>
            </a:lvl8pPr>
            <a:lvl9pPr>
              <a:defRPr sz="1795"/>
            </a:lvl9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a:t>
            </a:r>
            <a:r>
              <a:rPr lang="en-US" dirty="0" smtClean="0"/>
              <a:t>level</a:t>
            </a:r>
            <a:endParaRPr lang="en-US" dirty="0"/>
          </a:p>
        </p:txBody>
      </p:sp>
      <p:sp>
        <p:nvSpPr>
          <p:cNvPr id="72" name="Content Placeholder 17"/>
          <p:cNvSpPr>
            <a:spLocks noGrp="1"/>
          </p:cNvSpPr>
          <p:nvPr>
            <p:ph sz="quarter" idx="16" hasCustomPrompt="1"/>
          </p:nvPr>
        </p:nvSpPr>
        <p:spPr bwMode="gray">
          <a:xfrm>
            <a:off x="6325028" y="1600201"/>
            <a:ext cx="5866973" cy="4572000"/>
          </a:xfrm>
          <a:prstGeom prst="rect">
            <a:avLst/>
          </a:prstGeom>
          <a:solidFill>
            <a:schemeClr val="bg2"/>
          </a:solidFill>
        </p:spPr>
        <p:txBody>
          <a:bodyPr lIns="548640" tIns="1371600" rIns="548640"/>
          <a:lstStyle>
            <a:lvl1pPr>
              <a:lnSpc>
                <a:spcPct val="130000"/>
              </a:lnSpc>
              <a:spcBef>
                <a:spcPts val="2395"/>
              </a:spcBef>
              <a:defRPr sz="2000">
                <a:latin typeface="+mn-ea"/>
                <a:ea typeface="+mn-ea"/>
              </a:defRPr>
            </a:lvl1pPr>
            <a:lvl2pPr>
              <a:lnSpc>
                <a:spcPct val="130000"/>
              </a:lnSpc>
              <a:defRPr sz="1800">
                <a:latin typeface="+mn-ea"/>
                <a:ea typeface="+mn-ea"/>
              </a:defRPr>
            </a:lvl2pPr>
            <a:lvl3pPr>
              <a:lnSpc>
                <a:spcPct val="130000"/>
              </a:lnSpc>
              <a:defRPr sz="1600">
                <a:latin typeface="+mn-ea"/>
                <a:ea typeface="+mn-ea"/>
              </a:defRPr>
            </a:lvl3pPr>
            <a:lvl4pPr>
              <a:lnSpc>
                <a:spcPct val="130000"/>
              </a:lnSpc>
              <a:defRPr sz="1200">
                <a:latin typeface="+mn-ea"/>
                <a:ea typeface="+mn-ea"/>
              </a:defRPr>
            </a:lvl4pPr>
            <a:lvl5pPr>
              <a:lnSpc>
                <a:spcPct val="130000"/>
              </a:lnSpc>
              <a:defRPr sz="1200">
                <a:latin typeface="+mn-ea"/>
                <a:ea typeface="+mn-ea"/>
              </a:defRPr>
            </a:lvl5pPr>
            <a:lvl6pPr>
              <a:defRPr sz="1795"/>
            </a:lvl6pPr>
            <a:lvl7pPr>
              <a:defRPr sz="1400"/>
            </a:lvl7pPr>
            <a:lvl8pPr>
              <a:defRPr sz="1200"/>
            </a:lvl8pPr>
            <a:lvl9pPr>
              <a:defRPr sz="1795"/>
            </a:lvl9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a:t>
            </a:r>
            <a:r>
              <a:rPr lang="en-US" dirty="0" smtClean="0"/>
              <a:t>level</a:t>
            </a:r>
            <a:endParaRPr lang="en-US" dirty="0"/>
          </a:p>
        </p:txBody>
      </p:sp>
      <p:sp>
        <p:nvSpPr>
          <p:cNvPr id="5" name="Text Placeholder 4"/>
          <p:cNvSpPr>
            <a:spLocks noGrp="1"/>
          </p:cNvSpPr>
          <p:nvPr>
            <p:ph type="body" sz="quarter" idx="17" hasCustomPrompt="1"/>
          </p:nvPr>
        </p:nvSpPr>
        <p:spPr bwMode="gray">
          <a:xfrm>
            <a:off x="1" y="1806124"/>
            <a:ext cx="5638681" cy="911225"/>
          </a:xfrm>
          <a:prstGeom prst="rect">
            <a:avLst/>
          </a:prstGeom>
          <a:solidFill>
            <a:srgbClr val="8064A2"/>
          </a:solidFill>
          <a:ln w="9525">
            <a:noFill/>
            <a:miter lim="800000"/>
          </a:ln>
        </p:spPr>
        <p:txBody>
          <a:bodyPr vert="horz" wrap="square" lIns="594360" tIns="91440" rIns="457200" bIns="91440" numCol="1" rtlCol="0" anchor="ctr" anchorCtr="0" compatLnSpc="1">
            <a:noAutofit/>
          </a:bodyPr>
          <a:lstStyle>
            <a:lvl1pPr>
              <a:defRPr lang="en-US" sz="2400" dirty="0">
                <a:solidFill>
                  <a:schemeClr val="bg1"/>
                </a:solidFill>
                <a:latin typeface="+mn-ea"/>
                <a:ea typeface="+mn-ea"/>
              </a:defRPr>
            </a:lvl1pPr>
          </a:lstStyle>
          <a:p>
            <a:pPr marL="455930" lvl="0" indent="-455930" defTabSz="608330" eaLnBrk="0" fontAlgn="base" hangingPunct="0">
              <a:spcBef>
                <a:spcPct val="20000"/>
              </a:spcBef>
              <a:spcAft>
                <a:spcPct val="0"/>
              </a:spcAft>
              <a:buFont typeface="Arial" panose="020B0604020202020204" pitchFamily="34" charset="0"/>
            </a:pPr>
            <a:r>
              <a:rPr lang="en-US" dirty="0"/>
              <a:t>Click to add header </a:t>
            </a:r>
            <a:endParaRPr lang="en-US" dirty="0"/>
          </a:p>
        </p:txBody>
      </p:sp>
      <p:sp>
        <p:nvSpPr>
          <p:cNvPr id="21" name="Text Placeholder 4"/>
          <p:cNvSpPr>
            <a:spLocks noGrp="1"/>
          </p:cNvSpPr>
          <p:nvPr>
            <p:ph type="body" sz="quarter" idx="18" hasCustomPrompt="1"/>
          </p:nvPr>
        </p:nvSpPr>
        <p:spPr bwMode="gray">
          <a:xfrm>
            <a:off x="6553320" y="1806124"/>
            <a:ext cx="5638680" cy="911225"/>
          </a:xfrm>
          <a:prstGeom prst="rect">
            <a:avLst/>
          </a:prstGeom>
          <a:solidFill>
            <a:srgbClr val="4681BD"/>
          </a:solidFill>
        </p:spPr>
        <p:txBody>
          <a:bodyPr vert="horz" lIns="338328" tIns="91440" rIns="612648" bIns="91440" rtlCol="0" anchor="ctr">
            <a:noAutofit/>
          </a:bodyPr>
          <a:lstStyle>
            <a:lvl1pPr>
              <a:defRPr lang="en-US" sz="2400">
                <a:solidFill>
                  <a:schemeClr val="bg1"/>
                </a:solidFill>
                <a:latin typeface="+mn-ea"/>
                <a:ea typeface="+mn-ea"/>
              </a:defRPr>
            </a:lvl1pPr>
          </a:lstStyle>
          <a:p>
            <a:pPr lvl="0"/>
            <a:r>
              <a:rPr lang="en-US" dirty="0"/>
              <a:t>Click to add header</a:t>
            </a:r>
            <a:endParaRPr lang="en-US" dirty="0"/>
          </a:p>
        </p:txBody>
      </p:sp>
      <p:sp>
        <p:nvSpPr>
          <p:cNvPr id="12" name="TextBox 11"/>
          <p:cNvSpPr txBox="1"/>
          <p:nvPr userDrawn="1"/>
        </p:nvSpPr>
        <p:spPr>
          <a:xfrm>
            <a:off x="11493935" y="6388101"/>
            <a:ext cx="438105"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ea"/>
                <a:ea typeface="+mj-ea"/>
              </a:rPr>
            </a:fld>
            <a:endParaRPr lang="en-US" sz="2395" dirty="0">
              <a:latin typeface="+mj-ea"/>
              <a:ea typeface="+mj-ea"/>
            </a:endParaRPr>
          </a:p>
        </p:txBody>
      </p:sp>
      <p:sp>
        <p:nvSpPr>
          <p:cNvPr id="3" name="Title 2"/>
          <p:cNvSpPr>
            <a:spLocks noGrp="1"/>
          </p:cNvSpPr>
          <p:nvPr>
            <p:ph type="title" hasCustomPrompt="1"/>
          </p:nvPr>
        </p:nvSpPr>
        <p:spPr>
          <a:xfrm>
            <a:off x="612000" y="374399"/>
            <a:ext cx="10611074" cy="687600"/>
          </a:xfrm>
          <a:prstGeom prst="rect">
            <a:avLst/>
          </a:prstGeom>
        </p:spPr>
        <p:txBody>
          <a:bodyPr/>
          <a:lstStyle>
            <a:lvl1pPr>
              <a:defRPr lang="en-US" altLang="en-US" sz="3200" b="1" kern="1200" baseline="0" dirty="0">
                <a:solidFill>
                  <a:srgbClr val="175F8B"/>
                </a:solidFill>
                <a:latin typeface="微软雅黑" panose="020B0503020204020204" pitchFamily="34" charset="-122"/>
                <a:ea typeface="微软雅黑" panose="020B0503020204020204" pitchFamily="34" charset="-122"/>
                <a:cs typeface="+mn-cs"/>
              </a:defRPr>
            </a:lvl1pPr>
          </a:lstStyle>
          <a:p>
            <a:r>
              <a:rPr lang="en-US" dirty="0"/>
              <a:t>Click to Add One Line Title</a:t>
            </a:r>
            <a:endParaRPr lang="en-US" dirty="0"/>
          </a:p>
        </p:txBody>
      </p:sp>
      <p:sp>
        <p:nvSpPr>
          <p:cNvPr id="11"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latin typeface="+mj-ea"/>
                <a:ea typeface="+mj-ea"/>
              </a:defRPr>
            </a:lvl1pPr>
          </a:lstStyle>
          <a:p>
            <a:fld id="{548644C6-89F0-466C-949F-E70AD72679A8}" type="slidenum">
              <a:rPr lang="zh-CN" altLang="en-US" smtClean="0"/>
            </a:fld>
            <a:endParaRPr lang="zh-CN" altLang="en-US"/>
          </a:p>
        </p:txBody>
      </p:sp>
      <p:sp>
        <p:nvSpPr>
          <p:cNvPr id="15" name="矩形: 圆顶角 8"/>
          <p:cNvSpPr/>
          <p:nvPr userDrawn="1"/>
        </p:nvSpPr>
        <p:spPr>
          <a:xfrm flipV="1">
            <a:off x="648000" y="1030236"/>
            <a:ext cx="1155300" cy="68568"/>
          </a:xfrm>
          <a:prstGeom prst="round2SameRect">
            <a:avLst>
              <a:gd name="adj1" fmla="val 50000"/>
              <a:gd name="adj2"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目录-1">
    <p:spTree>
      <p:nvGrpSpPr>
        <p:cNvPr id="1" name=""/>
        <p:cNvGrpSpPr/>
        <p:nvPr/>
      </p:nvGrpSpPr>
      <p:grpSpPr>
        <a:xfrm>
          <a:off x="0" y="0"/>
          <a:ext cx="0" cy="0"/>
          <a:chOff x="0" y="0"/>
          <a:chExt cx="0" cy="0"/>
        </a:xfrm>
      </p:grpSpPr>
      <p:sp>
        <p:nvSpPr>
          <p:cNvPr id="17" name="Object 2010"/>
          <p:cNvSpPr txBox="1"/>
          <p:nvPr userDrawn="1"/>
        </p:nvSpPr>
        <p:spPr>
          <a:xfrm>
            <a:off x="921270" y="2093253"/>
            <a:ext cx="2282428" cy="781050"/>
          </a:xfrm>
          <a:prstGeom prst="rect">
            <a:avLst/>
          </a:prstGeom>
        </p:spPr>
        <p:txBody>
          <a:bodyPr vert="horz" rtlCol="0" anchor="t" anchorCtr="0">
            <a:noAutofit/>
          </a:bodyPr>
          <a:lstStyle/>
          <a:p>
            <a:pPr defTabSz="457200">
              <a:lnSpc>
                <a:spcPct val="83000"/>
              </a:lnSpc>
            </a:pPr>
            <a:r>
              <a:rPr lang="zh-CN" altLang="en-US" sz="6125" spc="-123" dirty="0">
                <a:solidFill>
                  <a:srgbClr val="FFFFFF"/>
                </a:solidFill>
                <a:latin typeface="微软雅黑" panose="020B0503020204020204" pitchFamily="34" charset="-122"/>
                <a:ea typeface="微软雅黑" panose="020B0503020204020204" pitchFamily="34" charset="-122"/>
              </a:rPr>
              <a:t>目录</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0" name="Object 2011"/>
          <p:cNvSpPr txBox="1"/>
          <p:nvPr userDrawn="1"/>
        </p:nvSpPr>
        <p:spPr>
          <a:xfrm>
            <a:off x="771525" y="3213440"/>
            <a:ext cx="2781300" cy="457200"/>
          </a:xfrm>
          <a:prstGeom prst="rect">
            <a:avLst/>
          </a:prstGeom>
        </p:spPr>
        <p:txBody>
          <a:bodyPr vert="horz" rtlCol="0" anchor="t" anchorCtr="0">
            <a:noAutofit/>
          </a:bodyPr>
          <a:lstStyle/>
          <a:p>
            <a:pPr defTabSz="457200"/>
            <a:r>
              <a:rPr lang="en-US" altLang="zh-CN" sz="3000" spc="120" dirty="0">
                <a:solidFill>
                  <a:srgbClr val="FFFFFF"/>
                </a:solidFill>
                <a:latin typeface="微软雅黑" panose="020B0503020204020204" pitchFamily="34" charset="-122"/>
                <a:ea typeface="微软雅黑" panose="020B0503020204020204" pitchFamily="34" charset="-122"/>
              </a:rPr>
              <a:t>CONTENTS</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1" name="任意多边形: 形状 20"/>
          <p:cNvSpPr/>
          <p:nvPr userDrawn="1"/>
        </p:nvSpPr>
        <p:spPr>
          <a:xfrm>
            <a:off x="-21616" y="-26544"/>
            <a:ext cx="3958617" cy="68845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 name="connsiteX0-1" fmla="*/ 5092700 w 9051317"/>
              <a:gd name="connsiteY0-2" fmla="*/ 0 h 6884544"/>
              <a:gd name="connsiteX1-3" fmla="*/ 8724495 w 9051317"/>
              <a:gd name="connsiteY1-4" fmla="*/ 12700 h 6884544"/>
              <a:gd name="connsiteX2-5" fmla="*/ 8832115 w 9051317"/>
              <a:gd name="connsiteY2-6" fmla="*/ 478995 h 6884544"/>
              <a:gd name="connsiteX3-7" fmla="*/ 9051317 w 9051317"/>
              <a:gd name="connsiteY3-8" fmla="*/ 2653428 h 6884544"/>
              <a:gd name="connsiteX4-9" fmla="*/ 8203435 w 9051317"/>
              <a:gd name="connsiteY4-10" fmla="*/ 6853135 h 6884544"/>
              <a:gd name="connsiteX5-11" fmla="*/ 8189236 w 9051317"/>
              <a:gd name="connsiteY5-12" fmla="*/ 6884544 h 6884544"/>
              <a:gd name="connsiteX6-13" fmla="*/ 0 w 9051317"/>
              <a:gd name="connsiteY6-14" fmla="*/ 6884544 h 6884544"/>
              <a:gd name="connsiteX7-15" fmla="*/ 5092700 w 9051317"/>
              <a:gd name="connsiteY7-16" fmla="*/ 0 h 6884544"/>
              <a:gd name="connsiteX0-17" fmla="*/ 0 w 3958617"/>
              <a:gd name="connsiteY0-18" fmla="*/ 0 h 6884544"/>
              <a:gd name="connsiteX1-19" fmla="*/ 3631795 w 3958617"/>
              <a:gd name="connsiteY1-20" fmla="*/ 12700 h 6884544"/>
              <a:gd name="connsiteX2-21" fmla="*/ 3739415 w 3958617"/>
              <a:gd name="connsiteY2-22" fmla="*/ 478995 h 6884544"/>
              <a:gd name="connsiteX3-23" fmla="*/ 3958617 w 3958617"/>
              <a:gd name="connsiteY3-24" fmla="*/ 2653428 h 6884544"/>
              <a:gd name="connsiteX4-25" fmla="*/ 3110735 w 3958617"/>
              <a:gd name="connsiteY4-26" fmla="*/ 6853135 h 6884544"/>
              <a:gd name="connsiteX5-27" fmla="*/ 3096536 w 3958617"/>
              <a:gd name="connsiteY5-28" fmla="*/ 6884544 h 6884544"/>
              <a:gd name="connsiteX6-29" fmla="*/ 0 w 3958617"/>
              <a:gd name="connsiteY6-30" fmla="*/ 6884544 h 6884544"/>
              <a:gd name="connsiteX7-31" fmla="*/ 0 w 3958617"/>
              <a:gd name="connsiteY7-32" fmla="*/ 0 h 68845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958617" h="6884544">
                <a:moveTo>
                  <a:pt x="0" y="0"/>
                </a:moveTo>
                <a:lnTo>
                  <a:pt x="3631795" y="12700"/>
                </a:lnTo>
                <a:lnTo>
                  <a:pt x="3739415" y="478995"/>
                </a:lnTo>
                <a:cubicBezTo>
                  <a:pt x="3883139" y="1181357"/>
                  <a:pt x="3958617" y="1908578"/>
                  <a:pt x="3958617" y="2653428"/>
                </a:cubicBezTo>
                <a:cubicBezTo>
                  <a:pt x="3958617" y="4143128"/>
                  <a:pt x="3656707" y="5562314"/>
                  <a:pt x="3110735" y="6853135"/>
                </a:cubicBezTo>
                <a:lnTo>
                  <a:pt x="3096536" y="6884544"/>
                </a:lnTo>
                <a:lnTo>
                  <a:pt x="0" y="6884544"/>
                </a:lnTo>
                <a:lnTo>
                  <a:pt x="0" y="0"/>
                </a:lnTo>
                <a:close/>
              </a:path>
            </a:pathLst>
          </a:cu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任意多边形: 形状 21"/>
          <p:cNvSpPr/>
          <p:nvPr userDrawn="1"/>
        </p:nvSpPr>
        <p:spPr>
          <a:xfrm>
            <a:off x="-8917" y="-26544"/>
            <a:ext cx="3670300" cy="68845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 name="connsiteX0-1" fmla="*/ 4523504 w 7775476"/>
              <a:gd name="connsiteY0-2" fmla="*/ 0 h 6870674"/>
              <a:gd name="connsiteX1-3" fmla="*/ 7326808 w 7775476"/>
              <a:gd name="connsiteY1-4" fmla="*/ 12674 h 6870674"/>
              <a:gd name="connsiteX2-5" fmla="*/ 7370317 w 7775476"/>
              <a:gd name="connsiteY2-6" fmla="*/ 119746 h 6870674"/>
              <a:gd name="connsiteX3-7" fmla="*/ 7775476 w 7775476"/>
              <a:gd name="connsiteY3-8" fmla="*/ 2347313 h 6870674"/>
              <a:gd name="connsiteX4-9" fmla="*/ 6040912 w 7775476"/>
              <a:gd name="connsiteY4-10" fmla="*/ 6703392 h 6870674"/>
              <a:gd name="connsiteX5-11" fmla="*/ 5876541 w 7775476"/>
              <a:gd name="connsiteY5-12" fmla="*/ 6870674 h 6870674"/>
              <a:gd name="connsiteX6-13" fmla="*/ 0 w 7775476"/>
              <a:gd name="connsiteY6-14" fmla="*/ 6870674 h 6870674"/>
              <a:gd name="connsiteX7-15" fmla="*/ 4523504 w 7775476"/>
              <a:gd name="connsiteY7-16" fmla="*/ 0 h 6870674"/>
              <a:gd name="connsiteX0-17" fmla="*/ 0 w 3251972"/>
              <a:gd name="connsiteY0-18" fmla="*/ 0 h 6870674"/>
              <a:gd name="connsiteX1-19" fmla="*/ 2803304 w 3251972"/>
              <a:gd name="connsiteY1-20" fmla="*/ 12674 h 6870674"/>
              <a:gd name="connsiteX2-21" fmla="*/ 2846813 w 3251972"/>
              <a:gd name="connsiteY2-22" fmla="*/ 119746 h 6870674"/>
              <a:gd name="connsiteX3-23" fmla="*/ 3251972 w 3251972"/>
              <a:gd name="connsiteY3-24" fmla="*/ 2347313 h 6870674"/>
              <a:gd name="connsiteX4-25" fmla="*/ 1517408 w 3251972"/>
              <a:gd name="connsiteY4-26" fmla="*/ 6703392 h 6870674"/>
              <a:gd name="connsiteX5-27" fmla="*/ 1353037 w 3251972"/>
              <a:gd name="connsiteY5-28" fmla="*/ 6870674 h 6870674"/>
              <a:gd name="connsiteX6-29" fmla="*/ 0 w 3251972"/>
              <a:gd name="connsiteY6-30" fmla="*/ 6858000 h 6870674"/>
              <a:gd name="connsiteX7-31" fmla="*/ 0 w 3251972"/>
              <a:gd name="connsiteY7-32" fmla="*/ 0 h 68706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251972" h="6870674">
                <a:moveTo>
                  <a:pt x="0" y="0"/>
                </a:moveTo>
                <a:lnTo>
                  <a:pt x="2803304" y="12674"/>
                </a:lnTo>
                <a:lnTo>
                  <a:pt x="2846813" y="119746"/>
                </a:lnTo>
                <a:cubicBezTo>
                  <a:pt x="3108925" y="814337"/>
                  <a:pt x="3251972" y="1564616"/>
                  <a:pt x="3251972" y="2347313"/>
                </a:cubicBezTo>
                <a:cubicBezTo>
                  <a:pt x="3251972" y="4024521"/>
                  <a:pt x="2595123" y="5552872"/>
                  <a:pt x="1517408" y="6703392"/>
                </a:cubicBezTo>
                <a:lnTo>
                  <a:pt x="1353037" y="6870674"/>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Object 109"/>
          <p:cNvSpPr txBox="1"/>
          <p:nvPr userDrawn="1"/>
        </p:nvSpPr>
        <p:spPr>
          <a:xfrm>
            <a:off x="662967" y="1546526"/>
            <a:ext cx="2146653" cy="877385"/>
          </a:xfrm>
          <a:prstGeom prst="rect">
            <a:avLst/>
          </a:prstGeom>
        </p:spPr>
        <p:txBody>
          <a:bodyPr vert="horz" rtlCol="0" anchor="t" anchorCtr="0">
            <a:noAutofit/>
          </a:bodyPr>
          <a:lstStyle/>
          <a:p>
            <a:pPr algn="ctr" defTabSz="457200">
              <a:lnSpc>
                <a:spcPct val="105000"/>
              </a:lnSpc>
            </a:pPr>
            <a:r>
              <a:rPr lang="zh-CN" altLang="en-US" sz="4400" b="1" spc="600" dirty="0" smtClean="0">
                <a:solidFill>
                  <a:srgbClr val="FFFFFF"/>
                </a:solidFill>
                <a:latin typeface="微软雅黑" panose="020B0503020204020204" pitchFamily="34" charset="-122"/>
                <a:ea typeface="微软雅黑" panose="020B0503020204020204" pitchFamily="34" charset="-122"/>
              </a:rPr>
              <a:t>大</a:t>
            </a:r>
            <a:r>
              <a:rPr lang="zh-CN" altLang="en-US" sz="4400" b="1" spc="600" baseline="0" dirty="0" smtClean="0">
                <a:solidFill>
                  <a:srgbClr val="FFFFFF"/>
                </a:solidFill>
                <a:latin typeface="微软雅黑" panose="020B0503020204020204" pitchFamily="34" charset="-122"/>
                <a:ea typeface="微软雅黑" panose="020B0503020204020204" pitchFamily="34" charset="-122"/>
              </a:rPr>
              <a:t> </a:t>
            </a:r>
            <a:r>
              <a:rPr lang="zh-CN" altLang="en-US" sz="4400" b="1" spc="600" dirty="0" smtClean="0">
                <a:solidFill>
                  <a:srgbClr val="FFFFFF"/>
                </a:solidFill>
                <a:latin typeface="微软雅黑" panose="020B0503020204020204" pitchFamily="34" charset="-122"/>
                <a:ea typeface="微软雅黑" panose="020B0503020204020204" pitchFamily="34" charset="-122"/>
              </a:rPr>
              <a:t>纲</a:t>
            </a:r>
            <a:endParaRPr lang="en-US" altLang="zh-CN" sz="4400" b="1" spc="600" dirty="0">
              <a:solidFill>
                <a:srgbClr val="FFFFFF"/>
              </a:solidFill>
              <a:latin typeface="微软雅黑" panose="020B0503020204020204" pitchFamily="34" charset="-122"/>
              <a:ea typeface="微软雅黑" panose="020B0503020204020204" pitchFamily="34" charset="-122"/>
            </a:endParaRPr>
          </a:p>
        </p:txBody>
      </p:sp>
      <p:cxnSp>
        <p:nvCxnSpPr>
          <p:cNvPr id="24" name="直接连接符 23"/>
          <p:cNvCxnSpPr/>
          <p:nvPr userDrawn="1"/>
        </p:nvCxnSpPr>
        <p:spPr>
          <a:xfrm>
            <a:off x="978420" y="2566566"/>
            <a:ext cx="14858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8" name="标题 13"/>
          <p:cNvSpPr>
            <a:spLocks noGrp="1"/>
          </p:cNvSpPr>
          <p:nvPr>
            <p:ph type="title"/>
          </p:nvPr>
        </p:nvSpPr>
        <p:spPr>
          <a:xfrm>
            <a:off x="1050587" y="3066615"/>
            <a:ext cx="10272409" cy="724770"/>
          </a:xfrm>
          <a:prstGeom prst="rect">
            <a:avLst/>
          </a:prstGeom>
          <a:noFill/>
          <a:effectLst/>
        </p:spPr>
        <p:txBody>
          <a:bodyPr anchor="b"/>
          <a:lstStyle>
            <a:lvl1pPr algn="ctr">
              <a:defRPr sz="4400" b="1" spc="300">
                <a:solidFill>
                  <a:srgbClr val="175F8B"/>
                </a:solidFill>
              </a:defRPr>
            </a:lvl1pPr>
          </a:lstStyle>
          <a:p>
            <a:r>
              <a:rPr lang="zh-CN" altLang="en-US" dirty="0"/>
              <a:t>单击此处编辑母版标题样式</a:t>
            </a:r>
            <a:endParaRPr lang="zh-CN" altLang="en-US" dirty="0"/>
          </a:p>
        </p:txBody>
      </p:sp>
      <p:sp>
        <p:nvSpPr>
          <p:cNvPr id="19" name="文本占位符 38"/>
          <p:cNvSpPr>
            <a:spLocks noGrp="1"/>
          </p:cNvSpPr>
          <p:nvPr>
            <p:ph type="body" sz="quarter" idx="11" hasCustomPrompt="1"/>
          </p:nvPr>
        </p:nvSpPr>
        <p:spPr>
          <a:xfrm>
            <a:off x="1050587" y="4054966"/>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
        <p:nvSpPr>
          <p:cNvPr id="31" name="矩形: 剪去单角 30"/>
          <p:cNvSpPr/>
          <p:nvPr userDrawn="1"/>
        </p:nvSpPr>
        <p:spPr>
          <a:xfrm rot="5400000" flipV="1">
            <a:off x="6070791" y="736789"/>
            <a:ext cx="45719" cy="12196703"/>
          </a:xfrm>
          <a:prstGeom prst="snip1Rect">
            <a:avLst>
              <a:gd name="adj" fmla="val 0"/>
            </a:avLst>
          </a:prstGeom>
          <a:solidFill>
            <a:schemeClr val="bg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矩形: 圆顶角 9"/>
          <p:cNvSpPr/>
          <p:nvPr userDrawn="1"/>
        </p:nvSpPr>
        <p:spPr>
          <a:xfrm flipV="1">
            <a:off x="0" y="-1"/>
            <a:ext cx="12192000" cy="2411846"/>
          </a:xfrm>
          <a:prstGeom prst="round2SameRect">
            <a:avLst>
              <a:gd name="adj1" fmla="val 38659"/>
              <a:gd name="adj2" fmla="val 0"/>
            </a:avLst>
          </a:pr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
        <p:nvSpPr>
          <p:cNvPr id="8" name="标题 13"/>
          <p:cNvSpPr txBox="1"/>
          <p:nvPr userDrawn="1"/>
        </p:nvSpPr>
        <p:spPr>
          <a:xfrm>
            <a:off x="9836672" y="-510395"/>
            <a:ext cx="2483796" cy="492319"/>
          </a:xfrm>
          <a:prstGeom prst="rect">
            <a:avLst/>
          </a:prstGeom>
          <a:noFill/>
          <a:effectLst/>
        </p:spPr>
        <p:txBody>
          <a:bodyPr anchor="b"/>
          <a:lstStyle>
            <a:lvl1pPr algn="ctr" defTabSz="914400" rtl="0" eaLnBrk="1" latinLnBrk="0" hangingPunct="1">
              <a:lnSpc>
                <a:spcPct val="90000"/>
              </a:lnSpc>
              <a:spcBef>
                <a:spcPct val="0"/>
              </a:spcBef>
              <a:buNone/>
              <a:defRPr sz="4400" b="1" kern="1200" spc="300">
                <a:solidFill>
                  <a:srgbClr val="A62038"/>
                </a:solidFill>
                <a:latin typeface="+mj-lt"/>
                <a:ea typeface="+mj-ea"/>
                <a:cs typeface="+mj-cs"/>
              </a:defRPr>
            </a:lvl1pPr>
          </a:lstStyle>
          <a:p>
            <a:r>
              <a:rPr lang="en-US" altLang="zh-CN" sz="1800" b="0" i="1" dirty="0"/>
              <a:t>SJTU</a:t>
            </a:r>
            <a:endParaRPr lang="zh-CN" altLang="en-US" sz="1800" b="0" i="1"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7" name="矩形: 圆顶角 6"/>
          <p:cNvSpPr/>
          <p:nvPr userDrawn="1"/>
        </p:nvSpPr>
        <p:spPr>
          <a:xfrm rot="16200000" flipV="1">
            <a:off x="4364979" y="-859726"/>
            <a:ext cx="1164073" cy="9911481"/>
          </a:xfrm>
          <a:prstGeom prst="round2SameRect">
            <a:avLst>
              <a:gd name="adj1" fmla="val 50000"/>
              <a:gd name="adj2" fmla="val 0"/>
            </a:avLst>
          </a:prstGeom>
          <a:solidFill>
            <a:schemeClr val="bg1">
              <a:lumMod val="8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圆顶角 9"/>
          <p:cNvSpPr/>
          <p:nvPr userDrawn="1"/>
        </p:nvSpPr>
        <p:spPr>
          <a:xfrm rot="16200000" flipV="1">
            <a:off x="4698772" y="-2328498"/>
            <a:ext cx="1681026" cy="11078572"/>
          </a:xfrm>
          <a:prstGeom prst="round2SameRect">
            <a:avLst>
              <a:gd name="adj1" fmla="val 50000"/>
              <a:gd name="adj2" fmla="val 0"/>
            </a:avLst>
          </a:pr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标题 13"/>
          <p:cNvSpPr>
            <a:spLocks noGrp="1"/>
          </p:cNvSpPr>
          <p:nvPr>
            <p:ph type="title"/>
          </p:nvPr>
        </p:nvSpPr>
        <p:spPr>
          <a:xfrm>
            <a:off x="1050587" y="2848403"/>
            <a:ext cx="10272409" cy="724770"/>
          </a:xfrm>
          <a:prstGeom prst="rect">
            <a:avLst/>
          </a:prstGeom>
          <a:noFill/>
          <a:effectLst/>
        </p:spPr>
        <p:txBody>
          <a:bodyPr anchor="t"/>
          <a:lstStyle>
            <a:lvl1pPr algn="l">
              <a:defRPr sz="4400" b="1" spc="300">
                <a:solidFill>
                  <a:schemeClr val="bg1"/>
                </a:solidFill>
              </a:defRPr>
            </a:lvl1pPr>
          </a:lstStyle>
          <a:p>
            <a:r>
              <a:rPr lang="zh-CN" altLang="en-US" dirty="0"/>
              <a:t>单击此处编辑母版标题样式</a:t>
            </a:r>
            <a:endParaRPr lang="zh-CN" altLang="en-US" dirty="0"/>
          </a:p>
        </p:txBody>
      </p:sp>
      <p:sp>
        <p:nvSpPr>
          <p:cNvPr id="19" name="文本占位符 38"/>
          <p:cNvSpPr>
            <a:spLocks noGrp="1"/>
          </p:cNvSpPr>
          <p:nvPr>
            <p:ph type="body" sz="quarter" idx="11" hasCustomPrompt="1"/>
          </p:nvPr>
        </p:nvSpPr>
        <p:spPr>
          <a:xfrm>
            <a:off x="1050587" y="4125798"/>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
        <p:nvSpPr>
          <p:cNvPr id="6"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chemeClr val="bg1">
                    <a:lumMod val="75000"/>
                  </a:schemeClr>
                </a:solidFill>
              </a:defRPr>
            </a:lvl1pPr>
          </a:lstStyle>
          <a:p>
            <a:fld id="{548644C6-89F0-466C-949F-E70AD72679A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8" name="标题 13"/>
          <p:cNvSpPr>
            <a:spLocks noGrp="1"/>
          </p:cNvSpPr>
          <p:nvPr>
            <p:ph type="title"/>
          </p:nvPr>
        </p:nvSpPr>
        <p:spPr>
          <a:xfrm>
            <a:off x="1418471" y="1216448"/>
            <a:ext cx="10468729" cy="775349"/>
          </a:xfrm>
          <a:prstGeom prst="rect">
            <a:avLst/>
          </a:prstGeom>
          <a:noFill/>
          <a:effectLst/>
        </p:spPr>
        <p:txBody>
          <a:bodyPr anchor="ctr"/>
          <a:lstStyle>
            <a:lvl1pPr algn="l">
              <a:defRPr sz="4400" b="1" spc="300">
                <a:solidFill>
                  <a:srgbClr val="175F8B"/>
                </a:solidFill>
              </a:defRPr>
            </a:lvl1pPr>
          </a:lstStyle>
          <a:p>
            <a:r>
              <a:rPr lang="zh-CN" altLang="en-US" dirty="0"/>
              <a:t>单击此处编辑母版标题样式</a:t>
            </a:r>
            <a:endParaRPr lang="zh-CN" altLang="en-US" dirty="0"/>
          </a:p>
        </p:txBody>
      </p:sp>
      <p:sp>
        <p:nvSpPr>
          <p:cNvPr id="19" name="文本占位符 38"/>
          <p:cNvSpPr>
            <a:spLocks noGrp="1"/>
          </p:cNvSpPr>
          <p:nvPr>
            <p:ph type="body" sz="quarter" idx="11" hasCustomPrompt="1"/>
          </p:nvPr>
        </p:nvSpPr>
        <p:spPr>
          <a:xfrm>
            <a:off x="1418471" y="2746674"/>
            <a:ext cx="9845113" cy="1534265"/>
          </a:xfrm>
          <a:prstGeom prst="rect">
            <a:avLst/>
          </a:prstGeom>
          <a:noFill/>
        </p:spPr>
        <p:txBody>
          <a:bodyPr/>
          <a:lstStyle>
            <a:lvl1pPr marL="0" indent="0" algn="l">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cxnSp>
        <p:nvCxnSpPr>
          <p:cNvPr id="11" name="直接连接符 10"/>
          <p:cNvCxnSpPr/>
          <p:nvPr userDrawn="1"/>
        </p:nvCxnSpPr>
        <p:spPr>
          <a:xfrm>
            <a:off x="1418471" y="2344233"/>
            <a:ext cx="9554329"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12" name="矩形: 圆顶角 11"/>
          <p:cNvSpPr/>
          <p:nvPr userDrawn="1"/>
        </p:nvSpPr>
        <p:spPr>
          <a:xfrm rot="16200000" flipV="1">
            <a:off x="-2540271" y="3174998"/>
            <a:ext cx="5817139" cy="736601"/>
          </a:xfrm>
          <a:prstGeom prst="round2SameRect">
            <a:avLst>
              <a:gd name="adj1" fmla="val 50000"/>
              <a:gd name="adj2" fmla="val 0"/>
            </a:avLst>
          </a:prstGeom>
          <a:solidFill>
            <a:srgbClr val="175F8B"/>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一般样式）">
    <p:spTree>
      <p:nvGrpSpPr>
        <p:cNvPr id="1" name=""/>
        <p:cNvGrpSpPr/>
        <p:nvPr/>
      </p:nvGrpSpPr>
      <p:grpSpPr>
        <a:xfrm>
          <a:off x="0" y="0"/>
          <a:ext cx="0" cy="0"/>
          <a:chOff x="0" y="0"/>
          <a:chExt cx="0" cy="0"/>
        </a:xfrm>
      </p:grpSpPr>
      <p:sp>
        <p:nvSpPr>
          <p:cNvPr id="8" name="文本占位符 31"/>
          <p:cNvSpPr>
            <a:spLocks noGrp="1"/>
          </p:cNvSpPr>
          <p:nvPr>
            <p:ph type="body" sz="quarter" idx="11"/>
          </p:nvPr>
        </p:nvSpPr>
        <p:spPr>
          <a:xfrm>
            <a:off x="612000" y="381074"/>
            <a:ext cx="10836000" cy="687600"/>
          </a:xfrm>
          <a:prstGeom prst="rect">
            <a:avLst/>
          </a:prstGeom>
        </p:spPr>
        <p:txBody>
          <a:bodyPr anchor="ctr"/>
          <a:lstStyle>
            <a:lvl1pPr marL="0" indent="0" algn="l">
              <a:lnSpc>
                <a:spcPct val="100000"/>
              </a:lnSpc>
              <a:buNone/>
              <a:defRPr sz="3200" b="1">
                <a:solidFill>
                  <a:srgbClr val="175F8B"/>
                </a:solidFill>
              </a:defRPr>
            </a:lvl1pPr>
          </a:lstStyle>
          <a:p>
            <a:pPr lvl="0"/>
            <a:endParaRPr lang="zh-CN" altLang="en-US" dirty="0"/>
          </a:p>
        </p:txBody>
      </p:sp>
      <p:sp>
        <p:nvSpPr>
          <p:cNvPr id="17" name="文本占位符 16"/>
          <p:cNvSpPr>
            <a:spLocks noGrp="1"/>
          </p:cNvSpPr>
          <p:nvPr>
            <p:ph type="body" sz="quarter" idx="14" hasCustomPrompt="1"/>
          </p:nvPr>
        </p:nvSpPr>
        <p:spPr>
          <a:xfrm>
            <a:off x="611680" y="1353600"/>
            <a:ext cx="10836320" cy="4977794"/>
          </a:xfrm>
          <a:prstGeom prst="rect">
            <a:avLst/>
          </a:prstGeom>
        </p:spPr>
        <p:txBody>
          <a:bodyPr/>
          <a:lstStyle>
            <a:lvl1pPr marL="446405" indent="-446405">
              <a:lnSpc>
                <a:spcPct val="130000"/>
              </a:lnSpc>
              <a:spcBef>
                <a:spcPts val="0"/>
              </a:spcBef>
              <a:spcAft>
                <a:spcPts val="300"/>
              </a:spcAft>
              <a:buClr>
                <a:srgbClr val="92D050"/>
              </a:buClr>
              <a:buFont typeface="Wingdings" panose="05000000000000000000" pitchFamily="2" charset="2"/>
              <a:buChar char="p"/>
              <a:defRPr sz="2400" b="1" spc="300">
                <a:solidFill>
                  <a:schemeClr val="tx1">
                    <a:lumMod val="75000"/>
                    <a:lumOff val="25000"/>
                  </a:schemeClr>
                </a:solidFill>
              </a:defRPr>
            </a:lvl1pPr>
            <a:lvl2pPr marL="892175" indent="-434975">
              <a:lnSpc>
                <a:spcPct val="130000"/>
              </a:lnSpc>
              <a:spcBef>
                <a:spcPts val="0"/>
              </a:spcBef>
              <a:spcAft>
                <a:spcPts val="300"/>
              </a:spcAft>
              <a:buClr>
                <a:srgbClr val="92D050"/>
              </a:buClr>
              <a:buFont typeface="Wingdings" panose="05000000000000000000" pitchFamily="2" charset="2"/>
              <a:buChar char="n"/>
              <a:defRPr sz="2200" spc="300">
                <a:solidFill>
                  <a:schemeClr val="bg2">
                    <a:lumMod val="25000"/>
                  </a:schemeClr>
                </a:solidFill>
              </a:defRPr>
            </a:lvl2pPr>
            <a:lvl3pPr marL="1252855" indent="-338455">
              <a:lnSpc>
                <a:spcPct val="130000"/>
              </a:lnSpc>
              <a:spcBef>
                <a:spcPts val="0"/>
              </a:spcBef>
              <a:spcAft>
                <a:spcPts val="300"/>
              </a:spcAft>
              <a:buClr>
                <a:srgbClr val="92D050"/>
              </a:buClr>
              <a:buFont typeface="Arial" panose="020B0604020202020204" pitchFamily="34" charset="0"/>
              <a:buChar char="•"/>
              <a:defRPr sz="1800" spc="300">
                <a:solidFill>
                  <a:schemeClr val="tx1"/>
                </a:solidFill>
              </a:defRPr>
            </a:lvl3pPr>
            <a:lvl4pPr marL="1698625" indent="-327025">
              <a:lnSpc>
                <a:spcPct val="130000"/>
              </a:lnSpc>
              <a:spcBef>
                <a:spcPts val="0"/>
              </a:spcBef>
              <a:spcAft>
                <a:spcPts val="300"/>
              </a:spcAft>
              <a:buClr>
                <a:srgbClr val="92D050"/>
              </a:buClr>
              <a:buFont typeface="Arial" panose="020B0604020202020204" pitchFamily="34" charset="0"/>
              <a:buChar char="•"/>
              <a:defRPr sz="1600" spc="300">
                <a:solidFill>
                  <a:schemeClr val="tx1"/>
                </a:solidFill>
              </a:defRPr>
            </a:lvl4pPr>
            <a:lvl5pPr marL="2155825" indent="-327025">
              <a:lnSpc>
                <a:spcPct val="130000"/>
              </a:lnSpc>
              <a:spcBef>
                <a:spcPts val="0"/>
              </a:spcBef>
              <a:spcAft>
                <a:spcPts val="300"/>
              </a:spcAft>
              <a:buClr>
                <a:srgbClr val="92D050"/>
              </a:buClr>
              <a:buFont typeface="Arial" panose="020B0604020202020204" pitchFamily="34" charset="0"/>
              <a:buChar char="•"/>
              <a:defRPr sz="1400" spc="300">
                <a:solidFill>
                  <a:schemeClr val="tx1"/>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矩形: 圆顶角 8"/>
          <p:cNvSpPr/>
          <p:nvPr userDrawn="1"/>
        </p:nvSpPr>
        <p:spPr>
          <a:xfrm flipV="1">
            <a:off x="648000" y="1078462"/>
            <a:ext cx="1155300" cy="68568"/>
          </a:xfrm>
          <a:prstGeom prst="round2SameRect">
            <a:avLst>
              <a:gd name="adj1" fmla="val 50000"/>
              <a:gd name="adj2"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底01">
    <p:bg>
      <p:bgPr>
        <a:solidFill>
          <a:srgbClr val="175F8B"/>
        </a:solidFill>
        <a:effectLst/>
      </p:bgPr>
    </p:bg>
    <p:spTree>
      <p:nvGrpSpPr>
        <p:cNvPr id="1" name=""/>
        <p:cNvGrpSpPr/>
        <p:nvPr/>
      </p:nvGrpSpPr>
      <p:grpSpPr>
        <a:xfrm>
          <a:off x="0" y="0"/>
          <a:ext cx="0" cy="0"/>
          <a:chOff x="0" y="0"/>
          <a:chExt cx="0" cy="0"/>
        </a:xfrm>
      </p:grpSpPr>
      <p:sp>
        <p:nvSpPr>
          <p:cNvPr id="15" name="任意多边形: 形状 14"/>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a:fillRect/>
          </a:stretch>
        </p:blipFill>
        <p:spPr>
          <a:xfrm>
            <a:off x="8850159" y="-2897899"/>
            <a:ext cx="1181100" cy="1320452"/>
          </a:xfrm>
          <a:prstGeom prst="rect">
            <a:avLst/>
          </a:prstGeom>
        </p:spPr>
      </p:pic>
      <p:sp>
        <p:nvSpPr>
          <p:cNvPr id="20" name="文本占位符 31"/>
          <p:cNvSpPr>
            <a:spLocks noGrp="1"/>
          </p:cNvSpPr>
          <p:nvPr>
            <p:ph type="body" sz="quarter" idx="11"/>
          </p:nvPr>
        </p:nvSpPr>
        <p:spPr>
          <a:xfrm>
            <a:off x="860403" y="2140703"/>
            <a:ext cx="7054894" cy="1066800"/>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带底边)">
    <p:spTree>
      <p:nvGrpSpPr>
        <p:cNvPr id="1" name=""/>
        <p:cNvGrpSpPr/>
        <p:nvPr/>
      </p:nvGrpSpPr>
      <p:grpSpPr>
        <a:xfrm>
          <a:off x="0" y="0"/>
          <a:ext cx="0" cy="0"/>
          <a:chOff x="0" y="0"/>
          <a:chExt cx="0" cy="0"/>
        </a:xfrm>
      </p:grpSpPr>
      <p:sp>
        <p:nvSpPr>
          <p:cNvPr id="2" name="矩形: 剪去单角 1"/>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
        <p:nvSpPr>
          <p:cNvPr id="5" name="平行四边形 4"/>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951341" y="6663471"/>
            <a:ext cx="846707" cy="261610"/>
          </a:xfrm>
          <a:prstGeom prst="rect">
            <a:avLst/>
          </a:prstGeom>
        </p:spPr>
        <p:txBody>
          <a:bodyPr wrap="none">
            <a:spAutoFit/>
          </a:bodyPr>
          <a:lstStyle/>
          <a:p>
            <a:pPr lvl="0" algn="dist"/>
            <a:r>
              <a:rPr lang="en-US" altLang="zh-CN" sz="1100" b="0" i="1" spc="600" dirty="0">
                <a:solidFill>
                  <a:schemeClr val="bg1"/>
                </a:solidFill>
              </a:rPr>
              <a:t>SJTU</a:t>
            </a:r>
            <a:endParaRPr lang="zh-CN" altLang="en-US" sz="1100" b="0" i="1" spc="600" dirty="0">
              <a:solidFill>
                <a:schemeClr val="bg1"/>
              </a:solidFill>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12000" y="373011"/>
            <a:ext cx="11142002" cy="688975"/>
          </a:xfrm>
          <a:prstGeom prst="rect">
            <a:avLst/>
          </a:prstGeom>
        </p:spPr>
        <p:txBody>
          <a:bodyPr/>
          <a:lstStyle>
            <a:lvl1pPr>
              <a:defRPr lang="zh-CN" altLang="en-US" sz="3200" b="1" kern="1200" baseline="0" dirty="0">
                <a:solidFill>
                  <a:srgbClr val="175F8B"/>
                </a:solidFill>
                <a:latin typeface="微软雅黑" panose="020B0503020204020204" pitchFamily="34" charset="-122"/>
                <a:ea typeface="微软雅黑" panose="020B0503020204020204" pitchFamily="34" charset="-122"/>
                <a:cs typeface="+mn-cs"/>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612000" y="1353458"/>
            <a:ext cx="11157857" cy="5288241"/>
          </a:xfrm>
          <a:prstGeom prst="rect">
            <a:avLst/>
          </a:prstGeom>
        </p:spPr>
        <p:txBody>
          <a:bodyPr/>
          <a:lstStyle>
            <a:lvl1pPr marL="446405" indent="-446405">
              <a:lnSpc>
                <a:spcPct val="130000"/>
              </a:lnSpc>
              <a:spcBef>
                <a:spcPts val="0"/>
              </a:spcBef>
              <a:spcAft>
                <a:spcPts val="300"/>
              </a:spcAft>
              <a:buClr>
                <a:srgbClr val="92D050"/>
              </a:buClr>
              <a:buFont typeface="Wingdings" panose="05000000000000000000" pitchFamily="2" charset="2"/>
              <a:buChar char="p"/>
              <a:defRPr sz="2400"/>
            </a:lvl1pPr>
            <a:lvl2pPr marL="805180" indent="-347980">
              <a:lnSpc>
                <a:spcPct val="130000"/>
              </a:lnSpc>
              <a:spcBef>
                <a:spcPts val="0"/>
              </a:spcBef>
              <a:spcAft>
                <a:spcPts val="300"/>
              </a:spcAft>
              <a:buClr>
                <a:srgbClr val="92D050"/>
              </a:buClr>
              <a:buFont typeface="Wingdings" panose="05000000000000000000" pitchFamily="2" charset="2"/>
              <a:buChar char="n"/>
              <a:defRPr sz="2200"/>
            </a:lvl2pPr>
            <a:lvl3pPr marL="1252855" indent="-338455">
              <a:lnSpc>
                <a:spcPct val="130000"/>
              </a:lnSpc>
              <a:spcBef>
                <a:spcPts val="0"/>
              </a:spcBef>
              <a:spcAft>
                <a:spcPts val="300"/>
              </a:spcAft>
              <a:buClr>
                <a:srgbClr val="92D050"/>
              </a:buClr>
              <a:defRPr sz="1800"/>
            </a:lvl3pPr>
            <a:lvl4pPr marL="1698625" indent="-327025">
              <a:lnSpc>
                <a:spcPct val="130000"/>
              </a:lnSpc>
              <a:spcBef>
                <a:spcPts val="0"/>
              </a:spcBef>
              <a:spcAft>
                <a:spcPts val="300"/>
              </a:spcAft>
              <a:buClr>
                <a:srgbClr val="92D050"/>
              </a:buClr>
              <a:defRPr sz="1600"/>
            </a:lvl4pPr>
            <a:lvl5pPr marL="2155825" indent="-327025">
              <a:lnSpc>
                <a:spcPct val="130000"/>
              </a:lnSpc>
              <a:spcBef>
                <a:spcPts val="0"/>
              </a:spcBef>
              <a:spcAft>
                <a:spcPts val="300"/>
              </a:spcAft>
              <a:buClr>
                <a:srgbClr val="92D050"/>
              </a:buClr>
              <a:defRPr sz="14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6"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
        <p:nvSpPr>
          <p:cNvPr id="8" name="矩形: 圆顶角 8"/>
          <p:cNvSpPr/>
          <p:nvPr userDrawn="1"/>
        </p:nvSpPr>
        <p:spPr>
          <a:xfrm flipV="1">
            <a:off x="648000" y="1065612"/>
            <a:ext cx="1155300" cy="68568"/>
          </a:xfrm>
          <a:prstGeom prst="round2SameRect">
            <a:avLst>
              <a:gd name="adj1" fmla="val 50000"/>
              <a:gd name="adj2"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8.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9.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0.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1.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2.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3.em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4" Type="http://schemas.openxmlformats.org/officeDocument/2006/relationships/notesSlide" Target="../notesSlides/notesSlide106.xml"/><Relationship Id="rId3" Type="http://schemas.openxmlformats.org/officeDocument/2006/relationships/slideLayout" Target="../slideLayouts/slideLayout9.xml"/><Relationship Id="rId2" Type="http://schemas.openxmlformats.org/officeDocument/2006/relationships/image" Target="../media/image65.png"/><Relationship Id="rId1" Type="http://schemas.openxmlformats.org/officeDocument/2006/relationships/image" Target="../media/image6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image" Target="../media/image5.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6.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7.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9.xml"/><Relationship Id="rId1" Type="http://schemas.openxmlformats.org/officeDocument/2006/relationships/image" Target="../media/image68.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9.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9.xml"/><Relationship Id="rId1" Type="http://schemas.openxmlformats.org/officeDocument/2006/relationships/image" Target="../media/image70.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7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image" Target="../media/image6.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72.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9.xml"/><Relationship Id="rId1" Type="http://schemas.openxmlformats.org/officeDocument/2006/relationships/image" Target="../media/image73.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8.xml"/><Relationship Id="rId1" Type="http://schemas.openxmlformats.org/officeDocument/2006/relationships/image" Target="../media/image74.jpe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9.xml"/><Relationship Id="rId1" Type="http://schemas.openxmlformats.org/officeDocument/2006/relationships/image" Target="../media/image7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76.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77.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image" Target="../media/image7.png"/></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9.xml"/><Relationship Id="rId1" Type="http://schemas.openxmlformats.org/officeDocument/2006/relationships/image" Target="../media/image78.png"/></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7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4" Type="http://schemas.openxmlformats.org/officeDocument/2006/relationships/notesSlide" Target="../notesSlides/notesSlide123.xml"/><Relationship Id="rId3" Type="http://schemas.openxmlformats.org/officeDocument/2006/relationships/slideLayout" Target="../slideLayouts/slideLayout9.xml"/><Relationship Id="rId2" Type="http://schemas.openxmlformats.org/officeDocument/2006/relationships/image" Target="../media/image81.png"/><Relationship Id="rId1" Type="http://schemas.openxmlformats.org/officeDocument/2006/relationships/image" Target="../media/image80.png"/></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hemeOverride" Target="../theme/themeOverride1.xml"/><Relationship Id="rId1" Type="http://schemas.openxmlformats.org/officeDocument/2006/relationships/image" Target="../media/image8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9.xml"/><Relationship Id="rId1" Type="http://schemas.openxmlformats.org/officeDocument/2006/relationships/image" Target="../media/image8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image" Target="../media/image8.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9.xml"/><Relationship Id="rId1" Type="http://schemas.openxmlformats.org/officeDocument/2006/relationships/image" Target="../media/image84.png"/></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9.xml"/><Relationship Id="rId1" Type="http://schemas.openxmlformats.org/officeDocument/2006/relationships/image" Target="../media/image85.png"/></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6.png"/></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7.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8.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9.xml"/><Relationship Id="rId1" Type="http://schemas.openxmlformats.org/officeDocument/2006/relationships/image" Target="../media/image89.png"/></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9.xml"/><Relationship Id="rId1" Type="http://schemas.openxmlformats.org/officeDocument/2006/relationships/image" Target="../media/image90.png"/></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9.xml"/><Relationship Id="rId1" Type="http://schemas.openxmlformats.org/officeDocument/2006/relationships/image" Target="../media/image91.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92.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vmlDrawing" Target="../drawings/vmlDrawing1.vml"/><Relationship Id="rId3" Type="http://schemas.openxmlformats.org/officeDocument/2006/relationships/slideLayout" Target="../slideLayouts/slideLayout9.xml"/><Relationship Id="rId2" Type="http://schemas.openxmlformats.org/officeDocument/2006/relationships/image" Target="../media/image9.emf"/><Relationship Id="rId1" Type="http://schemas.openxmlformats.org/officeDocument/2006/relationships/oleObject" Target="../embeddings/oleObject1.bin"/></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93.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94.png"/></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95.png"/></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96.png"/></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9.xml"/><Relationship Id="rId1" Type="http://schemas.openxmlformats.org/officeDocument/2006/relationships/image" Target="../media/image97.png"/></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99.png"/><Relationship Id="rId1" Type="http://schemas.openxmlformats.org/officeDocument/2006/relationships/image" Target="../media/image98.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vmlDrawing" Target="../drawings/vmlDrawing2.vml"/><Relationship Id="rId3" Type="http://schemas.openxmlformats.org/officeDocument/2006/relationships/slideLayout" Target="../slideLayouts/slideLayout9.xml"/><Relationship Id="rId2" Type="http://schemas.openxmlformats.org/officeDocument/2006/relationships/image" Target="../media/image10.emf"/><Relationship Id="rId1" Type="http://schemas.openxmlformats.org/officeDocument/2006/relationships/oleObject" Target="../embeddings/oleObject2.bin"/></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9.xml"/><Relationship Id="rId1" Type="http://schemas.openxmlformats.org/officeDocument/2006/relationships/image" Target="../media/image100.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01.png"/></Relationships>
</file>

<file path=ppt/slides/_rels/slide19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02.png"/></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9.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03.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0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9.xml"/></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05.png"/></Relationships>
</file>

<file path=ppt/slides/_rels/slide20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06.png"/></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07.png"/></Relationships>
</file>

<file path=ppt/slides/_rels/slide20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09.png"/><Relationship Id="rId1" Type="http://schemas.openxmlformats.org/officeDocument/2006/relationships/image" Target="../media/image108.png"/></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10.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7.xml.rels><?xml version="1.0" encoding="UTF-8" standalone="yes"?>
<Relationships xmlns="http://schemas.openxmlformats.org/package/2006/relationships"><Relationship Id="rId4" Type="http://schemas.openxmlformats.org/officeDocument/2006/relationships/notesSlide" Target="../notesSlides/notesSlide139.xml"/><Relationship Id="rId3" Type="http://schemas.openxmlformats.org/officeDocument/2006/relationships/slideLayout" Target="../slideLayouts/slideLayout9.xml"/><Relationship Id="rId2" Type="http://schemas.openxmlformats.org/officeDocument/2006/relationships/image" Target="../media/image112.png"/><Relationship Id="rId1" Type="http://schemas.openxmlformats.org/officeDocument/2006/relationships/image" Target="../media/image111.png"/></Relationships>
</file>

<file path=ppt/slides/_rels/slide20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14.png"/><Relationship Id="rId1" Type="http://schemas.openxmlformats.org/officeDocument/2006/relationships/image" Target="../media/image113.png"/></Relationships>
</file>

<file path=ppt/slides/_rels/slide20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9.xml"/><Relationship Id="rId1" Type="http://schemas.openxmlformats.org/officeDocument/2006/relationships/image" Target="../media/image116.png"/></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9.xml"/><Relationship Id="rId1" Type="http://schemas.openxmlformats.org/officeDocument/2006/relationships/image" Target="../media/image117.pn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9.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9.xml"/></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9.xml"/><Relationship Id="rId1" Type="http://schemas.openxmlformats.org/officeDocument/2006/relationships/image" Target="../media/image118.png"/></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9.xml"/><Relationship Id="rId1" Type="http://schemas.openxmlformats.org/officeDocument/2006/relationships/image" Target="../media/image119.png"/></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9.xml"/></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9.xml"/><Relationship Id="rId1" Type="http://schemas.openxmlformats.org/officeDocument/2006/relationships/image" Target="../media/image120.png"/></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9.xml"/><Relationship Id="rId1" Type="http://schemas.openxmlformats.org/officeDocument/2006/relationships/image" Target="../media/image121.png"/></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9.xml"/><Relationship Id="rId1" Type="http://schemas.openxmlformats.org/officeDocument/2006/relationships/image" Target="../media/image122.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9.xml"/><Relationship Id="rId2" Type="http://schemas.openxmlformats.org/officeDocument/2006/relationships/image" Target="../media/image12.png"/><Relationship Id="rId1" Type="http://schemas.openxmlformats.org/officeDocument/2006/relationships/image" Target="../media/image11.pn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9.xml"/></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9.xml"/><Relationship Id="rId1" Type="http://schemas.openxmlformats.org/officeDocument/2006/relationships/image" Target="../media/image123.png"/></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9.xml"/></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9.xml"/><Relationship Id="rId1" Type="http://schemas.openxmlformats.org/officeDocument/2006/relationships/image" Target="../media/image124.jpeg"/></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9.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9.xml"/></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9.xml"/><Relationship Id="rId1" Type="http://schemas.openxmlformats.org/officeDocument/2006/relationships/image" Target="../media/image125.pn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9.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9.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9.xml"/><Relationship Id="rId1" Type="http://schemas.openxmlformats.org/officeDocument/2006/relationships/image" Target="../media/image13.GIF"/></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9.xml"/></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9.xml"/><Relationship Id="rId1" Type="http://schemas.openxmlformats.org/officeDocument/2006/relationships/image" Target="../media/image126.png"/></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9.xml"/><Relationship Id="rId1" Type="http://schemas.openxmlformats.org/officeDocument/2006/relationships/image" Target="../media/image127.png"/></Relationships>
</file>

<file path=ppt/slides/_rels/slide233.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9.xml"/><Relationship Id="rId1" Type="http://schemas.openxmlformats.org/officeDocument/2006/relationships/image" Target="../media/image128.png"/></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9.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9.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9.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9.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9.xml"/></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9.xml"/><Relationship Id="rId1" Type="http://schemas.openxmlformats.org/officeDocument/2006/relationships/image" Target="../media/image12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vmlDrawing" Target="../drawings/vmlDrawing3.vml"/><Relationship Id="rId4" Type="http://schemas.openxmlformats.org/officeDocument/2006/relationships/slideLayout" Target="../slideLayouts/slideLayout9.xml"/><Relationship Id="rId3" Type="http://schemas.openxmlformats.org/officeDocument/2006/relationships/image" Target="../media/image15.png"/><Relationship Id="rId2" Type="http://schemas.openxmlformats.org/officeDocument/2006/relationships/image" Target="../media/image14.wmf"/><Relationship Id="rId1" Type="http://schemas.openxmlformats.org/officeDocument/2006/relationships/oleObject" Target="../embeddings/oleObject3.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9.xml"/><Relationship Id="rId1"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9.xml"/><Relationship Id="rId1" Type="http://schemas.openxmlformats.org/officeDocument/2006/relationships/image" Target="../media/image1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9.xml"/><Relationship Id="rId1"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9.xml"/><Relationship Id="rId1"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9.xml"/><Relationship Id="rId1"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9.xml"/><Relationship Id="rId1"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9.xml"/><Relationship Id="rId1"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9.xml"/><Relationship Id="rId1" Type="http://schemas.openxmlformats.org/officeDocument/2006/relationships/image" Target="../media/image2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9.xml"/><Relationship Id="rId1"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9.xml"/><Relationship Id="rId1" Type="http://schemas.openxmlformats.org/officeDocument/2006/relationships/image" Target="../media/image2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8.xml"/><Relationship Id="rId1" Type="http://schemas.openxmlformats.org/officeDocument/2006/relationships/image" Target="../media/image2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9.xml"/><Relationship Id="rId1" Type="http://schemas.openxmlformats.org/officeDocument/2006/relationships/image" Target="../media/image2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9.xml"/><Relationship Id="rId1"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9.xml"/><Relationship Id="rId1" Type="http://schemas.openxmlformats.org/officeDocument/2006/relationships/image" Target="../media/image30.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9.xml"/><Relationship Id="rId1" Type="http://schemas.openxmlformats.org/officeDocument/2006/relationships/image" Target="../media/image31.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9.xml"/><Relationship Id="rId1" Type="http://schemas.openxmlformats.org/officeDocument/2006/relationships/image" Target="../media/image3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9.xml"/><Relationship Id="rId1"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9.xml"/><Relationship Id="rId1" Type="http://schemas.openxmlformats.org/officeDocument/2006/relationships/image" Target="../media/image3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9.xml"/><Relationship Id="rId1" Type="http://schemas.openxmlformats.org/officeDocument/2006/relationships/image" Target="../media/image35.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6" Type="http://schemas.openxmlformats.org/officeDocument/2006/relationships/notesSlide" Target="../notesSlides/notesSlide80.xml"/><Relationship Id="rId5" Type="http://schemas.openxmlformats.org/officeDocument/2006/relationships/slideLayout" Target="../slideLayouts/slideLayout9.xml"/><Relationship Id="rId4" Type="http://schemas.openxmlformats.org/officeDocument/2006/relationships/image" Target="../media/image39.png"/><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image" Target="../media/image36.png"/></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81.xml"/><Relationship Id="rId3" Type="http://schemas.openxmlformats.org/officeDocument/2006/relationships/slideLayout" Target="../slideLayouts/slideLayout9.xml"/><Relationship Id="rId2" Type="http://schemas.openxmlformats.org/officeDocument/2006/relationships/image" Target="../media/image41.png"/><Relationship Id="rId1" Type="http://schemas.openxmlformats.org/officeDocument/2006/relationships/image" Target="../media/image40.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9.xml"/><Relationship Id="rId1" Type="http://schemas.openxmlformats.org/officeDocument/2006/relationships/image" Target="../media/image42.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9.xml"/><Relationship Id="rId1" Type="http://schemas.openxmlformats.org/officeDocument/2006/relationships/image" Target="../media/image43.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9.xml"/><Relationship Id="rId1" Type="http://schemas.openxmlformats.org/officeDocument/2006/relationships/image" Target="../media/image44.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9.xml"/><Relationship Id="rId1" Type="http://schemas.openxmlformats.org/officeDocument/2006/relationships/image" Target="../media/image45.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9.xml"/><Relationship Id="rId1" Type="http://schemas.openxmlformats.org/officeDocument/2006/relationships/image" Target="../media/image46.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9.xml"/><Relationship Id="rId1"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9.xml"/><Relationship Id="rId1" Type="http://schemas.openxmlformats.org/officeDocument/2006/relationships/image" Target="../media/image48.png"/></Relationships>
</file>

<file path=ppt/slides/_rels/slide92.xml.rels><?xml version="1.0" encoding="UTF-8" standalone="yes"?>
<Relationships xmlns="http://schemas.openxmlformats.org/package/2006/relationships"><Relationship Id="rId5" Type="http://schemas.openxmlformats.org/officeDocument/2006/relationships/notesSlide" Target="../notesSlides/notesSlide92.xml"/><Relationship Id="rId4" Type="http://schemas.openxmlformats.org/officeDocument/2006/relationships/slideLayout" Target="../slideLayouts/slideLayout9.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9.xml"/><Relationship Id="rId1" Type="http://schemas.openxmlformats.org/officeDocument/2006/relationships/image" Target="../media/image52.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9.xml"/><Relationship Id="rId1" Type="http://schemas.openxmlformats.org/officeDocument/2006/relationships/image" Target="../media/image53.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9.xml"/><Relationship Id="rId1" Type="http://schemas.openxmlformats.org/officeDocument/2006/relationships/image" Target="../media/image54.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9.xml"/><Relationship Id="rId1" Type="http://schemas.openxmlformats.org/officeDocument/2006/relationships/image" Target="../media/image55.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9.xml"/><Relationship Id="rId1" Type="http://schemas.openxmlformats.org/officeDocument/2006/relationships/image" Target="../media/image56.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9.xml"/><Relationship Id="rId1"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spc="600"/>
              <a:t>软件工程原理与实践</a:t>
            </a:r>
            <a:r>
              <a:rPr lang="en-US" altLang="zh-CN" sz="2800" b="0" spc="600" smtClean="0">
                <a:latin typeface="Castellar" panose="020A0402060406010301" pitchFamily="18" charset="0"/>
                <a:ea typeface="HGB6_CNKI" panose="02000500000000000000" pitchFamily="2" charset="-122"/>
              </a:rPr>
              <a:t>Software </a:t>
            </a:r>
            <a:r>
              <a:rPr lang="en-US" altLang="zh-CN" sz="2800" b="0" spc="600" dirty="0" smtClean="0">
                <a:latin typeface="Castellar" panose="020A0402060406010301" pitchFamily="18" charset="0"/>
                <a:ea typeface="HGB6_CNKI" panose="02000500000000000000" pitchFamily="2" charset="-122"/>
              </a:rPr>
              <a:t>Engineering</a:t>
            </a:r>
            <a:endParaRPr lang="zh-CN" altLang="en-US" sz="2800" b="0" spc="600" dirty="0">
              <a:latin typeface="Castellar" panose="020A0402060406010301" pitchFamily="18" charset="0"/>
              <a:ea typeface="HGB6_CNKI" panose="02000500000000000000" pitchFamily="2" charset="-122"/>
            </a:endParaRPr>
          </a:p>
        </p:txBody>
      </p:sp>
      <p:sp>
        <p:nvSpPr>
          <p:cNvPr id="10" name="文本占位符 9"/>
          <p:cNvSpPr>
            <a:spLocks noGrp="1"/>
          </p:cNvSpPr>
          <p:nvPr>
            <p:ph type="body" sz="quarter" idx="11"/>
          </p:nvPr>
        </p:nvSpPr>
        <p:spPr>
          <a:xfrm>
            <a:off x="1069561" y="3748822"/>
            <a:ext cx="6933903" cy="1696014"/>
          </a:xfrm>
        </p:spPr>
        <p:txBody>
          <a:bodyPr/>
          <a:lstStyle/>
          <a:p>
            <a:r>
              <a:rPr lang="zh-CN" altLang="en-US" sz="4000" spc="600" dirty="0" smtClean="0">
                <a:latin typeface="华文行楷" panose="02010800040101010101" pitchFamily="2" charset="-122"/>
                <a:ea typeface="华文行楷" panose="02010800040101010101" pitchFamily="2" charset="-122"/>
              </a:rPr>
              <a:t>软件详细设计</a:t>
            </a:r>
            <a:endParaRPr lang="en-US" altLang="zh-CN" sz="4000" spc="600" dirty="0" smtClean="0">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ltLang="zh-CN" smtClean="0"/>
              <a:t>From Design to Implementation</a:t>
            </a:r>
            <a:endParaRPr lang="en-US" altLang="zh-CN" dirty="0" smtClean="0"/>
          </a:p>
        </p:txBody>
      </p:sp>
      <p:sp>
        <p:nvSpPr>
          <p:cNvPr id="91139" name="Rectangle 3"/>
          <p:cNvSpPr>
            <a:spLocks noGrp="1" noChangeArrowheads="1"/>
          </p:cNvSpPr>
          <p:nvPr>
            <p:ph type="body" idx="1"/>
          </p:nvPr>
        </p:nvSpPr>
        <p:spPr>
          <a:xfrm>
            <a:off x="612000" y="1353459"/>
            <a:ext cx="11157857" cy="1668548"/>
          </a:xfrm>
        </p:spPr>
        <p:txBody>
          <a:bodyPr/>
          <a:lstStyle/>
          <a:p>
            <a:r>
              <a:rPr lang="zh-CN" altLang="en-US" dirty="0" smtClean="0"/>
              <a:t>正向工程</a:t>
            </a:r>
            <a:r>
              <a:rPr lang="en-US" altLang="zh-CN" dirty="0" smtClean="0"/>
              <a:t>Forward engineering</a:t>
            </a:r>
            <a:endParaRPr lang="en-US" altLang="zh-CN" dirty="0" smtClean="0"/>
          </a:p>
          <a:p>
            <a:r>
              <a:rPr lang="zh-CN" altLang="en-US" dirty="0" smtClean="0"/>
              <a:t>逆向工程</a:t>
            </a:r>
            <a:r>
              <a:rPr lang="en-US" altLang="zh-CN" dirty="0" smtClean="0"/>
              <a:t>Reverse engineering</a:t>
            </a:r>
            <a:endParaRPr lang="en-US" altLang="zh-CN" dirty="0" smtClean="0"/>
          </a:p>
          <a:p>
            <a:r>
              <a:rPr lang="zh-CN" altLang="en-US" dirty="0" smtClean="0"/>
              <a:t>双向工程</a:t>
            </a:r>
            <a:r>
              <a:rPr lang="en-US" altLang="zh-CN" dirty="0" smtClean="0"/>
              <a:t>Round-trip engineering  </a:t>
            </a:r>
            <a:endParaRPr lang="en-US" altLang="zh-CN" dirty="0" smtClean="0"/>
          </a:p>
        </p:txBody>
      </p:sp>
      <p:grpSp>
        <p:nvGrpSpPr>
          <p:cNvPr id="24" name="Group 4"/>
          <p:cNvGrpSpPr/>
          <p:nvPr/>
        </p:nvGrpSpPr>
        <p:grpSpPr bwMode="auto">
          <a:xfrm>
            <a:off x="3562350" y="3629025"/>
            <a:ext cx="5900738" cy="2362200"/>
            <a:chOff x="1555" y="2069"/>
            <a:chExt cx="3416" cy="1387"/>
          </a:xfrm>
        </p:grpSpPr>
        <p:grpSp>
          <p:nvGrpSpPr>
            <p:cNvPr id="25" name="Group 5"/>
            <p:cNvGrpSpPr/>
            <p:nvPr/>
          </p:nvGrpSpPr>
          <p:grpSpPr bwMode="auto">
            <a:xfrm>
              <a:off x="2376" y="2908"/>
              <a:ext cx="916" cy="516"/>
              <a:chOff x="2472" y="2880"/>
              <a:chExt cx="1152" cy="768"/>
            </a:xfrm>
          </p:grpSpPr>
          <p:sp>
            <p:nvSpPr>
              <p:cNvPr id="36" name="Oval 6"/>
              <p:cNvSpPr>
                <a:spLocks noChangeArrowheads="1"/>
              </p:cNvSpPr>
              <p:nvPr/>
            </p:nvSpPr>
            <p:spPr bwMode="auto">
              <a:xfrm>
                <a:off x="2474" y="3374"/>
                <a:ext cx="1149" cy="276"/>
              </a:xfrm>
              <a:prstGeom prst="ellipse">
                <a:avLst/>
              </a:prstGeom>
              <a:solidFill>
                <a:srgbClr val="66FFFF"/>
              </a:solidFill>
              <a:ln w="28575">
                <a:solidFill>
                  <a:schemeClr val="bg2"/>
                </a:solidFill>
                <a:round/>
                <a:headEnd type="none" w="sm" len="sm"/>
                <a:tailEnd type="none" w="med" len="lg"/>
              </a:ln>
              <a:effectLst>
                <a:outerShdw dist="107763" dir="2700000" algn="ctr" rotWithShape="0">
                  <a:srgbClr val="000000"/>
                </a:outerShdw>
              </a:effectLst>
            </p:spPr>
            <p:txBody>
              <a:bodyPr wrap="none" lIns="72123" tIns="36062" rIns="72123" bIns="36062">
                <a:spAutoFit/>
              </a:bodyPr>
              <a:lstStyle/>
              <a:p>
                <a:pPr>
                  <a:defRPr/>
                </a:pPr>
                <a:endParaRPr lang="zh-CN" altLang="en-US">
                  <a:latin typeface="Arial" panose="020B0604020202020204" pitchFamily="34" charset="0"/>
                  <a:ea typeface="宋体" panose="02010600030101010101" pitchFamily="2" charset="-122"/>
                </a:endParaRPr>
              </a:p>
            </p:txBody>
          </p:sp>
          <p:sp>
            <p:nvSpPr>
              <p:cNvPr id="37" name="Rectangle 7"/>
              <p:cNvSpPr>
                <a:spLocks noChangeArrowheads="1"/>
              </p:cNvSpPr>
              <p:nvPr/>
            </p:nvSpPr>
            <p:spPr bwMode="auto">
              <a:xfrm>
                <a:off x="2483" y="2990"/>
                <a:ext cx="1131" cy="528"/>
              </a:xfrm>
              <a:prstGeom prst="rect">
                <a:avLst/>
              </a:prstGeom>
              <a:solidFill>
                <a:srgbClr val="66FFFF"/>
              </a:solidFill>
              <a:ln>
                <a:noFill/>
              </a:ln>
              <a:extLst>
                <a:ext uri="{91240B29-F687-4F45-9708-019B960494DF}">
                  <a14:hiddenLine xmlns:a14="http://schemas.microsoft.com/office/drawing/2010/main" w="28575">
                    <a:solidFill>
                      <a:srgbClr val="000000"/>
                    </a:solidFill>
                    <a:miter lim="800000"/>
                    <a:headEnd type="none" w="sm" len="sm"/>
                    <a:tailEnd type="none" w="med" len="lg"/>
                  </a14:hiddenLine>
                </a:ext>
              </a:extLst>
            </p:spPr>
            <p:txBody>
              <a:bodyPr wrap="none" lIns="72123" tIns="36062" rIns="72123" bIns="36062">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8" name="Oval 8"/>
              <p:cNvSpPr>
                <a:spLocks noChangeArrowheads="1"/>
              </p:cNvSpPr>
              <p:nvPr/>
            </p:nvSpPr>
            <p:spPr bwMode="auto">
              <a:xfrm>
                <a:off x="2474" y="2880"/>
                <a:ext cx="1149" cy="274"/>
              </a:xfrm>
              <a:prstGeom prst="ellipse">
                <a:avLst/>
              </a:prstGeom>
              <a:solidFill>
                <a:srgbClr val="66FFFF"/>
              </a:solidFill>
              <a:ln w="28575">
                <a:solidFill>
                  <a:schemeClr val="bg2"/>
                </a:solidFill>
                <a:round/>
                <a:headEnd type="none" w="sm" len="sm"/>
                <a:tailEnd type="none" w="med" len="lg"/>
              </a:ln>
            </p:spPr>
            <p:txBody>
              <a:bodyPr wrap="none" lIns="72123" tIns="36062" rIns="72123" bIns="36062">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9" name="Line 9"/>
              <p:cNvSpPr>
                <a:spLocks noChangeShapeType="1"/>
              </p:cNvSpPr>
              <p:nvPr/>
            </p:nvSpPr>
            <p:spPr bwMode="auto">
              <a:xfrm>
                <a:off x="2472" y="3019"/>
                <a:ext cx="1" cy="496"/>
              </a:xfrm>
              <a:prstGeom prst="line">
                <a:avLst/>
              </a:prstGeom>
              <a:noFill/>
              <a:ln w="28575">
                <a:solidFill>
                  <a:schemeClr val="bg2"/>
                </a:solidFill>
                <a:round/>
                <a:headEnd type="none" w="sm" len="sm"/>
                <a:tailEnd type="none" w="med" len="lg"/>
              </a:ln>
              <a:extLst>
                <a:ext uri="{909E8E84-426E-40DD-AFC4-6F175D3DCCD1}">
                  <a14:hiddenFill xmlns:a14="http://schemas.microsoft.com/office/drawing/2010/main">
                    <a:noFill/>
                  </a14:hiddenFill>
                </a:ext>
              </a:extLst>
            </p:spPr>
            <p:txBody>
              <a:bodyPr wrap="none" lIns="72123" tIns="36062" rIns="72123" bIns="36062">
                <a:spAutoFit/>
              </a:bodyPr>
              <a:lstStyle/>
              <a:p>
                <a:endParaRPr lang="zh-CN" altLang="en-US"/>
              </a:p>
            </p:txBody>
          </p:sp>
          <p:sp>
            <p:nvSpPr>
              <p:cNvPr id="40" name="Line 10"/>
              <p:cNvSpPr>
                <a:spLocks noChangeShapeType="1"/>
              </p:cNvSpPr>
              <p:nvPr/>
            </p:nvSpPr>
            <p:spPr bwMode="auto">
              <a:xfrm>
                <a:off x="3623" y="3016"/>
                <a:ext cx="1" cy="496"/>
              </a:xfrm>
              <a:prstGeom prst="line">
                <a:avLst/>
              </a:prstGeom>
              <a:noFill/>
              <a:ln w="28575">
                <a:solidFill>
                  <a:schemeClr val="bg2"/>
                </a:solidFill>
                <a:round/>
                <a:headEnd type="none" w="sm" len="sm"/>
                <a:tailEnd type="none" w="med" len="lg"/>
              </a:ln>
              <a:extLst>
                <a:ext uri="{909E8E84-426E-40DD-AFC4-6F175D3DCCD1}">
                  <a14:hiddenFill xmlns:a14="http://schemas.microsoft.com/office/drawing/2010/main">
                    <a:noFill/>
                  </a14:hiddenFill>
                </a:ext>
              </a:extLst>
            </p:spPr>
            <p:txBody>
              <a:bodyPr wrap="none" lIns="72123" tIns="36062" rIns="72123" bIns="36062">
                <a:spAutoFit/>
              </a:bodyPr>
              <a:lstStyle/>
              <a:p>
                <a:endParaRPr lang="zh-CN" altLang="en-US"/>
              </a:p>
            </p:txBody>
          </p:sp>
          <p:sp>
            <p:nvSpPr>
              <p:cNvPr id="41" name="Text Box 11"/>
              <p:cNvSpPr txBox="1">
                <a:spLocks noChangeArrowheads="1"/>
              </p:cNvSpPr>
              <p:nvPr/>
            </p:nvSpPr>
            <p:spPr bwMode="auto">
              <a:xfrm>
                <a:off x="2475" y="3288"/>
                <a:ext cx="1130" cy="274"/>
              </a:xfrm>
              <a:prstGeom prst="rect">
                <a:avLst/>
              </a:prstGeom>
              <a:solidFill>
                <a:srgbClr val="66FFFF"/>
              </a:solidFill>
              <a:ln>
                <a:noFill/>
              </a:ln>
              <a:extLst>
                <a:ext uri="{91240B29-F687-4F45-9708-019B960494DF}">
                  <a14:hiddenLine xmlns:a14="http://schemas.microsoft.com/office/drawing/2010/main" w="50800">
                    <a:solidFill>
                      <a:srgbClr val="000000"/>
                    </a:solidFill>
                    <a:miter lim="800000"/>
                    <a:headEnd type="none" w="sm" len="sm"/>
                    <a:tailEnd type="none" w="med" len="lg"/>
                  </a14:hiddenLine>
                </a:ext>
              </a:extLst>
            </p:spPr>
            <p:txBody>
              <a:bodyPr wrap="none" lIns="72123" tIns="36062" rIns="72123" bIns="36062">
                <a:spAutoFit/>
              </a:bodyPr>
              <a:lstStyle>
                <a:lvl1pPr defTabSz="862330">
                  <a:defRPr sz="1000">
                    <a:solidFill>
                      <a:schemeClr val="tx1"/>
                    </a:solidFill>
                    <a:latin typeface="Arial" panose="020B0604020202020204" pitchFamily="34" charset="0"/>
                  </a:defRPr>
                </a:lvl1pPr>
                <a:lvl2pPr marL="742950" indent="-285750" defTabSz="862330">
                  <a:defRPr sz="1000">
                    <a:solidFill>
                      <a:schemeClr val="tx1"/>
                    </a:solidFill>
                    <a:latin typeface="Arial" panose="020B0604020202020204" pitchFamily="34" charset="0"/>
                  </a:defRPr>
                </a:lvl2pPr>
                <a:lvl3pPr marL="1143000" indent="-228600" defTabSz="862330">
                  <a:defRPr sz="1000">
                    <a:solidFill>
                      <a:schemeClr val="tx1"/>
                    </a:solidFill>
                    <a:latin typeface="Arial" panose="020B0604020202020204" pitchFamily="34" charset="0"/>
                  </a:defRPr>
                </a:lvl3pPr>
                <a:lvl4pPr marL="1600200" indent="-228600" defTabSz="862330">
                  <a:defRPr sz="1000">
                    <a:solidFill>
                      <a:schemeClr val="tx1"/>
                    </a:solidFill>
                    <a:latin typeface="Arial" panose="020B0604020202020204" pitchFamily="34" charset="0"/>
                  </a:defRPr>
                </a:lvl4pPr>
                <a:lvl5pPr marL="2057400" indent="-228600" defTabSz="862330">
                  <a:defRPr sz="1000">
                    <a:solidFill>
                      <a:schemeClr val="tx1"/>
                    </a:solidFill>
                    <a:latin typeface="Arial" panose="020B0604020202020204" pitchFamily="34" charset="0"/>
                  </a:defRPr>
                </a:lvl5pPr>
                <a:lvl6pPr marL="2514600" indent="-228600" defTabSz="862330"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862330"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862330" eaLnBrk="0" fontAlgn="base" hangingPunct="0">
                  <a:spcBef>
                    <a:spcPct val="0"/>
                  </a:spcBef>
                  <a:spcAft>
                    <a:spcPct val="0"/>
                  </a:spcAft>
                  <a:defRPr sz="1000">
                    <a:solidFill>
                      <a:schemeClr val="tx1"/>
                    </a:solidFill>
                    <a:latin typeface="Arial" panose="020B0604020202020204" pitchFamily="34" charset="0"/>
                  </a:defRPr>
                </a:lvl8pPr>
                <a:lvl9pPr marL="3886200" indent="-228600" defTabSz="862330" eaLnBrk="0" fontAlgn="base" hangingPunct="0">
                  <a:spcBef>
                    <a:spcPct val="0"/>
                  </a:spcBef>
                  <a:spcAft>
                    <a:spcPct val="0"/>
                  </a:spcAft>
                  <a:defRPr sz="1000">
                    <a:solidFill>
                      <a:schemeClr val="tx1"/>
                    </a:solidFill>
                    <a:latin typeface="Arial" panose="020B0604020202020204" pitchFamily="34" charset="0"/>
                  </a:defRPr>
                </a:lvl9pPr>
              </a:lstStyle>
              <a:p>
                <a:pPr algn="ctr" eaLnBrk="1" hangingPunct="1">
                  <a:lnSpc>
                    <a:spcPct val="87000"/>
                  </a:lnSpc>
                </a:pPr>
                <a:r>
                  <a:rPr lang="en-US" altLang="zh-CN" sz="1800" b="1">
                    <a:solidFill>
                      <a:srgbClr val="A50021"/>
                    </a:solidFill>
                    <a:ea typeface="宋体" panose="02010600030101010101" pitchFamily="2" charset="-122"/>
                  </a:rPr>
                  <a:t>Source Code</a:t>
                </a:r>
                <a:endParaRPr lang="en-US" altLang="zh-CN" sz="1800" b="1">
                  <a:solidFill>
                    <a:schemeClr val="accent2"/>
                  </a:solidFill>
                  <a:ea typeface="宋体" panose="02010600030101010101" pitchFamily="2" charset="-122"/>
                </a:endParaRPr>
              </a:p>
            </p:txBody>
          </p:sp>
        </p:grpSp>
        <p:grpSp>
          <p:nvGrpSpPr>
            <p:cNvPr id="26" name="Group 12"/>
            <p:cNvGrpSpPr/>
            <p:nvPr/>
          </p:nvGrpSpPr>
          <p:grpSpPr bwMode="auto">
            <a:xfrm>
              <a:off x="2371" y="2069"/>
              <a:ext cx="917" cy="516"/>
              <a:chOff x="2466" y="1632"/>
              <a:chExt cx="1152" cy="768"/>
            </a:xfrm>
          </p:grpSpPr>
          <p:sp>
            <p:nvSpPr>
              <p:cNvPr id="30" name="Oval 13"/>
              <p:cNvSpPr>
                <a:spLocks noChangeArrowheads="1"/>
              </p:cNvSpPr>
              <p:nvPr/>
            </p:nvSpPr>
            <p:spPr bwMode="auto">
              <a:xfrm>
                <a:off x="2468" y="2126"/>
                <a:ext cx="1149" cy="276"/>
              </a:xfrm>
              <a:prstGeom prst="ellipse">
                <a:avLst/>
              </a:prstGeom>
              <a:solidFill>
                <a:srgbClr val="B2B2B2"/>
              </a:solidFill>
              <a:ln w="28575">
                <a:solidFill>
                  <a:schemeClr val="bg2"/>
                </a:solidFill>
                <a:round/>
                <a:headEnd type="none" w="sm" len="sm"/>
                <a:tailEnd type="none" w="med" len="lg"/>
              </a:ln>
              <a:effectLst>
                <a:outerShdw dist="107763" dir="2700000" algn="ctr" rotWithShape="0">
                  <a:srgbClr val="000000"/>
                </a:outerShdw>
              </a:effectLst>
            </p:spPr>
            <p:txBody>
              <a:bodyPr wrap="none" lIns="72123" tIns="36062" rIns="72123" bIns="36062">
                <a:spAutoFit/>
              </a:bodyPr>
              <a:lstStyle/>
              <a:p>
                <a:pPr>
                  <a:defRPr/>
                </a:pPr>
                <a:endParaRPr lang="zh-CN" altLang="en-US">
                  <a:latin typeface="Arial" panose="020B0604020202020204" pitchFamily="34" charset="0"/>
                  <a:ea typeface="宋体" panose="02010600030101010101" pitchFamily="2" charset="-122"/>
                </a:endParaRPr>
              </a:p>
            </p:txBody>
          </p:sp>
          <p:sp>
            <p:nvSpPr>
              <p:cNvPr id="31" name="Rectangle 14"/>
              <p:cNvSpPr>
                <a:spLocks noChangeArrowheads="1"/>
              </p:cNvSpPr>
              <p:nvPr/>
            </p:nvSpPr>
            <p:spPr bwMode="auto">
              <a:xfrm>
                <a:off x="2477" y="1742"/>
                <a:ext cx="1131" cy="528"/>
              </a:xfrm>
              <a:prstGeom prst="rect">
                <a:avLst/>
              </a:prstGeom>
              <a:solidFill>
                <a:srgbClr val="B2B2B2"/>
              </a:solidFill>
              <a:ln>
                <a:noFill/>
              </a:ln>
              <a:extLst>
                <a:ext uri="{91240B29-F687-4F45-9708-019B960494DF}">
                  <a14:hiddenLine xmlns:a14="http://schemas.microsoft.com/office/drawing/2010/main" w="28575">
                    <a:solidFill>
                      <a:srgbClr val="000000"/>
                    </a:solidFill>
                    <a:miter lim="800000"/>
                    <a:headEnd type="none" w="sm" len="sm"/>
                    <a:tailEnd type="none" w="med" len="lg"/>
                  </a14:hiddenLine>
                </a:ext>
              </a:extLst>
            </p:spPr>
            <p:txBody>
              <a:bodyPr wrap="none" lIns="72123" tIns="36062" rIns="72123" bIns="36062">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2" name="Oval 15"/>
              <p:cNvSpPr>
                <a:spLocks noChangeArrowheads="1"/>
              </p:cNvSpPr>
              <p:nvPr/>
            </p:nvSpPr>
            <p:spPr bwMode="auto">
              <a:xfrm>
                <a:off x="2468" y="1632"/>
                <a:ext cx="1149" cy="274"/>
              </a:xfrm>
              <a:prstGeom prst="ellipse">
                <a:avLst/>
              </a:prstGeom>
              <a:solidFill>
                <a:srgbClr val="B2B2B2"/>
              </a:solidFill>
              <a:ln w="28575">
                <a:solidFill>
                  <a:schemeClr val="bg2"/>
                </a:solidFill>
                <a:round/>
                <a:headEnd type="none" w="sm" len="sm"/>
                <a:tailEnd type="none" w="med" len="lg"/>
              </a:ln>
            </p:spPr>
            <p:txBody>
              <a:bodyPr wrap="none" lIns="72123" tIns="36062" rIns="72123" bIns="36062">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3" name="Line 16"/>
              <p:cNvSpPr>
                <a:spLocks noChangeShapeType="1"/>
              </p:cNvSpPr>
              <p:nvPr/>
            </p:nvSpPr>
            <p:spPr bwMode="auto">
              <a:xfrm>
                <a:off x="2466" y="1771"/>
                <a:ext cx="1" cy="496"/>
              </a:xfrm>
              <a:prstGeom prst="line">
                <a:avLst/>
              </a:prstGeom>
              <a:noFill/>
              <a:ln w="28575">
                <a:solidFill>
                  <a:schemeClr val="bg2"/>
                </a:solidFill>
                <a:round/>
                <a:headEnd type="none" w="sm" len="sm"/>
                <a:tailEnd type="none" w="med" len="lg"/>
              </a:ln>
              <a:extLst>
                <a:ext uri="{909E8E84-426E-40DD-AFC4-6F175D3DCCD1}">
                  <a14:hiddenFill xmlns:a14="http://schemas.microsoft.com/office/drawing/2010/main">
                    <a:noFill/>
                  </a14:hiddenFill>
                </a:ext>
              </a:extLst>
            </p:spPr>
            <p:txBody>
              <a:bodyPr wrap="none" lIns="72123" tIns="36062" rIns="72123" bIns="36062">
                <a:spAutoFit/>
              </a:bodyPr>
              <a:lstStyle/>
              <a:p>
                <a:endParaRPr lang="zh-CN" altLang="en-US"/>
              </a:p>
            </p:txBody>
          </p:sp>
          <p:sp>
            <p:nvSpPr>
              <p:cNvPr id="34" name="Line 17"/>
              <p:cNvSpPr>
                <a:spLocks noChangeShapeType="1"/>
              </p:cNvSpPr>
              <p:nvPr/>
            </p:nvSpPr>
            <p:spPr bwMode="auto">
              <a:xfrm>
                <a:off x="3617" y="1768"/>
                <a:ext cx="1" cy="496"/>
              </a:xfrm>
              <a:prstGeom prst="line">
                <a:avLst/>
              </a:prstGeom>
              <a:noFill/>
              <a:ln w="28575">
                <a:solidFill>
                  <a:schemeClr val="bg2"/>
                </a:solidFill>
                <a:round/>
                <a:headEnd type="none" w="sm" len="sm"/>
                <a:tailEnd type="none" w="med" len="lg"/>
              </a:ln>
              <a:extLst>
                <a:ext uri="{909E8E84-426E-40DD-AFC4-6F175D3DCCD1}">
                  <a14:hiddenFill xmlns:a14="http://schemas.microsoft.com/office/drawing/2010/main">
                    <a:noFill/>
                  </a14:hiddenFill>
                </a:ext>
              </a:extLst>
            </p:spPr>
            <p:txBody>
              <a:bodyPr wrap="none" lIns="72123" tIns="36062" rIns="72123" bIns="36062">
                <a:spAutoFit/>
              </a:bodyPr>
              <a:lstStyle/>
              <a:p>
                <a:endParaRPr lang="zh-CN" altLang="en-US"/>
              </a:p>
            </p:txBody>
          </p:sp>
          <p:sp>
            <p:nvSpPr>
              <p:cNvPr id="35" name="Text Box 18"/>
              <p:cNvSpPr txBox="1">
                <a:spLocks noChangeArrowheads="1"/>
              </p:cNvSpPr>
              <p:nvPr/>
            </p:nvSpPr>
            <p:spPr bwMode="auto">
              <a:xfrm>
                <a:off x="2775" y="2037"/>
                <a:ext cx="584"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type="none" w="sm" len="sm"/>
                    <a:tailEnd type="none" w="med" len="lg"/>
                  </a14:hiddenLine>
                </a:ext>
              </a:extLst>
            </p:spPr>
            <p:txBody>
              <a:bodyPr wrap="none" lIns="72123" tIns="36062" rIns="72123" bIns="36062">
                <a:spAutoFit/>
              </a:bodyPr>
              <a:lstStyle>
                <a:lvl1pPr defTabSz="862330">
                  <a:defRPr sz="1000">
                    <a:solidFill>
                      <a:schemeClr val="tx1"/>
                    </a:solidFill>
                    <a:latin typeface="Arial" panose="020B0604020202020204" pitchFamily="34" charset="0"/>
                  </a:defRPr>
                </a:lvl1pPr>
                <a:lvl2pPr marL="742950" indent="-285750" defTabSz="862330">
                  <a:defRPr sz="1000">
                    <a:solidFill>
                      <a:schemeClr val="tx1"/>
                    </a:solidFill>
                    <a:latin typeface="Arial" panose="020B0604020202020204" pitchFamily="34" charset="0"/>
                  </a:defRPr>
                </a:lvl2pPr>
                <a:lvl3pPr marL="1143000" indent="-228600" defTabSz="862330">
                  <a:defRPr sz="1000">
                    <a:solidFill>
                      <a:schemeClr val="tx1"/>
                    </a:solidFill>
                    <a:latin typeface="Arial" panose="020B0604020202020204" pitchFamily="34" charset="0"/>
                  </a:defRPr>
                </a:lvl3pPr>
                <a:lvl4pPr marL="1600200" indent="-228600" defTabSz="862330">
                  <a:defRPr sz="1000">
                    <a:solidFill>
                      <a:schemeClr val="tx1"/>
                    </a:solidFill>
                    <a:latin typeface="Arial" panose="020B0604020202020204" pitchFamily="34" charset="0"/>
                  </a:defRPr>
                </a:lvl4pPr>
                <a:lvl5pPr marL="2057400" indent="-228600" defTabSz="862330">
                  <a:defRPr sz="1000">
                    <a:solidFill>
                      <a:schemeClr val="tx1"/>
                    </a:solidFill>
                    <a:latin typeface="Arial" panose="020B0604020202020204" pitchFamily="34" charset="0"/>
                  </a:defRPr>
                </a:lvl5pPr>
                <a:lvl6pPr marL="2514600" indent="-228600" defTabSz="862330"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862330"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862330" eaLnBrk="0" fontAlgn="base" hangingPunct="0">
                  <a:spcBef>
                    <a:spcPct val="0"/>
                  </a:spcBef>
                  <a:spcAft>
                    <a:spcPct val="0"/>
                  </a:spcAft>
                  <a:defRPr sz="1000">
                    <a:solidFill>
                      <a:schemeClr val="tx1"/>
                    </a:solidFill>
                    <a:latin typeface="Arial" panose="020B0604020202020204" pitchFamily="34" charset="0"/>
                  </a:defRPr>
                </a:lvl8pPr>
                <a:lvl9pPr marL="3886200" indent="-228600" defTabSz="862330" eaLnBrk="0" fontAlgn="base" hangingPunct="0">
                  <a:spcBef>
                    <a:spcPct val="0"/>
                  </a:spcBef>
                  <a:spcAft>
                    <a:spcPct val="0"/>
                  </a:spcAft>
                  <a:defRPr sz="1000">
                    <a:solidFill>
                      <a:schemeClr val="tx1"/>
                    </a:solidFill>
                    <a:latin typeface="Arial" panose="020B0604020202020204" pitchFamily="34" charset="0"/>
                  </a:defRPr>
                </a:lvl9pPr>
              </a:lstStyle>
              <a:p>
                <a:pPr eaLnBrk="1" hangingPunct="1">
                  <a:lnSpc>
                    <a:spcPct val="87000"/>
                  </a:lnSpc>
                </a:pPr>
                <a:r>
                  <a:rPr lang="en-US" altLang="zh-CN" sz="1800" b="1">
                    <a:solidFill>
                      <a:srgbClr val="A50021"/>
                    </a:solidFill>
                    <a:ea typeface="宋体" panose="02010600030101010101" pitchFamily="2" charset="-122"/>
                  </a:rPr>
                  <a:t>Model</a:t>
                </a:r>
                <a:endParaRPr lang="en-US" altLang="zh-CN" sz="1800" b="1">
                  <a:solidFill>
                    <a:srgbClr val="FF5050"/>
                  </a:solidFill>
                  <a:ea typeface="宋体" panose="02010600030101010101" pitchFamily="2" charset="-122"/>
                </a:endParaRPr>
              </a:p>
            </p:txBody>
          </p:sp>
        </p:grpSp>
        <p:sp>
          <p:nvSpPr>
            <p:cNvPr id="27" name="AutoShape 19"/>
            <p:cNvSpPr>
              <a:spLocks noChangeArrowheads="1"/>
            </p:cNvSpPr>
            <p:nvPr/>
          </p:nvSpPr>
          <p:spPr bwMode="auto">
            <a:xfrm>
              <a:off x="3617" y="2230"/>
              <a:ext cx="459" cy="1226"/>
            </a:xfrm>
            <a:prstGeom prst="curvedLeftArrow">
              <a:avLst>
                <a:gd name="adj1" fmla="val 53420"/>
                <a:gd name="adj2" fmla="val 106841"/>
                <a:gd name="adj3" fmla="val 33333"/>
              </a:avLst>
            </a:prstGeom>
            <a:solidFill>
              <a:srgbClr val="EB7C11"/>
            </a:solidFill>
            <a:ln w="50800">
              <a:noFill/>
              <a:miter lim="800000"/>
              <a:headEnd type="none" w="sm" len="sm"/>
              <a:tailEnd type="none" w="med" len="lg"/>
            </a:ln>
            <a:effectLst>
              <a:outerShdw dist="107763" dir="2700000" algn="ctr" rotWithShape="0">
                <a:srgbClr val="000000"/>
              </a:outerShdw>
            </a:effectLst>
          </p:spPr>
          <p:txBody>
            <a:bodyPr wrap="none" lIns="72123" tIns="36062" rIns="72123" bIns="36062">
              <a:spAutoFit/>
            </a:bodyPr>
            <a:lstStyle/>
            <a:p>
              <a:pPr>
                <a:defRPr/>
              </a:pPr>
              <a:endParaRPr lang="zh-CN" altLang="en-US">
                <a:latin typeface="Arial" panose="020B0604020202020204" pitchFamily="34" charset="0"/>
                <a:ea typeface="宋体" panose="02010600030101010101" pitchFamily="2" charset="-122"/>
              </a:endParaRPr>
            </a:p>
          </p:txBody>
        </p:sp>
        <p:sp>
          <p:nvSpPr>
            <p:cNvPr id="28" name="Text Box 20"/>
            <p:cNvSpPr txBox="1">
              <a:spLocks noChangeArrowheads="1"/>
            </p:cNvSpPr>
            <p:nvPr/>
          </p:nvSpPr>
          <p:spPr bwMode="auto">
            <a:xfrm>
              <a:off x="4190" y="2682"/>
              <a:ext cx="781"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type="none" w="sm" len="sm"/>
                  <a:tailEnd type="none" w="med" len="lg"/>
                </a14:hiddenLine>
              </a:ext>
            </a:extLst>
          </p:spPr>
          <p:txBody>
            <a:bodyPr wrap="none" lIns="72123" tIns="36062" rIns="72123" bIns="36062">
              <a:spAutoFit/>
            </a:bodyPr>
            <a:lstStyle>
              <a:lvl1pPr defTabSz="862330">
                <a:defRPr sz="1000">
                  <a:solidFill>
                    <a:schemeClr val="tx1"/>
                  </a:solidFill>
                  <a:latin typeface="Arial" panose="020B0604020202020204" pitchFamily="34" charset="0"/>
                </a:defRPr>
              </a:lvl1pPr>
              <a:lvl2pPr marL="742950" indent="-285750" defTabSz="862330">
                <a:defRPr sz="1000">
                  <a:solidFill>
                    <a:schemeClr val="tx1"/>
                  </a:solidFill>
                  <a:latin typeface="Arial" panose="020B0604020202020204" pitchFamily="34" charset="0"/>
                </a:defRPr>
              </a:lvl2pPr>
              <a:lvl3pPr marL="1143000" indent="-228600" defTabSz="862330">
                <a:defRPr sz="1000">
                  <a:solidFill>
                    <a:schemeClr val="tx1"/>
                  </a:solidFill>
                  <a:latin typeface="Arial" panose="020B0604020202020204" pitchFamily="34" charset="0"/>
                </a:defRPr>
              </a:lvl3pPr>
              <a:lvl4pPr marL="1600200" indent="-228600" defTabSz="862330">
                <a:defRPr sz="1000">
                  <a:solidFill>
                    <a:schemeClr val="tx1"/>
                  </a:solidFill>
                  <a:latin typeface="Arial" panose="020B0604020202020204" pitchFamily="34" charset="0"/>
                </a:defRPr>
              </a:lvl4pPr>
              <a:lvl5pPr marL="2057400" indent="-228600" defTabSz="862330">
                <a:defRPr sz="1000">
                  <a:solidFill>
                    <a:schemeClr val="tx1"/>
                  </a:solidFill>
                  <a:latin typeface="Arial" panose="020B0604020202020204" pitchFamily="34" charset="0"/>
                </a:defRPr>
              </a:lvl5pPr>
              <a:lvl6pPr marL="2514600" indent="-228600" defTabSz="862330" eaLnBrk="0" fontAlgn="base" hangingPunct="0">
                <a:spcBef>
                  <a:spcPct val="0"/>
                </a:spcBef>
                <a:spcAft>
                  <a:spcPct val="0"/>
                </a:spcAft>
                <a:defRPr sz="1000">
                  <a:solidFill>
                    <a:schemeClr val="tx1"/>
                  </a:solidFill>
                  <a:latin typeface="Arial" panose="020B0604020202020204" pitchFamily="34" charset="0"/>
                </a:defRPr>
              </a:lvl6pPr>
              <a:lvl7pPr marL="2971800" indent="-228600" defTabSz="862330" eaLnBrk="0" fontAlgn="base" hangingPunct="0">
                <a:spcBef>
                  <a:spcPct val="0"/>
                </a:spcBef>
                <a:spcAft>
                  <a:spcPct val="0"/>
                </a:spcAft>
                <a:defRPr sz="1000">
                  <a:solidFill>
                    <a:schemeClr val="tx1"/>
                  </a:solidFill>
                  <a:latin typeface="Arial" panose="020B0604020202020204" pitchFamily="34" charset="0"/>
                </a:defRPr>
              </a:lvl7pPr>
              <a:lvl8pPr marL="3429000" indent="-228600" defTabSz="862330" eaLnBrk="0" fontAlgn="base" hangingPunct="0">
                <a:spcBef>
                  <a:spcPct val="0"/>
                </a:spcBef>
                <a:spcAft>
                  <a:spcPct val="0"/>
                </a:spcAft>
                <a:defRPr sz="1000">
                  <a:solidFill>
                    <a:schemeClr val="tx1"/>
                  </a:solidFill>
                  <a:latin typeface="Arial" panose="020B0604020202020204" pitchFamily="34" charset="0"/>
                </a:defRPr>
              </a:lvl8pPr>
              <a:lvl9pPr marL="3886200" indent="-228600" defTabSz="862330" eaLnBrk="0" fontAlgn="base" hangingPunct="0">
                <a:spcBef>
                  <a:spcPct val="0"/>
                </a:spcBef>
                <a:spcAft>
                  <a:spcPct val="0"/>
                </a:spcAft>
                <a:defRPr sz="1000">
                  <a:solidFill>
                    <a:schemeClr val="tx1"/>
                  </a:solidFill>
                  <a:latin typeface="Arial" panose="020B0604020202020204" pitchFamily="34" charset="0"/>
                </a:defRPr>
              </a:lvl9pPr>
            </a:lstStyle>
            <a:p>
              <a:pPr eaLnBrk="1" hangingPunct="1">
                <a:lnSpc>
                  <a:spcPct val="87000"/>
                </a:lnSpc>
              </a:pPr>
              <a:r>
                <a:rPr lang="en-US" altLang="zh-CN" sz="1800" b="1">
                  <a:ea typeface="宋体" panose="02010600030101010101" pitchFamily="2" charset="-122"/>
                </a:rPr>
                <a:t>Code</a:t>
              </a:r>
              <a:endParaRPr lang="en-US" altLang="zh-CN" sz="1800" b="1">
                <a:ea typeface="宋体" panose="02010600030101010101" pitchFamily="2" charset="-122"/>
              </a:endParaRPr>
            </a:p>
            <a:p>
              <a:pPr eaLnBrk="1" hangingPunct="1">
                <a:lnSpc>
                  <a:spcPct val="87000"/>
                </a:lnSpc>
              </a:pPr>
              <a:r>
                <a:rPr lang="en-US" altLang="zh-CN" sz="1800" b="1">
                  <a:ea typeface="宋体" panose="02010600030101010101" pitchFamily="2" charset="-122"/>
                </a:rPr>
                <a:t>Generation</a:t>
              </a:r>
              <a:endParaRPr lang="en-US" altLang="zh-CN" sz="1800" b="1">
                <a:ea typeface="宋体" panose="02010600030101010101" pitchFamily="2" charset="-122"/>
              </a:endParaRPr>
            </a:p>
          </p:txBody>
        </p:sp>
        <p:sp>
          <p:nvSpPr>
            <p:cNvPr id="29" name="AutoShape 21"/>
            <p:cNvSpPr>
              <a:spLocks noChangeArrowheads="1"/>
            </p:cNvSpPr>
            <p:nvPr/>
          </p:nvSpPr>
          <p:spPr bwMode="auto">
            <a:xfrm flipH="1" flipV="1">
              <a:off x="1555" y="2133"/>
              <a:ext cx="458" cy="1226"/>
            </a:xfrm>
            <a:prstGeom prst="curvedLeftArrow">
              <a:avLst>
                <a:gd name="adj1" fmla="val 53537"/>
                <a:gd name="adj2" fmla="val 107074"/>
                <a:gd name="adj3" fmla="val 33333"/>
              </a:avLst>
            </a:prstGeom>
            <a:solidFill>
              <a:srgbClr val="EB7C11"/>
            </a:solidFill>
            <a:ln w="50800">
              <a:noFill/>
              <a:miter lim="800000"/>
              <a:headEnd type="none" w="sm" len="sm"/>
              <a:tailEnd type="none" w="med" len="lg"/>
            </a:ln>
            <a:effectLst>
              <a:outerShdw dist="107763" dir="2700000" algn="ctr" rotWithShape="0">
                <a:srgbClr val="000000"/>
              </a:outerShdw>
            </a:effectLst>
          </p:spPr>
          <p:txBody>
            <a:bodyPr wrap="none" lIns="72123" tIns="36062" rIns="72123" bIns="36062">
              <a:spAutoFit/>
            </a:bodyPr>
            <a:lstStyle/>
            <a:p>
              <a:pPr>
                <a:defRPr/>
              </a:pPr>
              <a:endParaRPr lang="zh-CN" altLang="en-US">
                <a:latin typeface="Arial" panose="020B0604020202020204" pitchFamily="34" charset="0"/>
                <a:ea typeface="宋体" panose="02010600030101010101" pitchFamily="2" charset="-122"/>
              </a:endParaRPr>
            </a:p>
          </p:txBody>
        </p:sp>
      </p:gr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组合模式的实现方法</a:t>
            </a:r>
            <a:endParaRPr lang="zh-CN" altLang="en-US" dirty="0"/>
          </a:p>
        </p:txBody>
      </p:sp>
      <p:sp>
        <p:nvSpPr>
          <p:cNvPr id="3" name="内容占位符 2"/>
          <p:cNvSpPr>
            <a:spLocks noGrp="1"/>
          </p:cNvSpPr>
          <p:nvPr>
            <p:ph idx="1"/>
          </p:nvPr>
        </p:nvSpPr>
        <p:spPr/>
        <p:txBody>
          <a:bodyPr/>
          <a:lstStyle/>
          <a:p>
            <a:r>
              <a:rPr lang="zh-CN" altLang="en-US" dirty="0" smtClean="0"/>
              <a:t>安全式组合模式实现方法</a:t>
            </a:r>
            <a:endParaRPr lang="zh-CN" altLang="en-US" dirty="0" smtClean="0"/>
          </a:p>
          <a:p>
            <a:pPr lvl="1"/>
            <a:r>
              <a:rPr lang="zh-CN" altLang="en-US" dirty="0" smtClean="0"/>
              <a:t>只有容器构件角色才配备管理聚集的方法，而叶子构件没有这些方法。</a:t>
            </a:r>
            <a:endParaRPr lang="zh-CN" altLang="en-US" dirty="0" smtClean="0"/>
          </a:p>
          <a:p>
            <a:pPr>
              <a:spcBef>
                <a:spcPts val="1200"/>
              </a:spcBef>
            </a:pPr>
            <a:r>
              <a:rPr lang="zh-CN" altLang="en-US" dirty="0" smtClean="0"/>
              <a:t>透明式组合模式实现方法</a:t>
            </a:r>
            <a:endParaRPr lang="zh-CN" altLang="en-US" dirty="0" smtClean="0"/>
          </a:p>
          <a:p>
            <a:pPr lvl="1"/>
            <a:r>
              <a:rPr lang="zh-CN" altLang="en-US" dirty="0" smtClean="0"/>
              <a:t>容器构件和叶子构件角色都配备管理聚集的方法</a:t>
            </a:r>
            <a:endParaRPr lang="zh-CN" altLang="en-US" dirty="0" smtClean="0"/>
          </a:p>
          <a:p>
            <a:endParaRPr lang="zh-CN" altLang="en-US" dirty="0"/>
          </a:p>
        </p:txBody>
      </p:sp>
      <p:sp>
        <p:nvSpPr>
          <p:cNvPr id="5" name="矩形 4"/>
          <p:cNvSpPr/>
          <p:nvPr/>
        </p:nvSpPr>
        <p:spPr>
          <a:xfrm>
            <a:off x="10599738" y="-27099"/>
            <a:ext cx="1514645"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Composite</a:t>
            </a:r>
            <a:endParaRPr lang="en-US" altLang="zh-CN" sz="2000" dirty="0">
              <a:solidFill>
                <a:schemeClr val="bg1"/>
              </a:solidFill>
              <a:latin typeface="+mn-ea"/>
            </a:endParaRPr>
          </a:p>
        </p:txBody>
      </p:sp>
      <p:sp>
        <p:nvSpPr>
          <p:cNvPr id="8" name="灯片编号占位符 7"/>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举例：</a:t>
            </a:r>
            <a:r>
              <a:rPr lang="zh-CN" altLang="en-US" dirty="0"/>
              <a:t>一个绘图软件</a:t>
            </a:r>
            <a:endParaRPr lang="zh-CN" altLang="en-US" dirty="0"/>
          </a:p>
        </p:txBody>
      </p:sp>
      <p:sp>
        <p:nvSpPr>
          <p:cNvPr id="3" name="内容占位符 2"/>
          <p:cNvSpPr>
            <a:spLocks noGrp="1"/>
          </p:cNvSpPr>
          <p:nvPr>
            <p:ph idx="1"/>
          </p:nvPr>
        </p:nvSpPr>
        <p:spPr/>
        <p:txBody>
          <a:bodyPr/>
          <a:lstStyle/>
          <a:p>
            <a:pPr>
              <a:lnSpc>
                <a:spcPct val="110000"/>
              </a:lnSpc>
              <a:spcBef>
                <a:spcPts val="1000"/>
              </a:spcBef>
            </a:pPr>
            <a:r>
              <a:rPr lang="zh-CN" altLang="en-US" sz="2800" dirty="0"/>
              <a:t>一个绘图软件给出各种工具用来描绘由线、长方形和圆形等基本图形组成的图形。</a:t>
            </a:r>
            <a:endParaRPr lang="zh-CN" altLang="en-US" sz="2800" dirty="0"/>
          </a:p>
          <a:p>
            <a:pPr lvl="1">
              <a:lnSpc>
                <a:spcPct val="110000"/>
              </a:lnSpc>
              <a:spcBef>
                <a:spcPts val="1000"/>
              </a:spcBef>
            </a:pPr>
            <a:r>
              <a:rPr lang="zh-CN" altLang="en-US" sz="2400" dirty="0"/>
              <a:t>设计应当包括</a:t>
            </a:r>
            <a:r>
              <a:rPr lang="en-US" altLang="zh-CN" sz="2400" dirty="0"/>
              <a:t>Line</a:t>
            </a:r>
            <a:r>
              <a:rPr lang="zh-CN" altLang="en-US" sz="2400" dirty="0"/>
              <a:t>、</a:t>
            </a:r>
            <a:r>
              <a:rPr lang="en-US" altLang="zh-CN" sz="2400" dirty="0"/>
              <a:t>Rectangle</a:t>
            </a:r>
            <a:r>
              <a:rPr lang="zh-CN" altLang="en-US" sz="2400" dirty="0"/>
              <a:t>和</a:t>
            </a:r>
            <a:r>
              <a:rPr lang="en-US" altLang="zh-CN" sz="2400" dirty="0"/>
              <a:t>Circle</a:t>
            </a:r>
            <a:r>
              <a:rPr lang="zh-CN" altLang="en-US" sz="2400" dirty="0"/>
              <a:t>等对象，而且每一个对象都应当配备有一个</a:t>
            </a:r>
            <a:r>
              <a:rPr lang="en-US" altLang="zh-CN" sz="2400" dirty="0"/>
              <a:t>draw()</a:t>
            </a:r>
            <a:r>
              <a:rPr lang="zh-CN" altLang="en-US" sz="2400" dirty="0"/>
              <a:t>方法，在调用时会画出对象所代表的图形。</a:t>
            </a:r>
            <a:endParaRPr lang="zh-CN" altLang="en-US" sz="2400" dirty="0"/>
          </a:p>
          <a:p>
            <a:pPr lvl="1">
              <a:lnSpc>
                <a:spcPct val="110000"/>
              </a:lnSpc>
              <a:spcBef>
                <a:spcPts val="1000"/>
              </a:spcBef>
            </a:pPr>
            <a:r>
              <a:rPr lang="zh-CN" altLang="en-US" sz="2400" dirty="0"/>
              <a:t>由于一个复杂的图形是由基本图形组合而成的，因此，一个组合的图形应当有一个列表，存储对所有的基本图形对象的引用。复合图形的</a:t>
            </a:r>
            <a:r>
              <a:rPr lang="en-US" altLang="zh-CN" sz="2400" dirty="0"/>
              <a:t>draw()</a:t>
            </a:r>
            <a:r>
              <a:rPr lang="zh-CN" altLang="en-US" sz="2400" dirty="0"/>
              <a:t>方法在调用时，应当逐一调用所有列表上的基本图形对象的</a:t>
            </a:r>
            <a:r>
              <a:rPr lang="en-US" altLang="zh-CN" sz="2400" dirty="0"/>
              <a:t>draw()</a:t>
            </a:r>
            <a:r>
              <a:rPr lang="zh-CN" altLang="en-US" sz="2400" dirty="0"/>
              <a:t>方法。</a:t>
            </a:r>
            <a:endParaRPr lang="zh-CN" altLang="en-US" sz="2400" dirty="0"/>
          </a:p>
          <a:p>
            <a:pPr>
              <a:lnSpc>
                <a:spcPct val="110000"/>
              </a:lnSpc>
              <a:spcBef>
                <a:spcPts val="1000"/>
              </a:spcBef>
            </a:pPr>
            <a:endParaRPr lang="zh-CN" altLang="en-US" sz="2800" dirty="0"/>
          </a:p>
        </p:txBody>
      </p:sp>
      <p:sp>
        <p:nvSpPr>
          <p:cNvPr id="5" name="矩形 4"/>
          <p:cNvSpPr/>
          <p:nvPr/>
        </p:nvSpPr>
        <p:spPr>
          <a:xfrm>
            <a:off x="10599738" y="-27099"/>
            <a:ext cx="1514645"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Composite</a:t>
            </a:r>
            <a:endParaRPr lang="en-US" altLang="zh-CN" sz="2000" dirty="0">
              <a:solidFill>
                <a:schemeClr val="bg1"/>
              </a:solidFill>
              <a:latin typeface="+mn-ea"/>
            </a:endParaRPr>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en-US" altLang="zh-CN" dirty="0" smtClean="0"/>
              <a:t>1. </a:t>
            </a:r>
            <a:r>
              <a:rPr lang="zh-CN" altLang="en-US" dirty="0" smtClean="0"/>
              <a:t>安全式组合模式实现方法</a:t>
            </a:r>
            <a:endParaRPr lang="zh-CN" altLang="en-US" dirty="0" smtClean="0"/>
          </a:p>
          <a:p>
            <a:pPr lvl="1"/>
            <a:r>
              <a:rPr lang="zh-CN" altLang="en-US" dirty="0" smtClean="0"/>
              <a:t>只有容器构件角色才配备管理聚集的方法，而叶子构件没有这些方法。</a:t>
            </a:r>
            <a:endParaRPr lang="zh-CN" altLang="en-US" dirty="0" smtClean="0"/>
          </a:p>
          <a:p>
            <a:endParaRPr lang="zh-CN" altLang="en-US" dirty="0"/>
          </a:p>
        </p:txBody>
      </p:sp>
      <p:pic>
        <p:nvPicPr>
          <p:cNvPr id="4" name="图片 3"/>
          <p:cNvPicPr>
            <a:picLocks noChangeAspect="1"/>
          </p:cNvPicPr>
          <p:nvPr/>
        </p:nvPicPr>
        <p:blipFill>
          <a:blip r:embed="rId1"/>
          <a:stretch>
            <a:fillRect/>
          </a:stretch>
        </p:blipFill>
        <p:spPr>
          <a:xfrm>
            <a:off x="2551907" y="2708921"/>
            <a:ext cx="7096125" cy="3781425"/>
          </a:xfrm>
          <a:prstGeom prst="rect">
            <a:avLst/>
          </a:prstGeom>
        </p:spPr>
      </p:pic>
      <p:sp>
        <p:nvSpPr>
          <p:cNvPr id="6" name="矩形 5"/>
          <p:cNvSpPr/>
          <p:nvPr/>
        </p:nvSpPr>
        <p:spPr>
          <a:xfrm>
            <a:off x="10599738" y="-27099"/>
            <a:ext cx="1514645"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Composite</a:t>
            </a:r>
            <a:endParaRPr lang="en-US" altLang="zh-CN" sz="2000" dirty="0">
              <a:solidFill>
                <a:schemeClr val="bg1"/>
              </a:solidFill>
              <a:latin typeface="+mn-ea"/>
            </a:endParaRPr>
          </a:p>
        </p:txBody>
      </p:sp>
      <p:sp>
        <p:nvSpPr>
          <p:cNvPr id="9" name="灯片编号占位符 8"/>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7855" y="372726"/>
            <a:ext cx="11142002" cy="688975"/>
          </a:xfrm>
        </p:spPr>
        <p:txBody>
          <a:bodyPr/>
          <a:lstStyle/>
          <a:p>
            <a:endParaRPr lang="zh-CN" altLang="en-US"/>
          </a:p>
        </p:txBody>
      </p:sp>
      <p:sp>
        <p:nvSpPr>
          <p:cNvPr id="3" name="内容占位符 2"/>
          <p:cNvSpPr>
            <a:spLocks noGrp="1"/>
          </p:cNvSpPr>
          <p:nvPr>
            <p:ph idx="1"/>
          </p:nvPr>
        </p:nvSpPr>
        <p:spPr/>
        <p:txBody>
          <a:bodyPr/>
          <a:lstStyle/>
          <a:p>
            <a:pPr marL="0" indent="0">
              <a:buNone/>
            </a:pPr>
            <a:r>
              <a:rPr lang="en-US" altLang="zh-CN" dirty="0" smtClean="0"/>
              <a:t>2. </a:t>
            </a:r>
            <a:r>
              <a:rPr lang="zh-CN" altLang="en-US" dirty="0" smtClean="0"/>
              <a:t>透明</a:t>
            </a:r>
            <a:r>
              <a:rPr lang="zh-CN" altLang="en-US" dirty="0"/>
              <a:t>式组合模式实现方法</a:t>
            </a:r>
            <a:endParaRPr lang="zh-CN" altLang="en-US" dirty="0"/>
          </a:p>
          <a:p>
            <a:pPr lvl="1"/>
            <a:r>
              <a:rPr lang="zh-CN" altLang="en-US" dirty="0"/>
              <a:t>容器构件和叶子构件角色都配备管理聚集的</a:t>
            </a:r>
            <a:r>
              <a:rPr lang="zh-CN" altLang="en-US" dirty="0" smtClean="0"/>
              <a:t>方法。</a:t>
            </a:r>
            <a:endParaRPr lang="zh-CN" altLang="en-US" dirty="0"/>
          </a:p>
          <a:p>
            <a:endParaRPr lang="zh-CN" altLang="en-US" dirty="0"/>
          </a:p>
        </p:txBody>
      </p:sp>
      <p:pic>
        <p:nvPicPr>
          <p:cNvPr id="5" name="图片 4"/>
          <p:cNvPicPr>
            <a:picLocks noChangeAspect="1"/>
          </p:cNvPicPr>
          <p:nvPr/>
        </p:nvPicPr>
        <p:blipFill>
          <a:blip r:embed="rId1"/>
          <a:stretch>
            <a:fillRect/>
          </a:stretch>
        </p:blipFill>
        <p:spPr>
          <a:xfrm>
            <a:off x="2431906" y="2299111"/>
            <a:ext cx="7667625" cy="4448175"/>
          </a:xfrm>
          <a:prstGeom prst="rect">
            <a:avLst/>
          </a:prstGeom>
        </p:spPr>
      </p:pic>
      <p:sp>
        <p:nvSpPr>
          <p:cNvPr id="7" name="矩形 6"/>
          <p:cNvSpPr/>
          <p:nvPr/>
        </p:nvSpPr>
        <p:spPr>
          <a:xfrm>
            <a:off x="10599738" y="-27099"/>
            <a:ext cx="1514645"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Composite</a:t>
            </a:r>
            <a:endParaRPr lang="en-US" altLang="zh-CN" sz="2000" dirty="0">
              <a:solidFill>
                <a:schemeClr val="bg1"/>
              </a:solidFill>
              <a:latin typeface="+mn-ea"/>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700730" y="1243929"/>
            <a:ext cx="9899008" cy="5256584"/>
          </a:xfrm>
          <a:noFill/>
        </p:spPr>
        <p:txBody>
          <a:bodyPr/>
          <a:lstStyle/>
          <a:p>
            <a:r>
              <a:rPr lang="en-US" altLang="zh-CN" sz="2000" b="1" dirty="0"/>
              <a:t>Line</a:t>
            </a:r>
            <a:r>
              <a:rPr lang="zh-CN" altLang="en-US" sz="2000" dirty="0"/>
              <a:t>类是叶子构件角色，由于它必须实现抽象构件角色所要求的方法，因此</a:t>
            </a:r>
            <a:r>
              <a:rPr lang="en-US" altLang="zh-CN" sz="2000" b="1" dirty="0"/>
              <a:t>Line</a:t>
            </a:r>
            <a:r>
              <a:rPr lang="zh-CN" altLang="en-US" sz="2000" dirty="0"/>
              <a:t>类提供了用于管理子对象聚集的一系列方法，这些子对象聚集的方法实际上是空的。</a:t>
            </a:r>
            <a:endParaRPr lang="en-US" altLang="zh-CN" sz="2000" dirty="0"/>
          </a:p>
          <a:p>
            <a:pPr marL="0" indent="0">
              <a:buNone/>
            </a:pPr>
            <a:endParaRPr lang="zh-CN" altLang="en-US" sz="800" dirty="0"/>
          </a:p>
          <a:p>
            <a:pPr marL="2332355" indent="0">
              <a:lnSpc>
                <a:spcPct val="120000"/>
              </a:lnSpc>
              <a:spcAft>
                <a:spcPts val="0"/>
              </a:spcAft>
              <a:buNone/>
              <a:tabLst>
                <a:tab pos="2239645" algn="l"/>
              </a:tabLst>
            </a:pPr>
            <a:r>
              <a:rPr lang="en-US" altLang="zh-CN" sz="1800" b="1" dirty="0"/>
              <a:t>public class Line extends Graphics</a:t>
            </a:r>
            <a:endParaRPr lang="en-US" altLang="zh-CN" sz="1800" dirty="0"/>
          </a:p>
          <a:p>
            <a:pPr marL="2332355" indent="0">
              <a:lnSpc>
                <a:spcPct val="120000"/>
              </a:lnSpc>
              <a:spcAft>
                <a:spcPts val="0"/>
              </a:spcAft>
              <a:buNone/>
              <a:tabLst>
                <a:tab pos="2239645" algn="l"/>
              </a:tabLst>
            </a:pPr>
            <a:r>
              <a:rPr lang="en-US" altLang="zh-CN" sz="1800" b="1" dirty="0"/>
              <a:t>{</a:t>
            </a:r>
            <a:endParaRPr lang="zh-CN" altLang="en-US" sz="1800" dirty="0"/>
          </a:p>
          <a:p>
            <a:pPr marL="2332355" indent="0">
              <a:lnSpc>
                <a:spcPct val="120000"/>
              </a:lnSpc>
              <a:spcAft>
                <a:spcPts val="0"/>
              </a:spcAft>
              <a:buNone/>
              <a:tabLst>
                <a:tab pos="2239645" algn="l"/>
              </a:tabLst>
            </a:pPr>
            <a:r>
              <a:rPr lang="en-US" altLang="zh-CN" sz="1800" b="1" dirty="0"/>
              <a:t>  public void draw()</a:t>
            </a:r>
            <a:endParaRPr lang="en-US" altLang="zh-CN" sz="1800" dirty="0"/>
          </a:p>
          <a:p>
            <a:pPr marL="2332355" indent="0">
              <a:lnSpc>
                <a:spcPct val="120000"/>
              </a:lnSpc>
              <a:spcAft>
                <a:spcPts val="0"/>
              </a:spcAft>
              <a:buNone/>
              <a:tabLst>
                <a:tab pos="2239645" algn="l"/>
              </a:tabLst>
            </a:pPr>
            <a:r>
              <a:rPr lang="en-US" altLang="zh-CN" sz="1800" b="1" dirty="0"/>
              <a:t>  {</a:t>
            </a:r>
            <a:endParaRPr lang="zh-CN" altLang="en-US" sz="1800" dirty="0"/>
          </a:p>
          <a:p>
            <a:pPr marL="2332355" indent="0">
              <a:lnSpc>
                <a:spcPct val="120000"/>
              </a:lnSpc>
              <a:spcAft>
                <a:spcPts val="0"/>
              </a:spcAft>
              <a:buNone/>
              <a:tabLst>
                <a:tab pos="2239645" algn="l"/>
              </a:tabLst>
            </a:pPr>
            <a:r>
              <a:rPr lang="en-US" altLang="zh-CN" sz="1800" b="1" dirty="0"/>
              <a:t>    //write your code here</a:t>
            </a:r>
            <a:endParaRPr lang="en-US" altLang="zh-CN" sz="1800" dirty="0"/>
          </a:p>
          <a:p>
            <a:pPr marL="2332355" indent="0">
              <a:lnSpc>
                <a:spcPct val="120000"/>
              </a:lnSpc>
              <a:spcAft>
                <a:spcPts val="0"/>
              </a:spcAft>
              <a:buNone/>
              <a:tabLst>
                <a:tab pos="2239645" algn="l"/>
              </a:tabLst>
            </a:pPr>
            <a:r>
              <a:rPr lang="en-US" altLang="zh-CN" sz="1800" b="1" dirty="0"/>
              <a:t>  }</a:t>
            </a:r>
            <a:endParaRPr lang="zh-CN" altLang="en-US" sz="1800" dirty="0"/>
          </a:p>
          <a:p>
            <a:pPr marL="2332355" indent="0">
              <a:lnSpc>
                <a:spcPct val="120000"/>
              </a:lnSpc>
              <a:spcAft>
                <a:spcPts val="0"/>
              </a:spcAft>
              <a:buNone/>
              <a:tabLst>
                <a:tab pos="2239645" algn="l"/>
              </a:tabLst>
            </a:pPr>
            <a:r>
              <a:rPr lang="en-US" altLang="zh-CN" sz="1800" b="1" dirty="0"/>
              <a:t>  public void add(Graphic sg)</a:t>
            </a:r>
            <a:endParaRPr lang="en-US" altLang="zh-CN" sz="1800" dirty="0"/>
          </a:p>
          <a:p>
            <a:pPr marL="2332355" indent="0">
              <a:lnSpc>
                <a:spcPct val="120000"/>
              </a:lnSpc>
              <a:spcAft>
                <a:spcPts val="0"/>
              </a:spcAft>
              <a:buNone/>
              <a:tabLst>
                <a:tab pos="2239645" algn="l"/>
              </a:tabLst>
            </a:pPr>
            <a:r>
              <a:rPr lang="en-US" altLang="zh-CN" sz="1800" b="1" dirty="0"/>
              <a:t>  </a:t>
            </a:r>
            <a:r>
              <a:rPr lang="en-US" altLang="zh-CN" sz="1800" b="1" dirty="0" smtClean="0"/>
              <a:t>{    </a:t>
            </a:r>
            <a:r>
              <a:rPr lang="en-US" altLang="zh-CN" sz="1800" b="1" dirty="0"/>
              <a:t>//do nothing  }</a:t>
            </a:r>
            <a:endParaRPr lang="zh-CN" altLang="en-US" sz="1800" dirty="0"/>
          </a:p>
          <a:p>
            <a:pPr marL="2332355" indent="0">
              <a:lnSpc>
                <a:spcPct val="120000"/>
              </a:lnSpc>
              <a:spcAft>
                <a:spcPts val="0"/>
              </a:spcAft>
              <a:buNone/>
              <a:tabLst>
                <a:tab pos="2239645" algn="l"/>
              </a:tabLst>
            </a:pPr>
            <a:r>
              <a:rPr lang="en-US" altLang="zh-CN" sz="1800" b="1" dirty="0"/>
              <a:t>  public void remove(Graphic sg)</a:t>
            </a:r>
            <a:endParaRPr lang="en-US" altLang="zh-CN" sz="1800" dirty="0"/>
          </a:p>
          <a:p>
            <a:pPr marL="2332355" indent="0">
              <a:lnSpc>
                <a:spcPct val="120000"/>
              </a:lnSpc>
              <a:spcAft>
                <a:spcPts val="0"/>
              </a:spcAft>
              <a:buNone/>
              <a:tabLst>
                <a:tab pos="2239645" algn="l"/>
              </a:tabLst>
            </a:pPr>
            <a:r>
              <a:rPr lang="en-US" altLang="zh-CN" sz="1800" b="1" dirty="0"/>
              <a:t>  {    //do nothing  }</a:t>
            </a:r>
            <a:endParaRPr lang="zh-CN" altLang="en-US" sz="1800" dirty="0"/>
          </a:p>
          <a:p>
            <a:pPr marL="2332355" indent="0">
              <a:lnSpc>
                <a:spcPct val="120000"/>
              </a:lnSpc>
              <a:spcAft>
                <a:spcPts val="0"/>
              </a:spcAft>
              <a:buNone/>
              <a:tabLst>
                <a:tab pos="2239645" algn="l"/>
              </a:tabLst>
            </a:pPr>
            <a:r>
              <a:rPr lang="en-US" altLang="zh-CN" sz="1800" b="1" dirty="0"/>
              <a:t>  public Graphics </a:t>
            </a:r>
            <a:r>
              <a:rPr lang="en-US" altLang="zh-CN" sz="1800" b="1" dirty="0" err="1"/>
              <a:t>getChild</a:t>
            </a:r>
            <a:r>
              <a:rPr lang="en-US" altLang="zh-CN" sz="1800" b="1" dirty="0"/>
              <a:t>(</a:t>
            </a:r>
            <a:r>
              <a:rPr lang="en-US" altLang="zh-CN" sz="1800" b="1" dirty="0" err="1"/>
              <a:t>int</a:t>
            </a:r>
            <a:r>
              <a:rPr lang="en-US" altLang="zh-CN" sz="1800" b="1" dirty="0"/>
              <a:t> </a:t>
            </a:r>
            <a:r>
              <a:rPr lang="en-US" altLang="zh-CN" sz="1800" b="1" dirty="0" err="1"/>
              <a:t>i</a:t>
            </a:r>
            <a:r>
              <a:rPr lang="en-US" altLang="zh-CN" sz="1800" b="1" dirty="0"/>
              <a:t>)</a:t>
            </a:r>
            <a:endParaRPr lang="en-US" altLang="zh-CN" sz="1800" dirty="0"/>
          </a:p>
          <a:p>
            <a:pPr marL="2332355" indent="0">
              <a:lnSpc>
                <a:spcPct val="120000"/>
              </a:lnSpc>
              <a:spcAft>
                <a:spcPts val="0"/>
              </a:spcAft>
              <a:buNone/>
              <a:tabLst>
                <a:tab pos="2239645" algn="l"/>
              </a:tabLst>
            </a:pPr>
            <a:r>
              <a:rPr lang="en-US" altLang="zh-CN" sz="1800" b="1" dirty="0"/>
              <a:t>  {  return null;  }</a:t>
            </a:r>
            <a:endParaRPr lang="zh-CN" altLang="en-US" sz="1800" dirty="0"/>
          </a:p>
          <a:p>
            <a:pPr marL="2332355" indent="0">
              <a:lnSpc>
                <a:spcPct val="120000"/>
              </a:lnSpc>
              <a:spcAft>
                <a:spcPts val="0"/>
              </a:spcAft>
              <a:buNone/>
              <a:tabLst>
                <a:tab pos="2239645" algn="l"/>
              </a:tabLst>
            </a:pPr>
            <a:r>
              <a:rPr lang="en-US" altLang="zh-CN" sz="1800" b="1" dirty="0"/>
              <a:t>}</a:t>
            </a:r>
            <a:endParaRPr lang="zh-CN" altLang="en-US" sz="1800" dirty="0"/>
          </a:p>
        </p:txBody>
      </p:sp>
      <p:sp>
        <p:nvSpPr>
          <p:cNvPr id="5" name="矩形 4"/>
          <p:cNvSpPr/>
          <p:nvPr/>
        </p:nvSpPr>
        <p:spPr>
          <a:xfrm>
            <a:off x="10599738" y="-27099"/>
            <a:ext cx="1514645"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Composite</a:t>
            </a:r>
            <a:endParaRPr lang="en-US" altLang="zh-CN" sz="2000" dirty="0">
              <a:solidFill>
                <a:schemeClr val="bg1"/>
              </a:solidFill>
              <a:latin typeface="+mn-ea"/>
            </a:endParaRPr>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Composite</a:t>
            </a:r>
            <a:r>
              <a:rPr lang="zh-CN" altLang="en-US" dirty="0"/>
              <a:t>模式</a:t>
            </a:r>
            <a:r>
              <a:rPr lang="zh-CN" altLang="en-US" dirty="0" smtClean="0"/>
              <a:t>的优缺点</a:t>
            </a:r>
            <a:endParaRPr lang="zh-CN" altLang="en-US" dirty="0"/>
          </a:p>
        </p:txBody>
      </p:sp>
      <p:sp>
        <p:nvSpPr>
          <p:cNvPr id="3" name="内容占位符 2"/>
          <p:cNvSpPr>
            <a:spLocks noGrp="1"/>
          </p:cNvSpPr>
          <p:nvPr>
            <p:ph idx="1"/>
          </p:nvPr>
        </p:nvSpPr>
        <p:spPr/>
        <p:txBody>
          <a:bodyPr/>
          <a:lstStyle/>
          <a:p>
            <a:r>
              <a:rPr lang="zh-CN" altLang="en-US" dirty="0" smtClean="0"/>
              <a:t>优点</a:t>
            </a:r>
            <a:endParaRPr lang="zh-CN" altLang="en-US" dirty="0"/>
          </a:p>
          <a:p>
            <a:pPr lvl="1"/>
            <a:r>
              <a:rPr lang="zh-CN" altLang="en-US" dirty="0" smtClean="0"/>
              <a:t>组合模式</a:t>
            </a:r>
            <a:r>
              <a:rPr lang="zh-CN" altLang="en-US" dirty="0"/>
              <a:t>可以很容易地增加新种类的构件；</a:t>
            </a:r>
            <a:endParaRPr lang="zh-CN" altLang="en-US" dirty="0"/>
          </a:p>
          <a:p>
            <a:pPr lvl="1"/>
            <a:r>
              <a:rPr lang="zh-CN" altLang="en-US" dirty="0" smtClean="0"/>
              <a:t>使用</a:t>
            </a:r>
            <a:r>
              <a:rPr lang="zh-CN" altLang="en-US" dirty="0"/>
              <a:t>组合模式可以使客户端变得很容易设计，因为客户端不需要知道构件是叶子还是容器对象。</a:t>
            </a:r>
            <a:endParaRPr lang="zh-CN" altLang="en-US" dirty="0"/>
          </a:p>
          <a:p>
            <a:r>
              <a:rPr lang="zh-CN" altLang="en-US" dirty="0" smtClean="0"/>
              <a:t>缺点</a:t>
            </a:r>
            <a:endParaRPr lang="zh-CN" altLang="en-US" dirty="0"/>
          </a:p>
          <a:p>
            <a:pPr lvl="1"/>
            <a:r>
              <a:rPr lang="zh-CN" altLang="en-US" dirty="0" smtClean="0"/>
              <a:t>使用</a:t>
            </a:r>
            <a:r>
              <a:rPr lang="zh-CN" altLang="en-US" dirty="0"/>
              <a:t>组合模式后，控制容器对象的类型就不太容易；</a:t>
            </a:r>
            <a:endParaRPr lang="zh-CN" altLang="en-US" dirty="0"/>
          </a:p>
          <a:p>
            <a:pPr lvl="1"/>
            <a:r>
              <a:rPr lang="zh-CN" altLang="en-US" dirty="0" smtClean="0"/>
              <a:t>用</a:t>
            </a:r>
            <a:r>
              <a:rPr lang="zh-CN" altLang="en-US" dirty="0"/>
              <a:t>继承的方法增加新的行为很困难。</a:t>
            </a:r>
            <a:endParaRPr lang="zh-CN" altLang="en-US" dirty="0"/>
          </a:p>
          <a:p>
            <a:endParaRPr lang="zh-CN" altLang="en-US" dirty="0"/>
          </a:p>
        </p:txBody>
      </p:sp>
      <p:sp>
        <p:nvSpPr>
          <p:cNvPr id="5" name="矩形 4"/>
          <p:cNvSpPr/>
          <p:nvPr/>
        </p:nvSpPr>
        <p:spPr>
          <a:xfrm>
            <a:off x="10599738" y="-27099"/>
            <a:ext cx="1514645"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Composite</a:t>
            </a:r>
            <a:endParaRPr lang="en-US" altLang="zh-CN" sz="2000" dirty="0">
              <a:solidFill>
                <a:schemeClr val="bg1"/>
              </a:solidFill>
              <a:latin typeface="+mn-ea"/>
            </a:endParaRPr>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适用场景</a:t>
            </a:r>
            <a:endParaRPr lang="zh-CN" altLang="en-US" dirty="0"/>
          </a:p>
        </p:txBody>
      </p:sp>
      <p:sp>
        <p:nvSpPr>
          <p:cNvPr id="3" name="内容占位符 2"/>
          <p:cNvSpPr>
            <a:spLocks noGrp="1"/>
          </p:cNvSpPr>
          <p:nvPr>
            <p:ph idx="1"/>
          </p:nvPr>
        </p:nvSpPr>
        <p:spPr/>
        <p:txBody>
          <a:bodyPr/>
          <a:lstStyle/>
          <a:p>
            <a:r>
              <a:rPr lang="zh-CN" altLang="en-US" dirty="0" smtClean="0"/>
              <a:t>想</a:t>
            </a:r>
            <a:r>
              <a:rPr lang="zh-CN" altLang="en-US" dirty="0"/>
              <a:t>表示对象的“部分</a:t>
            </a:r>
            <a:r>
              <a:rPr lang="en-US" altLang="zh-CN" dirty="0"/>
              <a:t>-</a:t>
            </a:r>
            <a:r>
              <a:rPr lang="zh-CN" altLang="en-US" dirty="0"/>
              <a:t>整体”层次结构</a:t>
            </a:r>
            <a:endParaRPr lang="zh-CN" altLang="en-US" dirty="0"/>
          </a:p>
          <a:p>
            <a:r>
              <a:rPr lang="zh-CN" altLang="en-US" dirty="0" smtClean="0"/>
              <a:t>希望</a:t>
            </a:r>
            <a:r>
              <a:rPr lang="zh-CN" altLang="en-US" dirty="0"/>
              <a:t>用户忽略组合对象与单个对象的不同，用户将统一地使用组合结构中的所有对象</a:t>
            </a:r>
            <a:endParaRPr lang="zh-CN" altLang="en-US" dirty="0"/>
          </a:p>
          <a:p>
            <a:endParaRPr lang="zh-CN" altLang="en-US" dirty="0"/>
          </a:p>
        </p:txBody>
      </p:sp>
      <p:sp>
        <p:nvSpPr>
          <p:cNvPr id="5" name="矩形 4"/>
          <p:cNvSpPr/>
          <p:nvPr/>
        </p:nvSpPr>
        <p:spPr>
          <a:xfrm>
            <a:off x="10599738" y="-27099"/>
            <a:ext cx="1514645"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Composite</a:t>
            </a:r>
            <a:endParaRPr lang="en-US" altLang="zh-CN" sz="2000" dirty="0">
              <a:solidFill>
                <a:schemeClr val="bg1"/>
              </a:solidFill>
              <a:latin typeface="+mn-ea"/>
            </a:endParaRPr>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9</a:t>
            </a:r>
            <a:r>
              <a:rPr lang="zh-CN" altLang="en-US" smtClean="0"/>
              <a:t>）装饰器模式</a:t>
            </a:r>
            <a:r>
              <a:rPr lang="en-US" altLang="zh-CN" smtClean="0"/>
              <a:t>Decorator</a:t>
            </a:r>
            <a:endParaRPr lang="zh-CN" altLang="en-US" dirty="0"/>
          </a:p>
        </p:txBody>
      </p:sp>
      <p:sp>
        <p:nvSpPr>
          <p:cNvPr id="3" name="内容占位符 2"/>
          <p:cNvSpPr>
            <a:spLocks noGrp="1"/>
          </p:cNvSpPr>
          <p:nvPr>
            <p:ph idx="1"/>
          </p:nvPr>
        </p:nvSpPr>
        <p:spPr>
          <a:xfrm>
            <a:off x="612001" y="1353458"/>
            <a:ext cx="7725664" cy="5288241"/>
          </a:xfrm>
        </p:spPr>
        <p:txBody>
          <a:bodyPr/>
          <a:lstStyle/>
          <a:p>
            <a:r>
              <a:rPr lang="zh-CN" altLang="en-US" dirty="0" smtClean="0"/>
              <a:t>我们已经有了一些基本功能，可以通过继承在此基础上对已有功能进行扩展</a:t>
            </a:r>
            <a:endParaRPr lang="zh-CN" altLang="en-US" dirty="0" smtClean="0"/>
          </a:p>
          <a:p>
            <a:pPr lvl="1"/>
            <a:r>
              <a:rPr lang="zh-CN" altLang="en-US" dirty="0" smtClean="0"/>
              <a:t>例如：</a:t>
            </a:r>
            <a:endParaRPr lang="zh-CN" altLang="en-US" dirty="0" smtClean="0"/>
          </a:p>
          <a:p>
            <a:pPr lvl="2"/>
            <a:r>
              <a:rPr lang="zh-CN" altLang="en-US" dirty="0" smtClean="0"/>
              <a:t>已经有了汽车</a:t>
            </a:r>
            <a:r>
              <a:rPr lang="en-US" altLang="zh-CN" dirty="0" smtClean="0"/>
              <a:t>——</a:t>
            </a:r>
            <a:r>
              <a:rPr lang="zh-CN" altLang="en-US" dirty="0" smtClean="0"/>
              <a:t>具有：行驶、转向、停止等基本功能</a:t>
            </a:r>
            <a:endParaRPr lang="zh-CN" altLang="en-US" dirty="0" smtClean="0"/>
          </a:p>
          <a:p>
            <a:pPr lvl="2"/>
            <a:r>
              <a:rPr lang="zh-CN" altLang="en-US" dirty="0" smtClean="0"/>
              <a:t>扩展豪华房车</a:t>
            </a:r>
            <a:r>
              <a:rPr lang="en-US" altLang="zh-CN" dirty="0" smtClean="0"/>
              <a:t>——</a:t>
            </a:r>
            <a:r>
              <a:rPr lang="zh-CN" altLang="en-US" dirty="0" smtClean="0"/>
              <a:t>除了基本功能外，增加：开闭天窗、卫星定位、车窗防弹、车载冰箱等功能</a:t>
            </a:r>
            <a:endParaRPr lang="zh-CN" altLang="en-US" dirty="0" smtClean="0"/>
          </a:p>
          <a:p>
            <a:pPr lvl="2"/>
            <a:r>
              <a:rPr lang="zh-CN" altLang="en-US" dirty="0" smtClean="0"/>
              <a:t>扩展超炫跑车</a:t>
            </a:r>
            <a:r>
              <a:rPr lang="en-US" altLang="zh-CN" dirty="0" smtClean="0"/>
              <a:t>——</a:t>
            </a:r>
            <a:r>
              <a:rPr lang="zh-CN" altLang="en-US" dirty="0" smtClean="0"/>
              <a:t>除了基本功能外，增加：开闭顶棚、</a:t>
            </a:r>
            <a:r>
              <a:rPr lang="en-US" altLang="zh-CN" dirty="0" smtClean="0"/>
              <a:t>8</a:t>
            </a:r>
            <a:r>
              <a:rPr lang="zh-CN" altLang="en-US" dirty="0" smtClean="0"/>
              <a:t>档变速、涡轮加速、自动驾驶等功能</a:t>
            </a:r>
            <a:endParaRPr lang="zh-CN" altLang="en-US" dirty="0" smtClean="0"/>
          </a:p>
          <a:p>
            <a:pPr lvl="1"/>
            <a:r>
              <a:rPr lang="zh-CN" altLang="en-US" dirty="0" smtClean="0"/>
              <a:t>继承可以方便地实现上述扩展</a:t>
            </a:r>
            <a:endParaRPr lang="zh-CN" altLang="en-US" dirty="0"/>
          </a:p>
        </p:txBody>
      </p:sp>
      <p:sp>
        <p:nvSpPr>
          <p:cNvPr id="4" name="矩形 3"/>
          <p:cNvSpPr/>
          <p:nvPr/>
        </p:nvSpPr>
        <p:spPr>
          <a:xfrm>
            <a:off x="10779947" y="-27099"/>
            <a:ext cx="1412053"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Decorator</a:t>
            </a:r>
            <a:endParaRPr lang="en-US" altLang="zh-CN" sz="2000" dirty="0">
              <a:solidFill>
                <a:schemeClr val="bg1"/>
              </a:solidFill>
              <a:latin typeface="+mn-ea"/>
            </a:endParaRPr>
          </a:p>
        </p:txBody>
      </p:sp>
      <p:pic>
        <p:nvPicPr>
          <p:cNvPr id="5" name="图片 4"/>
          <p:cNvPicPr>
            <a:picLocks noChangeAspect="1"/>
          </p:cNvPicPr>
          <p:nvPr/>
        </p:nvPicPr>
        <p:blipFill>
          <a:blip r:embed="rId1"/>
          <a:stretch>
            <a:fillRect/>
          </a:stretch>
        </p:blipFill>
        <p:spPr>
          <a:xfrm>
            <a:off x="8598002" y="1462096"/>
            <a:ext cx="3209925" cy="3819525"/>
          </a:xfrm>
          <a:prstGeom prst="rect">
            <a:avLst/>
          </a:prstGeom>
        </p:spPr>
      </p:pic>
      <p:sp>
        <p:nvSpPr>
          <p:cNvPr id="9" name="灯片编号占位符 8"/>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mtClean="0"/>
              <a:t>但是，对于超豪华、定制的名车怎么办？</a:t>
            </a:r>
            <a:endParaRPr lang="zh-CN" altLang="en-US" smtClean="0"/>
          </a:p>
          <a:p>
            <a:pPr lvl="1"/>
            <a:r>
              <a:rPr lang="zh-CN" altLang="en-US" smtClean="0"/>
              <a:t>有钱的到一定程度的人连汽车也要量身定做，上面的功能他们希望能够自由选择：</a:t>
            </a:r>
            <a:endParaRPr lang="zh-CN" altLang="en-US" smtClean="0"/>
          </a:p>
          <a:p>
            <a:pPr lvl="2"/>
            <a:r>
              <a:rPr lang="zh-CN" altLang="en-US" smtClean="0"/>
              <a:t>开闭天窗、卫星定位、车窗防弹、车载冰箱</a:t>
            </a:r>
            <a:endParaRPr lang="zh-CN" altLang="en-US" smtClean="0"/>
          </a:p>
          <a:p>
            <a:pPr lvl="2"/>
            <a:r>
              <a:rPr lang="zh-CN" altLang="en-US" smtClean="0"/>
              <a:t>开闭顶棚、</a:t>
            </a:r>
            <a:r>
              <a:rPr lang="en-US" altLang="zh-CN" smtClean="0"/>
              <a:t>8</a:t>
            </a:r>
            <a:r>
              <a:rPr lang="zh-CN" altLang="en-US" smtClean="0"/>
              <a:t>档变速、涡轮加速、自动驾驶</a:t>
            </a:r>
            <a:endParaRPr lang="zh-CN" altLang="en-US" smtClean="0"/>
          </a:p>
          <a:p>
            <a:pPr lvl="1"/>
            <a:r>
              <a:rPr lang="zh-CN" altLang="en-US" smtClean="0"/>
              <a:t>比如一辆既有豪华房车般奢华，同时又能如超炫跑车般享受驾驶乐趣的车：</a:t>
            </a:r>
            <a:endParaRPr lang="zh-CN" altLang="en-US" smtClean="0"/>
          </a:p>
          <a:p>
            <a:pPr lvl="2"/>
            <a:r>
              <a:rPr lang="zh-CN" altLang="en-US" smtClean="0"/>
              <a:t>卫星定位、车载冰箱、</a:t>
            </a:r>
            <a:r>
              <a:rPr lang="en-US" altLang="zh-CN" smtClean="0"/>
              <a:t>8</a:t>
            </a:r>
            <a:r>
              <a:rPr lang="zh-CN" altLang="en-US" smtClean="0"/>
              <a:t>档变速、自动驾驶</a:t>
            </a:r>
            <a:endParaRPr lang="zh-CN" altLang="en-US" smtClean="0"/>
          </a:p>
          <a:p>
            <a:pPr lvl="1"/>
            <a:r>
              <a:rPr lang="zh-CN" altLang="en-US" smtClean="0"/>
              <a:t>或者：</a:t>
            </a:r>
            <a:endParaRPr lang="zh-CN" altLang="en-US" smtClean="0"/>
          </a:p>
          <a:p>
            <a:pPr lvl="2"/>
            <a:r>
              <a:rPr lang="zh-CN" altLang="en-US" smtClean="0"/>
              <a:t>开闭天窗、卫星定位、车窗防弹、</a:t>
            </a:r>
            <a:r>
              <a:rPr lang="en-US" altLang="zh-CN" smtClean="0"/>
              <a:t>8</a:t>
            </a:r>
            <a:r>
              <a:rPr lang="zh-CN" altLang="en-US" smtClean="0"/>
              <a:t>档变速、涡轮加速、自动驾驶</a:t>
            </a:r>
            <a:endParaRPr lang="zh-CN" altLang="en-US" smtClean="0"/>
          </a:p>
          <a:p>
            <a:pPr lvl="1"/>
            <a:r>
              <a:rPr lang="zh-CN" altLang="en-US" smtClean="0"/>
              <a:t>或者</a:t>
            </a:r>
            <a:r>
              <a:rPr lang="en-US" altLang="zh-CN" smtClean="0"/>
              <a:t>:</a:t>
            </a:r>
            <a:endParaRPr lang="en-US" altLang="zh-CN" smtClean="0"/>
          </a:p>
          <a:p>
            <a:pPr lvl="2"/>
            <a:r>
              <a:rPr lang="zh-CN" altLang="en-US" smtClean="0"/>
              <a:t>开闭天窗、车载冰箱、涡轮加速、自动驾驶</a:t>
            </a:r>
            <a:endParaRPr lang="zh-CN" altLang="en-US" smtClean="0"/>
          </a:p>
          <a:p>
            <a:r>
              <a:rPr lang="zh-CN" altLang="en-US" smtClean="0"/>
              <a:t>用继承的方式无法应对上面的变化性，因为订做的情况下，可能的组合有太多种了</a:t>
            </a:r>
            <a:endParaRPr lang="zh-CN" altLang="en-US" dirty="0"/>
          </a:p>
        </p:txBody>
      </p:sp>
      <p:sp>
        <p:nvSpPr>
          <p:cNvPr id="6" name="矩形 5"/>
          <p:cNvSpPr/>
          <p:nvPr/>
        </p:nvSpPr>
        <p:spPr>
          <a:xfrm>
            <a:off x="10779947" y="-27099"/>
            <a:ext cx="1412053"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Decorator</a:t>
            </a:r>
            <a:endParaRPr lang="en-US" altLang="zh-CN" sz="2000" dirty="0">
              <a:solidFill>
                <a:schemeClr val="bg1"/>
              </a:solidFill>
              <a:latin typeface="+mn-ea"/>
            </a:endParaRPr>
          </a:p>
        </p:txBody>
      </p:sp>
      <p:sp>
        <p:nvSpPr>
          <p:cNvPr id="9" name="灯片编号占位符 8"/>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对上述问题的总结：</a:t>
            </a:r>
            <a:endParaRPr lang="zh-CN" altLang="en-US" dirty="0" smtClean="0"/>
          </a:p>
          <a:p>
            <a:pPr marL="0" indent="0">
              <a:buNone/>
            </a:pPr>
            <a:r>
              <a:rPr lang="zh-CN" altLang="en-US" dirty="0" smtClean="0"/>
              <a:t>     我们如何应对给一个对象，而不是整个类添加功能</a:t>
            </a:r>
            <a:endParaRPr lang="en-US" altLang="zh-CN" dirty="0" smtClean="0"/>
          </a:p>
          <a:p>
            <a:pPr marL="0" indent="0">
              <a:buNone/>
            </a:pPr>
            <a:endParaRPr lang="zh-CN" altLang="en-US" dirty="0" smtClean="0"/>
          </a:p>
          <a:p>
            <a:pPr marL="0" indent="0">
              <a:buNone/>
            </a:pPr>
            <a:r>
              <a:rPr lang="en-US" altLang="zh-CN" dirty="0" smtClean="0"/>
              <a:t>      ——</a:t>
            </a:r>
            <a:r>
              <a:rPr lang="zh-CN" altLang="en-US" dirty="0" smtClean="0"/>
              <a:t>毕竟，定制的轿车不需要量产，也就是说，我们不需要为每一款定制的靓车编写一个类，并期望用这个类派生多个实例。</a:t>
            </a:r>
            <a:endParaRPr lang="en-US" altLang="zh-CN" dirty="0" smtClean="0"/>
          </a:p>
          <a:p>
            <a:pPr marL="0" indent="0">
              <a:buNone/>
            </a:pPr>
            <a:endParaRPr lang="zh-CN" altLang="en-US" dirty="0" smtClean="0"/>
          </a:p>
          <a:p>
            <a:pPr marL="0" indent="0">
              <a:buNone/>
            </a:pPr>
            <a:r>
              <a:rPr lang="zh-CN" altLang="en-US" dirty="0" smtClean="0"/>
              <a:t>      如何使“对象功能的扩展”能够根据需要来动态地实现？同时避免“扩展功能的增多”带来的子类膨胀问题？从而使得任何“功能扩展变化”所导致的影响降为最低？</a:t>
            </a:r>
            <a:endParaRPr lang="zh-CN" altLang="en-US"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5" name="矩形 4"/>
          <p:cNvSpPr/>
          <p:nvPr/>
        </p:nvSpPr>
        <p:spPr>
          <a:xfrm>
            <a:off x="10779947" y="-27099"/>
            <a:ext cx="1412053"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Decorator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mtClean="0"/>
              <a:t>Forward Engineering</a:t>
            </a:r>
            <a:endParaRPr lang="zh-CN" altLang="en-US" smtClean="0"/>
          </a:p>
        </p:txBody>
      </p:sp>
      <p:sp>
        <p:nvSpPr>
          <p:cNvPr id="196611" name="内容占位符 2"/>
          <p:cNvSpPr>
            <a:spLocks noGrp="1"/>
          </p:cNvSpPr>
          <p:nvPr>
            <p:ph idx="1"/>
          </p:nvPr>
        </p:nvSpPr>
        <p:spPr/>
        <p:txBody>
          <a:bodyPr/>
          <a:lstStyle/>
          <a:p>
            <a:r>
              <a:rPr lang="en-US" altLang="zh-CN" smtClean="0"/>
              <a:t>Forward engineering means the generation of code from UML diagrams</a:t>
            </a:r>
            <a:endParaRPr lang="en-US" altLang="zh-CN" smtClean="0"/>
          </a:p>
          <a:p>
            <a:r>
              <a:rPr lang="en-US" altLang="zh-CN" smtClean="0"/>
              <a:t>Many of the tools can only do the static models:</a:t>
            </a:r>
            <a:endParaRPr lang="en-US" altLang="zh-CN" smtClean="0"/>
          </a:p>
          <a:p>
            <a:pPr lvl="1"/>
            <a:r>
              <a:rPr lang="en-US" altLang="zh-CN" smtClean="0"/>
              <a:t>They can generate class diagrams from code, but can't generate interaction diagrams.</a:t>
            </a:r>
            <a:endParaRPr lang="en-US" altLang="zh-CN" smtClean="0"/>
          </a:p>
          <a:p>
            <a:pPr lvl="1"/>
            <a:r>
              <a:rPr lang="en-US" altLang="zh-CN" smtClean="0"/>
              <a:t>For forward engineering, they can generate the basic (e.g., Java) class definition from a class diagram, but not the method bodies from interaction diagrams.</a:t>
            </a:r>
            <a:endParaRPr lang="en-US" altLang="zh-CN" smtClean="0"/>
          </a:p>
          <a:p>
            <a:r>
              <a:rPr lang="en-US" altLang="zh-CN" smtClean="0"/>
              <a:t>Example:</a:t>
            </a:r>
            <a:endParaRPr lang="zh-CN" altLang="en-US" dirty="0"/>
          </a:p>
        </p:txBody>
      </p:sp>
      <p:pic>
        <p:nvPicPr>
          <p:cNvPr id="19661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33689" y="4502151"/>
            <a:ext cx="7468543" cy="2355849"/>
          </a:xfrm>
          <a:prstGeom prst="rect">
            <a:avLst/>
          </a:prstGeom>
          <a:solidFill>
            <a:srgbClr val="CCFFFF"/>
          </a:solidFill>
          <a:ln>
            <a:noFill/>
          </a:ln>
        </p:spPr>
      </p:pic>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举例：</a:t>
            </a:r>
            <a:r>
              <a:rPr lang="en-US" altLang="zh-CN" smtClean="0"/>
              <a:t> TextView</a:t>
            </a:r>
            <a:endParaRPr lang="zh-CN" altLang="en-US" dirty="0"/>
          </a:p>
        </p:txBody>
      </p:sp>
      <p:sp>
        <p:nvSpPr>
          <p:cNvPr id="3" name="内容占位符 2"/>
          <p:cNvSpPr>
            <a:spLocks noGrp="1"/>
          </p:cNvSpPr>
          <p:nvPr>
            <p:ph idx="1"/>
          </p:nvPr>
        </p:nvSpPr>
        <p:spPr/>
        <p:txBody>
          <a:bodyPr/>
          <a:lstStyle/>
          <a:p>
            <a:r>
              <a:rPr lang="zh-CN" altLang="en-US" smtClean="0"/>
              <a:t>假设有一个对象</a:t>
            </a:r>
            <a:r>
              <a:rPr lang="en-US" altLang="zh-CN" smtClean="0"/>
              <a:t>TextView</a:t>
            </a:r>
            <a:r>
              <a:rPr lang="zh-CN" altLang="en-US" smtClean="0"/>
              <a:t>，可以在窗口中显示正文</a:t>
            </a:r>
            <a:endParaRPr lang="zh-CN" altLang="en-US" smtClean="0"/>
          </a:p>
          <a:p>
            <a:pPr lvl="1"/>
            <a:r>
              <a:rPr lang="en-US" altLang="zh-CN" smtClean="0"/>
              <a:t>TextView</a:t>
            </a:r>
            <a:r>
              <a:rPr lang="zh-CN" altLang="en-US" smtClean="0"/>
              <a:t>没有滚动条（缺省）</a:t>
            </a:r>
            <a:r>
              <a:rPr lang="en-US" altLang="zh-CN" smtClean="0"/>
              <a:t>——</a:t>
            </a:r>
            <a:r>
              <a:rPr lang="zh-CN" altLang="en-US" smtClean="0"/>
              <a:t>但是有时候需要</a:t>
            </a:r>
            <a:endParaRPr lang="zh-CN" altLang="en-US" smtClean="0"/>
          </a:p>
          <a:p>
            <a:pPr lvl="1"/>
            <a:r>
              <a:rPr lang="en-US" altLang="zh-CN" smtClean="0"/>
              <a:t>TextView</a:t>
            </a:r>
            <a:r>
              <a:rPr lang="zh-CN" altLang="en-US" smtClean="0"/>
              <a:t>没有粗黑边框（缺省）</a:t>
            </a:r>
            <a:r>
              <a:rPr lang="en-US" altLang="zh-CN" smtClean="0"/>
              <a:t>——</a:t>
            </a:r>
            <a:r>
              <a:rPr lang="zh-CN" altLang="en-US" smtClean="0"/>
              <a:t>有时候也需要</a:t>
            </a:r>
            <a:endParaRPr lang="zh-CN" altLang="en-US" smtClean="0"/>
          </a:p>
          <a:p>
            <a:pPr lvl="1"/>
            <a:r>
              <a:rPr lang="en-US" altLang="zh-CN" smtClean="0"/>
              <a:t>……</a:t>
            </a:r>
            <a:endParaRPr lang="en-US" altLang="zh-CN" smtClean="0"/>
          </a:p>
          <a:p>
            <a:pPr lvl="1"/>
            <a:endParaRPr lang="en-US" altLang="zh-CN" smtClean="0"/>
          </a:p>
          <a:p>
            <a:r>
              <a:rPr lang="zh-CN" altLang="en-US" smtClean="0"/>
              <a:t>抽象的说：有一个基本功能，还有些可选功能，每一个具体的对象，在基本功能的基础上通过选用不同的可选功能来定制</a:t>
            </a:r>
            <a:r>
              <a:rPr lang="en-US" altLang="zh-CN" smtClean="0"/>
              <a:t>——</a:t>
            </a:r>
            <a:r>
              <a:rPr lang="zh-CN" altLang="en-US" smtClean="0"/>
              <a:t>完美的</a:t>
            </a:r>
            <a:r>
              <a:rPr lang="en-US" altLang="zh-CN" smtClean="0"/>
              <a:t>Decorator</a:t>
            </a:r>
            <a:r>
              <a:rPr lang="zh-CN" altLang="en-US" smtClean="0"/>
              <a:t>模式应用场景</a:t>
            </a:r>
            <a:endParaRPr lang="zh-CN" altLang="en-US" smtClean="0"/>
          </a:p>
          <a:p>
            <a:pPr lvl="1"/>
            <a:r>
              <a:rPr lang="zh-CN" altLang="en-US" smtClean="0"/>
              <a:t>基本功能作为：</a:t>
            </a:r>
            <a:r>
              <a:rPr lang="en-US" altLang="zh-CN" smtClean="0"/>
              <a:t>ConcreteComponent</a:t>
            </a:r>
            <a:endParaRPr lang="en-US" altLang="zh-CN" smtClean="0"/>
          </a:p>
          <a:p>
            <a:pPr lvl="1"/>
            <a:r>
              <a:rPr lang="zh-CN" altLang="en-US" smtClean="0"/>
              <a:t>可选功能作为：</a:t>
            </a:r>
            <a:r>
              <a:rPr lang="en-US" altLang="zh-CN" smtClean="0"/>
              <a:t>ConcreteDecortator</a:t>
            </a:r>
            <a:endParaRPr lang="en-US" altLang="zh-CN" smtClean="0"/>
          </a:p>
          <a:p>
            <a:endParaRPr lang="zh-CN" altLang="en-US"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5" name="矩形 4"/>
          <p:cNvSpPr/>
          <p:nvPr/>
        </p:nvSpPr>
        <p:spPr>
          <a:xfrm>
            <a:off x="10779947" y="-27099"/>
            <a:ext cx="1412053"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Decorator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2376079" y="1163608"/>
            <a:ext cx="7613844" cy="5328592"/>
          </a:xfrm>
          <a:prstGeom prst="rect">
            <a:avLst/>
          </a:prstGeom>
        </p:spPr>
      </p:pic>
      <p:sp>
        <p:nvSpPr>
          <p:cNvPr id="6" name="矩形 5"/>
          <p:cNvSpPr/>
          <p:nvPr/>
        </p:nvSpPr>
        <p:spPr>
          <a:xfrm>
            <a:off x="10779947" y="-27099"/>
            <a:ext cx="1412053"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Decorator</a:t>
            </a:r>
            <a:endParaRPr lang="en-US" altLang="zh-CN" sz="2000" dirty="0">
              <a:solidFill>
                <a:schemeClr val="bg1"/>
              </a:solidFill>
              <a:latin typeface="+mn-ea"/>
            </a:endParaRPr>
          </a:p>
        </p:txBody>
      </p:sp>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528609" y="1325832"/>
            <a:ext cx="9435996" cy="5087669"/>
          </a:xfrm>
          <a:prstGeom prst="rect">
            <a:avLst/>
          </a:prstGeom>
        </p:spPr>
      </p:pic>
      <p:sp>
        <p:nvSpPr>
          <p:cNvPr id="6" name="矩形 5"/>
          <p:cNvSpPr/>
          <p:nvPr/>
        </p:nvSpPr>
        <p:spPr>
          <a:xfrm>
            <a:off x="10779947" y="-27099"/>
            <a:ext cx="1412053"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Decorator</a:t>
            </a:r>
            <a:endParaRPr lang="en-US" altLang="zh-CN" sz="2000" dirty="0">
              <a:solidFill>
                <a:schemeClr val="bg1"/>
              </a:solidFill>
              <a:latin typeface="+mn-ea"/>
            </a:endParaRPr>
          </a:p>
        </p:txBody>
      </p:sp>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596145" y="373011"/>
            <a:ext cx="11157857" cy="5288241"/>
          </a:xfrm>
          <a:solidFill>
            <a:schemeClr val="bg1"/>
          </a:solidFill>
        </p:spPr>
        <p:txBody>
          <a:bodyPr/>
          <a:lstStyle/>
          <a:p>
            <a:pPr>
              <a:spcAft>
                <a:spcPts val="0"/>
              </a:spcAft>
            </a:pPr>
            <a:r>
              <a:rPr lang="zh-CN" altLang="en-US" sz="1800" dirty="0"/>
              <a:t>假设有一个</a:t>
            </a:r>
            <a:r>
              <a:rPr lang="en-US" altLang="zh-CN" sz="1800" dirty="0"/>
              <a:t>Window</a:t>
            </a:r>
            <a:r>
              <a:rPr lang="zh-CN" altLang="en-US" sz="1800" dirty="0"/>
              <a:t>类，其中有一个方法</a:t>
            </a:r>
            <a:r>
              <a:rPr lang="en-US" altLang="zh-CN" sz="1800" dirty="0" err="1"/>
              <a:t>SetContents</a:t>
            </a:r>
            <a:r>
              <a:rPr lang="zh-CN" altLang="en-US" sz="1800" dirty="0"/>
              <a:t>是</a:t>
            </a:r>
            <a:r>
              <a:rPr lang="en-US" altLang="zh-CN" sz="1800" dirty="0" err="1"/>
              <a:t>VisualComponent</a:t>
            </a:r>
            <a:r>
              <a:rPr lang="zh-CN" altLang="en-US" sz="1800" dirty="0"/>
              <a:t>的</a:t>
            </a:r>
            <a:r>
              <a:rPr lang="en-US" altLang="zh-CN" sz="1800" dirty="0"/>
              <a:t>Client</a:t>
            </a:r>
            <a:endParaRPr lang="en-US" altLang="zh-CN" sz="1800" dirty="0"/>
          </a:p>
          <a:p>
            <a:pPr marL="0" indent="0">
              <a:spcAft>
                <a:spcPts val="0"/>
              </a:spcAft>
              <a:buNone/>
            </a:pPr>
            <a:r>
              <a:rPr lang="en-US" altLang="zh-CN" sz="1800" dirty="0">
                <a:solidFill>
                  <a:schemeClr val="accent2"/>
                </a:solidFill>
              </a:rPr>
              <a:t>     Void Window::</a:t>
            </a:r>
            <a:r>
              <a:rPr lang="en-US" altLang="zh-CN" sz="1800" dirty="0" err="1">
                <a:solidFill>
                  <a:schemeClr val="accent2"/>
                </a:solidFill>
              </a:rPr>
              <a:t>SetContents</a:t>
            </a:r>
            <a:r>
              <a:rPr lang="en-US" altLang="zh-CN" sz="1800" dirty="0">
                <a:solidFill>
                  <a:schemeClr val="accent2"/>
                </a:solidFill>
              </a:rPr>
              <a:t>(</a:t>
            </a:r>
            <a:r>
              <a:rPr lang="en-US" altLang="zh-CN" sz="1800" dirty="0" err="1">
                <a:solidFill>
                  <a:schemeClr val="accent2"/>
                </a:solidFill>
              </a:rPr>
              <a:t>VisualComponent</a:t>
            </a:r>
            <a:r>
              <a:rPr lang="en-US" altLang="zh-CN" sz="1800" dirty="0">
                <a:solidFill>
                  <a:schemeClr val="accent2"/>
                </a:solidFill>
              </a:rPr>
              <a:t>* contents){</a:t>
            </a:r>
            <a:endParaRPr lang="en-US" altLang="zh-CN" sz="1800" dirty="0">
              <a:solidFill>
                <a:schemeClr val="accent2"/>
              </a:solidFill>
            </a:endParaRPr>
          </a:p>
          <a:p>
            <a:pPr marL="0" indent="0">
              <a:spcAft>
                <a:spcPts val="0"/>
              </a:spcAft>
              <a:buNone/>
            </a:pPr>
            <a:r>
              <a:rPr lang="en-US" altLang="zh-CN" sz="1800" dirty="0">
                <a:solidFill>
                  <a:schemeClr val="accent2"/>
                </a:solidFill>
              </a:rPr>
              <a:t>       //...</a:t>
            </a:r>
            <a:endParaRPr lang="zh-CN" altLang="en-US" sz="1800" dirty="0">
              <a:solidFill>
                <a:schemeClr val="accent2"/>
              </a:solidFill>
            </a:endParaRPr>
          </a:p>
          <a:p>
            <a:pPr marL="0" indent="0">
              <a:spcAft>
                <a:spcPts val="0"/>
              </a:spcAft>
              <a:buNone/>
            </a:pPr>
            <a:r>
              <a:rPr lang="en-US" altLang="zh-CN" sz="1800" dirty="0">
                <a:solidFill>
                  <a:schemeClr val="accent2"/>
                </a:solidFill>
              </a:rPr>
              <a:t>      }</a:t>
            </a:r>
            <a:endParaRPr lang="zh-CN" altLang="en-US" sz="1800" dirty="0">
              <a:solidFill>
                <a:schemeClr val="accent2"/>
              </a:solidFill>
            </a:endParaRPr>
          </a:p>
          <a:p>
            <a:pPr>
              <a:spcAft>
                <a:spcPts val="0"/>
              </a:spcAft>
            </a:pPr>
            <a:r>
              <a:rPr lang="zh-CN" altLang="en-US" sz="1800" dirty="0"/>
              <a:t>对于各种情况下的</a:t>
            </a:r>
            <a:r>
              <a:rPr lang="en-US" altLang="zh-CN" sz="1800" dirty="0" err="1"/>
              <a:t>TextView</a:t>
            </a:r>
            <a:endParaRPr lang="en-US" altLang="zh-CN" sz="1800" dirty="0"/>
          </a:p>
          <a:p>
            <a:pPr marL="0" indent="0">
              <a:spcAft>
                <a:spcPts val="0"/>
              </a:spcAft>
              <a:buNone/>
            </a:pPr>
            <a:r>
              <a:rPr lang="en-US" altLang="zh-CN" sz="1800" dirty="0">
                <a:solidFill>
                  <a:schemeClr val="accent2"/>
                </a:solidFill>
              </a:rPr>
              <a:t>     Window* win=new Window; </a:t>
            </a:r>
            <a:endParaRPr lang="en-US" altLang="zh-CN" sz="1800" dirty="0">
              <a:solidFill>
                <a:schemeClr val="accent2"/>
              </a:solidFill>
            </a:endParaRPr>
          </a:p>
          <a:p>
            <a:pPr marL="0" indent="0">
              <a:spcAft>
                <a:spcPts val="0"/>
              </a:spcAft>
              <a:buNone/>
            </a:pPr>
            <a:r>
              <a:rPr lang="en-US" altLang="zh-CN" sz="1800" dirty="0">
                <a:solidFill>
                  <a:schemeClr val="accent2"/>
                </a:solidFill>
              </a:rPr>
              <a:t>     </a:t>
            </a:r>
            <a:r>
              <a:rPr lang="en-US" altLang="zh-CN" sz="1800" dirty="0" err="1">
                <a:solidFill>
                  <a:schemeClr val="accent2"/>
                </a:solidFill>
              </a:rPr>
              <a:t>TextView</a:t>
            </a:r>
            <a:r>
              <a:rPr lang="en-US" altLang="zh-CN" sz="1800" dirty="0">
                <a:solidFill>
                  <a:schemeClr val="accent2"/>
                </a:solidFill>
              </a:rPr>
              <a:t>* </a:t>
            </a:r>
            <a:r>
              <a:rPr lang="en-US" altLang="zh-CN" sz="1800" dirty="0" err="1">
                <a:solidFill>
                  <a:schemeClr val="accent2"/>
                </a:solidFill>
              </a:rPr>
              <a:t>tv</a:t>
            </a:r>
            <a:r>
              <a:rPr lang="en-US" altLang="zh-CN" sz="1800" dirty="0">
                <a:solidFill>
                  <a:schemeClr val="accent2"/>
                </a:solidFill>
              </a:rPr>
              <a:t>=new </a:t>
            </a:r>
            <a:r>
              <a:rPr lang="en-US" altLang="zh-CN" sz="1800" dirty="0" err="1">
                <a:solidFill>
                  <a:schemeClr val="accent2"/>
                </a:solidFill>
              </a:rPr>
              <a:t>TextView</a:t>
            </a:r>
            <a:r>
              <a:rPr lang="en-US" altLang="zh-CN" sz="1800" dirty="0">
                <a:solidFill>
                  <a:schemeClr val="accent2"/>
                </a:solidFill>
              </a:rPr>
              <a:t>;</a:t>
            </a:r>
            <a:endParaRPr lang="en-US" altLang="zh-CN" sz="1800" dirty="0">
              <a:solidFill>
                <a:schemeClr val="accent2"/>
              </a:solidFill>
            </a:endParaRPr>
          </a:p>
          <a:p>
            <a:pPr marL="628650" lvl="1" indent="-285750">
              <a:spcAft>
                <a:spcPts val="0"/>
              </a:spcAft>
            </a:pPr>
            <a:r>
              <a:rPr lang="zh-CN" altLang="en-US" sz="1800" dirty="0">
                <a:solidFill>
                  <a:schemeClr val="tx2"/>
                </a:solidFill>
              </a:rPr>
              <a:t>最简单的</a:t>
            </a:r>
            <a:endParaRPr lang="zh-CN" altLang="en-US" sz="1800" dirty="0">
              <a:solidFill>
                <a:schemeClr val="tx2"/>
              </a:solidFill>
            </a:endParaRPr>
          </a:p>
          <a:p>
            <a:pPr marL="0" indent="0">
              <a:spcAft>
                <a:spcPts val="0"/>
              </a:spcAft>
              <a:buNone/>
            </a:pPr>
            <a:r>
              <a:rPr lang="en-US" altLang="zh-CN" sz="1800" dirty="0">
                <a:solidFill>
                  <a:schemeClr val="accent2"/>
                </a:solidFill>
              </a:rPr>
              <a:t>           window-&gt;</a:t>
            </a:r>
            <a:r>
              <a:rPr lang="en-US" altLang="zh-CN" sz="1800" dirty="0" err="1">
                <a:solidFill>
                  <a:schemeClr val="accent2"/>
                </a:solidFill>
              </a:rPr>
              <a:t>SetContents</a:t>
            </a:r>
            <a:r>
              <a:rPr lang="en-US" altLang="zh-CN" sz="1800" dirty="0">
                <a:solidFill>
                  <a:schemeClr val="accent2"/>
                </a:solidFill>
              </a:rPr>
              <a:t>(</a:t>
            </a:r>
            <a:r>
              <a:rPr lang="en-US" altLang="zh-CN" sz="1800" dirty="0" err="1">
                <a:solidFill>
                  <a:schemeClr val="accent2"/>
                </a:solidFill>
              </a:rPr>
              <a:t>tv</a:t>
            </a:r>
            <a:r>
              <a:rPr lang="en-US" altLang="zh-CN" sz="1800" dirty="0">
                <a:solidFill>
                  <a:schemeClr val="accent2"/>
                </a:solidFill>
              </a:rPr>
              <a:t>);</a:t>
            </a:r>
            <a:endParaRPr lang="en-US" altLang="zh-CN" sz="1800" dirty="0">
              <a:solidFill>
                <a:schemeClr val="accent2"/>
              </a:solidFill>
            </a:endParaRPr>
          </a:p>
          <a:p>
            <a:pPr marL="628650" lvl="1" indent="-285750">
              <a:spcAft>
                <a:spcPts val="0"/>
              </a:spcAft>
            </a:pPr>
            <a:r>
              <a:rPr lang="zh-CN" altLang="en-US" sz="1800" dirty="0">
                <a:solidFill>
                  <a:schemeClr val="tx2"/>
                </a:solidFill>
              </a:rPr>
              <a:t>有边框的</a:t>
            </a:r>
            <a:endParaRPr lang="zh-CN" altLang="en-US" sz="1800" dirty="0">
              <a:solidFill>
                <a:schemeClr val="tx2"/>
              </a:solidFill>
            </a:endParaRPr>
          </a:p>
          <a:p>
            <a:pPr marL="0" indent="0">
              <a:spcAft>
                <a:spcPts val="0"/>
              </a:spcAft>
              <a:buNone/>
            </a:pPr>
            <a:r>
              <a:rPr lang="en-US" altLang="zh-CN" sz="1800" dirty="0">
                <a:solidFill>
                  <a:schemeClr val="accent2"/>
                </a:solidFill>
              </a:rPr>
              <a:t>          window-&gt;</a:t>
            </a:r>
            <a:r>
              <a:rPr lang="en-US" altLang="zh-CN" sz="1800" dirty="0" err="1">
                <a:solidFill>
                  <a:schemeClr val="accent2"/>
                </a:solidFill>
              </a:rPr>
              <a:t>SetContents</a:t>
            </a:r>
            <a:r>
              <a:rPr lang="en-US" altLang="zh-CN" sz="1800" dirty="0">
                <a:solidFill>
                  <a:schemeClr val="accent2"/>
                </a:solidFill>
              </a:rPr>
              <a:t>(new </a:t>
            </a:r>
            <a:r>
              <a:rPr lang="en-US" altLang="zh-CN" sz="1800" dirty="0" err="1">
                <a:solidFill>
                  <a:schemeClr val="accent2"/>
                </a:solidFill>
              </a:rPr>
              <a:t>BorderDecortator</a:t>
            </a:r>
            <a:r>
              <a:rPr lang="en-US" altLang="zh-CN" sz="1800" dirty="0">
                <a:solidFill>
                  <a:schemeClr val="accent2"/>
                </a:solidFill>
              </a:rPr>
              <a:t>(tv,1));</a:t>
            </a:r>
            <a:endParaRPr lang="en-US" altLang="zh-CN" sz="1800" dirty="0">
              <a:solidFill>
                <a:schemeClr val="accent2"/>
              </a:solidFill>
            </a:endParaRPr>
          </a:p>
          <a:p>
            <a:pPr marL="628650" lvl="1" indent="-285750">
              <a:spcAft>
                <a:spcPts val="0"/>
              </a:spcAft>
            </a:pPr>
            <a:r>
              <a:rPr lang="zh-CN" altLang="en-US" sz="1800" dirty="0">
                <a:solidFill>
                  <a:schemeClr val="tx2"/>
                </a:solidFill>
              </a:rPr>
              <a:t>有滚动条的</a:t>
            </a:r>
            <a:endParaRPr lang="zh-CN" altLang="en-US" sz="1800" dirty="0">
              <a:solidFill>
                <a:schemeClr val="tx2"/>
              </a:solidFill>
            </a:endParaRPr>
          </a:p>
          <a:p>
            <a:pPr marL="0" indent="0">
              <a:spcAft>
                <a:spcPts val="0"/>
              </a:spcAft>
              <a:buNone/>
            </a:pPr>
            <a:r>
              <a:rPr lang="en-US" altLang="zh-CN" sz="1800" dirty="0">
                <a:solidFill>
                  <a:schemeClr val="accent2"/>
                </a:solidFill>
              </a:rPr>
              <a:t>          window-&gt;</a:t>
            </a:r>
            <a:r>
              <a:rPr lang="en-US" altLang="zh-CN" sz="1800" dirty="0" err="1">
                <a:solidFill>
                  <a:schemeClr val="accent2"/>
                </a:solidFill>
              </a:rPr>
              <a:t>SetContents</a:t>
            </a:r>
            <a:r>
              <a:rPr lang="en-US" altLang="zh-CN" sz="1800" dirty="0">
                <a:solidFill>
                  <a:schemeClr val="accent2"/>
                </a:solidFill>
              </a:rPr>
              <a:t>(new </a:t>
            </a:r>
            <a:r>
              <a:rPr lang="en-US" altLang="zh-CN" sz="1800" dirty="0" err="1">
                <a:solidFill>
                  <a:schemeClr val="accent2"/>
                </a:solidFill>
              </a:rPr>
              <a:t>ScrollDecortator</a:t>
            </a:r>
            <a:r>
              <a:rPr lang="en-US" altLang="zh-CN" sz="1800" dirty="0">
                <a:solidFill>
                  <a:schemeClr val="accent2"/>
                </a:solidFill>
              </a:rPr>
              <a:t>(</a:t>
            </a:r>
            <a:r>
              <a:rPr lang="en-US" altLang="zh-CN" sz="1800" dirty="0" err="1">
                <a:solidFill>
                  <a:schemeClr val="accent2"/>
                </a:solidFill>
              </a:rPr>
              <a:t>tv</a:t>
            </a:r>
            <a:r>
              <a:rPr lang="en-US" altLang="zh-CN" sz="1800" dirty="0">
                <a:solidFill>
                  <a:schemeClr val="accent2"/>
                </a:solidFill>
              </a:rPr>
              <a:t>));</a:t>
            </a:r>
            <a:endParaRPr lang="en-US" altLang="zh-CN" sz="1800" dirty="0">
              <a:solidFill>
                <a:schemeClr val="accent2"/>
              </a:solidFill>
            </a:endParaRPr>
          </a:p>
          <a:p>
            <a:pPr marL="628650" lvl="1" indent="-285750">
              <a:spcAft>
                <a:spcPts val="0"/>
              </a:spcAft>
            </a:pPr>
            <a:r>
              <a:rPr lang="zh-CN" altLang="en-US" sz="1800" dirty="0">
                <a:solidFill>
                  <a:schemeClr val="tx2"/>
                </a:solidFill>
              </a:rPr>
              <a:t>既有边框又有滚动条的</a:t>
            </a:r>
            <a:endParaRPr lang="zh-CN" altLang="en-US" sz="1800" dirty="0">
              <a:solidFill>
                <a:schemeClr val="tx2"/>
              </a:solidFill>
            </a:endParaRPr>
          </a:p>
          <a:p>
            <a:pPr marL="0" indent="0">
              <a:spcAft>
                <a:spcPts val="0"/>
              </a:spcAft>
              <a:buNone/>
            </a:pPr>
            <a:r>
              <a:rPr lang="en-US" altLang="zh-CN" sz="1800" dirty="0">
                <a:solidFill>
                  <a:schemeClr val="accent2"/>
                </a:solidFill>
              </a:rPr>
              <a:t>          window-&gt;</a:t>
            </a:r>
            <a:r>
              <a:rPr lang="en-US" altLang="zh-CN" sz="1800" dirty="0" err="1">
                <a:solidFill>
                  <a:schemeClr val="accent2"/>
                </a:solidFill>
              </a:rPr>
              <a:t>SetContents</a:t>
            </a:r>
            <a:r>
              <a:rPr lang="en-US" altLang="zh-CN" sz="1800" dirty="0">
                <a:solidFill>
                  <a:schemeClr val="accent2"/>
                </a:solidFill>
              </a:rPr>
              <a:t>(</a:t>
            </a:r>
            <a:endParaRPr lang="en-US" altLang="zh-CN" sz="1800" dirty="0">
              <a:solidFill>
                <a:schemeClr val="accent2"/>
              </a:solidFill>
            </a:endParaRPr>
          </a:p>
          <a:p>
            <a:pPr marL="0" indent="0">
              <a:spcAft>
                <a:spcPts val="0"/>
              </a:spcAft>
              <a:buNone/>
            </a:pPr>
            <a:r>
              <a:rPr lang="en-US" altLang="zh-CN" sz="1800" dirty="0">
                <a:solidFill>
                  <a:schemeClr val="accent2"/>
                </a:solidFill>
              </a:rPr>
              <a:t>                                          new </a:t>
            </a:r>
            <a:r>
              <a:rPr lang="en-US" altLang="zh-CN" sz="1800" dirty="0" err="1">
                <a:solidFill>
                  <a:schemeClr val="accent2"/>
                </a:solidFill>
              </a:rPr>
              <a:t>BorderDecortator</a:t>
            </a:r>
            <a:r>
              <a:rPr lang="en-US" altLang="zh-CN" sz="1800" dirty="0">
                <a:solidFill>
                  <a:schemeClr val="accent2"/>
                </a:solidFill>
              </a:rPr>
              <a:t>(</a:t>
            </a:r>
            <a:endParaRPr lang="en-US" altLang="zh-CN" sz="1800" dirty="0">
              <a:solidFill>
                <a:schemeClr val="accent2"/>
              </a:solidFill>
            </a:endParaRPr>
          </a:p>
          <a:p>
            <a:pPr marL="0" indent="0">
              <a:spcAft>
                <a:spcPts val="0"/>
              </a:spcAft>
              <a:buNone/>
            </a:pPr>
            <a:r>
              <a:rPr lang="en-US" altLang="zh-CN" sz="1800" dirty="0">
                <a:solidFill>
                  <a:schemeClr val="accent2"/>
                </a:solidFill>
              </a:rPr>
              <a:t>                                                       new </a:t>
            </a:r>
            <a:r>
              <a:rPr lang="en-US" altLang="zh-CN" sz="1800" dirty="0" err="1">
                <a:solidFill>
                  <a:schemeClr val="accent2"/>
                </a:solidFill>
              </a:rPr>
              <a:t>ScrollDecorator</a:t>
            </a:r>
            <a:r>
              <a:rPr lang="en-US" altLang="zh-CN" sz="1800" dirty="0">
                <a:solidFill>
                  <a:schemeClr val="accent2"/>
                </a:solidFill>
              </a:rPr>
              <a:t>(</a:t>
            </a:r>
            <a:r>
              <a:rPr lang="en-US" altLang="zh-CN" sz="1800" dirty="0" err="1">
                <a:solidFill>
                  <a:schemeClr val="accent2"/>
                </a:solidFill>
              </a:rPr>
              <a:t>tv</a:t>
            </a:r>
            <a:r>
              <a:rPr lang="en-US" altLang="zh-CN" sz="1800" dirty="0">
                <a:solidFill>
                  <a:schemeClr val="accent2"/>
                </a:solidFill>
              </a:rPr>
              <a:t>),1));</a:t>
            </a:r>
            <a:endParaRPr lang="zh-CN" altLang="en-US" sz="1800" dirty="0">
              <a:solidFill>
                <a:schemeClr val="accent2"/>
              </a:solidFill>
            </a:endParaRPr>
          </a:p>
        </p:txBody>
      </p:sp>
      <p:sp>
        <p:nvSpPr>
          <p:cNvPr id="5" name="矩形 4"/>
          <p:cNvSpPr/>
          <p:nvPr/>
        </p:nvSpPr>
        <p:spPr>
          <a:xfrm>
            <a:off x="10779947" y="-27099"/>
            <a:ext cx="1412053"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Decorator</a:t>
            </a:r>
            <a:endParaRPr lang="en-US" altLang="zh-CN" sz="2000" dirty="0">
              <a:solidFill>
                <a:schemeClr val="bg1"/>
              </a:solidFill>
              <a:latin typeface="+mn-ea"/>
            </a:endParaRPr>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smtClean="0"/>
              <a:t>Decorator</a:t>
            </a:r>
            <a:r>
              <a:rPr lang="zh-CN" altLang="en-US" smtClean="0"/>
              <a:t>将请求转发给它的</a:t>
            </a:r>
            <a:r>
              <a:rPr lang="en-US" altLang="zh-CN" smtClean="0"/>
              <a:t>Component</a:t>
            </a:r>
            <a:r>
              <a:rPr lang="zh-CN" altLang="en-US" smtClean="0"/>
              <a:t>对象，并有可能在转发请求前后执行一些附加的动作。</a:t>
            </a:r>
            <a:endParaRPr lang="zh-CN" altLang="en-US" smtClean="0"/>
          </a:p>
          <a:p>
            <a:endParaRPr lang="zh-CN" altLang="en-US" dirty="0"/>
          </a:p>
        </p:txBody>
      </p:sp>
      <p:sp>
        <p:nvSpPr>
          <p:cNvPr id="7" name="灯片编号占位符 6"/>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2490095" y="2769915"/>
            <a:ext cx="7158671" cy="3744416"/>
          </a:xfrm>
          <a:prstGeom prst="rect">
            <a:avLst/>
          </a:prstGeom>
        </p:spPr>
      </p:pic>
      <p:sp>
        <p:nvSpPr>
          <p:cNvPr id="6" name="矩形 5"/>
          <p:cNvSpPr/>
          <p:nvPr/>
        </p:nvSpPr>
        <p:spPr>
          <a:xfrm>
            <a:off x="10779947" y="-27099"/>
            <a:ext cx="1412053"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Decorator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Decorator</a:t>
            </a:r>
            <a:r>
              <a:rPr lang="zh-CN" altLang="en-US" smtClean="0"/>
              <a:t>模式的优点</a:t>
            </a:r>
            <a:endParaRPr lang="zh-CN" altLang="en-US" dirty="0"/>
          </a:p>
        </p:txBody>
      </p:sp>
      <p:sp>
        <p:nvSpPr>
          <p:cNvPr id="3" name="内容占位符 2"/>
          <p:cNvSpPr>
            <a:spLocks noGrp="1"/>
          </p:cNvSpPr>
          <p:nvPr>
            <p:ph idx="1"/>
          </p:nvPr>
        </p:nvSpPr>
        <p:spPr/>
        <p:txBody>
          <a:bodyPr/>
          <a:lstStyle/>
          <a:p>
            <a:r>
              <a:rPr lang="zh-CN" altLang="en-US" smtClean="0"/>
              <a:t>装饰器模式与继承关系的目的都是要扩展对象的功能，但是装饰器模式可以提供比继承更多的灵活性。</a:t>
            </a:r>
            <a:endParaRPr lang="zh-CN" altLang="en-US" smtClean="0"/>
          </a:p>
          <a:p>
            <a:r>
              <a:rPr lang="zh-CN" altLang="en-US" smtClean="0"/>
              <a:t>可以通过一种动态的方式来扩展一个对象的功能，通过配置文件可以在运行时选择不同的装饰器，从而实现不同的行为。</a:t>
            </a:r>
            <a:endParaRPr lang="zh-CN" altLang="en-US" smtClean="0"/>
          </a:p>
          <a:p>
            <a:r>
              <a:rPr lang="zh-CN" altLang="en-US" smtClean="0"/>
              <a:t>通过使用不同的具体装饰类以及这些装饰类的排列组合，可以创造出很多不同行为的组合。可以使用多个具体装饰类来装饰同一对象，得到功能更为强大的对象。</a:t>
            </a:r>
            <a:endParaRPr lang="zh-CN" altLang="en-US" smtClean="0"/>
          </a:p>
          <a:p>
            <a:r>
              <a:rPr lang="zh-CN" altLang="en-US" smtClean="0"/>
              <a:t>具体构件类与具体装饰类可以独立变化，用户可以根据需要增加新的具体构件类和具体装饰类，在使用时再对其进行组合，原有代码无须改变，符合“开闭原则”。</a:t>
            </a:r>
            <a:endParaRPr lang="zh-CN" altLang="en-US" smtClean="0"/>
          </a:p>
          <a:p>
            <a:endParaRPr lang="zh-CN" altLang="en-US"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5" name="矩形 4"/>
          <p:cNvSpPr/>
          <p:nvPr/>
        </p:nvSpPr>
        <p:spPr>
          <a:xfrm>
            <a:off x="10779947" y="-27099"/>
            <a:ext cx="1412053"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Decorator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Decorator</a:t>
            </a:r>
            <a:r>
              <a:rPr lang="zh-CN" altLang="en-US" smtClean="0"/>
              <a:t>模式的缺点</a:t>
            </a:r>
            <a:endParaRPr lang="zh-CN" altLang="en-US" dirty="0"/>
          </a:p>
        </p:txBody>
      </p:sp>
      <p:sp>
        <p:nvSpPr>
          <p:cNvPr id="3" name="内容占位符 2"/>
          <p:cNvSpPr>
            <a:spLocks noGrp="1"/>
          </p:cNvSpPr>
          <p:nvPr>
            <p:ph idx="1"/>
          </p:nvPr>
        </p:nvSpPr>
        <p:spPr/>
        <p:txBody>
          <a:bodyPr/>
          <a:lstStyle/>
          <a:p>
            <a:r>
              <a:rPr lang="zh-CN" altLang="en-US" smtClean="0"/>
              <a:t>使用装饰器模式进行系统设计时将产生很多小对象，这些对象的区别在于它们之间相互连接的方式有所不同</a:t>
            </a:r>
            <a:r>
              <a:rPr lang="en-US" altLang="zh-CN" smtClean="0"/>
              <a:t>,</a:t>
            </a:r>
            <a:r>
              <a:rPr lang="zh-CN" altLang="en-US" smtClean="0"/>
              <a:t>而不是它们的类或者属性值有所不同，同时还将产生很多具体装饰类。这些装饰类和小对象的产生将增加系统的复杂度，加大学习与理解的难度。</a:t>
            </a:r>
            <a:endParaRPr lang="zh-CN" altLang="en-US" smtClean="0"/>
          </a:p>
          <a:p>
            <a:r>
              <a:rPr lang="zh-CN" altLang="en-US" smtClean="0"/>
              <a:t>这种比继承更加灵活机动的特性，也同时意味着装饰器模式比继承更加易于出错，排错也很困难，对于多次装饰的对象，调试时寻找错误可能需要逐级排查，较为烦琐。</a:t>
            </a:r>
            <a:endParaRPr lang="zh-CN" altLang="en-US" smtClean="0"/>
          </a:p>
          <a:p>
            <a:endParaRPr lang="zh-CN" altLang="en-US"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5" name="矩形 4"/>
          <p:cNvSpPr/>
          <p:nvPr/>
        </p:nvSpPr>
        <p:spPr>
          <a:xfrm>
            <a:off x="10779947" y="-27099"/>
            <a:ext cx="1412053"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Decorator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适用场景</a:t>
            </a:r>
            <a:endParaRPr lang="zh-CN" altLang="en-US" dirty="0"/>
          </a:p>
        </p:txBody>
      </p:sp>
      <p:sp>
        <p:nvSpPr>
          <p:cNvPr id="3" name="内容占位符 2"/>
          <p:cNvSpPr>
            <a:spLocks noGrp="1"/>
          </p:cNvSpPr>
          <p:nvPr>
            <p:ph idx="1"/>
          </p:nvPr>
        </p:nvSpPr>
        <p:spPr/>
        <p:txBody>
          <a:bodyPr/>
          <a:lstStyle/>
          <a:p>
            <a:r>
              <a:rPr lang="zh-CN" altLang="en-US" smtClean="0"/>
              <a:t>在不影响其他对象的情况下，以动态、透明的方式给单个对象添加职责。</a:t>
            </a:r>
            <a:endParaRPr lang="zh-CN" altLang="en-US" smtClean="0"/>
          </a:p>
          <a:p>
            <a:r>
              <a:rPr lang="zh-CN" altLang="en-US" smtClean="0"/>
              <a:t>需要动态地给一个对象增加功能，这些功能也可以动态地被撤销。</a:t>
            </a:r>
            <a:endParaRPr lang="zh-CN" altLang="en-US" smtClean="0"/>
          </a:p>
          <a:p>
            <a:r>
              <a:rPr lang="zh-CN" altLang="en-US" smtClean="0"/>
              <a:t>当不能采用继承的方式对系统进行扩充或者采用继承不利于系统扩展和维护时。不能采用继承的情况主要有两类：第一类是系统中存在大量独立的扩展，为支持每一种组合将产生大量的子类，使得子类数目呈爆炸性增长；第二类是因为类定义不能继承（如</a:t>
            </a:r>
            <a:r>
              <a:rPr lang="en-US" altLang="zh-CN" smtClean="0"/>
              <a:t>final</a:t>
            </a:r>
            <a:r>
              <a:rPr lang="zh-CN" altLang="en-US" smtClean="0"/>
              <a:t>类）。</a:t>
            </a:r>
            <a:endParaRPr lang="zh-CN" altLang="en-US" smtClean="0"/>
          </a:p>
          <a:p>
            <a:endParaRPr lang="zh-CN" altLang="en-US"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5" name="矩形 4"/>
          <p:cNvSpPr/>
          <p:nvPr/>
        </p:nvSpPr>
        <p:spPr>
          <a:xfrm>
            <a:off x="10779947" y="-27099"/>
            <a:ext cx="1412053"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Decorator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10</a:t>
            </a:r>
            <a:r>
              <a:rPr lang="zh-CN" altLang="en-US" smtClean="0"/>
              <a:t>）门面模式</a:t>
            </a:r>
            <a:r>
              <a:rPr lang="en-US" altLang="zh-CN" smtClean="0"/>
              <a:t>Façade</a:t>
            </a:r>
            <a:endParaRPr lang="zh-CN" altLang="en-US" dirty="0"/>
          </a:p>
        </p:txBody>
      </p:sp>
      <p:sp>
        <p:nvSpPr>
          <p:cNvPr id="3" name="内容占位符 2"/>
          <p:cNvSpPr>
            <a:spLocks noGrp="1"/>
          </p:cNvSpPr>
          <p:nvPr>
            <p:ph idx="1"/>
          </p:nvPr>
        </p:nvSpPr>
        <p:spPr>
          <a:xfrm>
            <a:off x="612000" y="1149220"/>
            <a:ext cx="11157857" cy="5288241"/>
          </a:xfrm>
        </p:spPr>
        <p:txBody>
          <a:bodyPr/>
          <a:lstStyle/>
          <a:p>
            <a:pPr>
              <a:lnSpc>
                <a:spcPct val="100000"/>
              </a:lnSpc>
              <a:spcAft>
                <a:spcPts val="200"/>
              </a:spcAft>
            </a:pPr>
            <a:r>
              <a:rPr lang="zh-CN" altLang="en-US" sz="2000" dirty="0" smtClean="0"/>
              <a:t>举例：生活中的例子</a:t>
            </a:r>
            <a:r>
              <a:rPr lang="en-US" altLang="zh-CN" sz="2000" dirty="0" smtClean="0"/>
              <a:t>——</a:t>
            </a:r>
            <a:r>
              <a:rPr lang="zh-CN" altLang="en-US" sz="2000" dirty="0" smtClean="0"/>
              <a:t>照相</a:t>
            </a:r>
            <a:endParaRPr lang="zh-CN" altLang="en-US" sz="2000" dirty="0" smtClean="0"/>
          </a:p>
          <a:p>
            <a:pPr lvl="1">
              <a:lnSpc>
                <a:spcPct val="100000"/>
              </a:lnSpc>
              <a:spcAft>
                <a:spcPts val="200"/>
              </a:spcAft>
            </a:pPr>
            <a:r>
              <a:rPr lang="zh-CN" altLang="en-US" sz="2000" dirty="0" smtClean="0"/>
              <a:t>校庆同学聚会上，我被指派为大家拍张合影</a:t>
            </a:r>
            <a:endParaRPr lang="zh-CN" altLang="en-US" sz="2000" dirty="0" smtClean="0"/>
          </a:p>
          <a:p>
            <a:pPr lvl="1">
              <a:lnSpc>
                <a:spcPct val="100000"/>
              </a:lnSpc>
              <a:spcAft>
                <a:spcPts val="200"/>
              </a:spcAft>
            </a:pPr>
            <a:r>
              <a:rPr lang="zh-CN" altLang="en-US" sz="2000" dirty="0" smtClean="0"/>
              <a:t>当时的情况是这样的</a:t>
            </a:r>
            <a:r>
              <a:rPr lang="en-US" altLang="zh-CN" sz="2000" dirty="0" smtClean="0"/>
              <a:t>…</a:t>
            </a:r>
            <a:endParaRPr lang="zh-CN" altLang="en-US" sz="2000" dirty="0" smtClean="0"/>
          </a:p>
          <a:p>
            <a:pPr lvl="2">
              <a:lnSpc>
                <a:spcPct val="100000"/>
              </a:lnSpc>
              <a:spcAft>
                <a:spcPts val="200"/>
              </a:spcAft>
            </a:pPr>
            <a:r>
              <a:rPr lang="zh-CN" altLang="en-US" dirty="0" smtClean="0"/>
              <a:t>时间：晚上</a:t>
            </a:r>
            <a:r>
              <a:rPr lang="en-US" altLang="zh-CN" dirty="0" smtClean="0"/>
              <a:t>8</a:t>
            </a:r>
            <a:r>
              <a:rPr lang="zh-CN" altLang="en-US" dirty="0" smtClean="0"/>
              <a:t>点</a:t>
            </a:r>
            <a:endParaRPr lang="zh-CN" altLang="en-US" dirty="0" smtClean="0"/>
          </a:p>
          <a:p>
            <a:pPr lvl="2">
              <a:lnSpc>
                <a:spcPct val="100000"/>
              </a:lnSpc>
              <a:spcAft>
                <a:spcPts val="200"/>
              </a:spcAft>
            </a:pPr>
            <a:r>
              <a:rPr lang="zh-CN" altLang="en-US" dirty="0" smtClean="0"/>
              <a:t>地点：餐厅包厢内</a:t>
            </a:r>
            <a:endParaRPr lang="zh-CN" altLang="en-US" dirty="0" smtClean="0"/>
          </a:p>
          <a:p>
            <a:pPr lvl="2">
              <a:lnSpc>
                <a:spcPct val="100000"/>
              </a:lnSpc>
              <a:spcAft>
                <a:spcPts val="200"/>
              </a:spcAft>
            </a:pPr>
            <a:r>
              <a:rPr lang="zh-CN" altLang="en-US" dirty="0" smtClean="0"/>
              <a:t>要求：能把每个同学正常地照出来</a:t>
            </a:r>
            <a:endParaRPr lang="zh-CN" altLang="en-US" dirty="0" smtClean="0"/>
          </a:p>
          <a:p>
            <a:pPr lvl="2">
              <a:lnSpc>
                <a:spcPct val="100000"/>
              </a:lnSpc>
              <a:spcAft>
                <a:spcPts val="200"/>
              </a:spcAft>
            </a:pPr>
            <a:r>
              <a:rPr lang="zh-CN" altLang="en-US" dirty="0" smtClean="0"/>
              <a:t>本人摄影水平：相当初级，从未用过这款相机</a:t>
            </a:r>
            <a:endParaRPr lang="zh-CN" altLang="en-US" dirty="0" smtClean="0"/>
          </a:p>
          <a:p>
            <a:pPr>
              <a:lnSpc>
                <a:spcPct val="100000"/>
              </a:lnSpc>
              <a:spcAft>
                <a:spcPts val="200"/>
              </a:spcAft>
            </a:pPr>
            <a:r>
              <a:rPr lang="zh-CN" altLang="en-US" sz="2000" dirty="0" smtClean="0"/>
              <a:t>问题</a:t>
            </a:r>
            <a:endParaRPr lang="zh-CN" altLang="en-US" sz="2000" dirty="0" smtClean="0"/>
          </a:p>
          <a:p>
            <a:pPr lvl="1">
              <a:lnSpc>
                <a:spcPct val="100000"/>
              </a:lnSpc>
              <a:spcAft>
                <a:spcPts val="200"/>
              </a:spcAft>
            </a:pPr>
            <a:r>
              <a:rPr lang="zh-CN" altLang="en-US" sz="2000" dirty="0" smtClean="0"/>
              <a:t>在夜间的包厢里，光线严重不足，如果想找出一张还算正常的照片，需要</a:t>
            </a:r>
            <a:endParaRPr lang="zh-CN" altLang="en-US" sz="2000" dirty="0" smtClean="0"/>
          </a:p>
          <a:p>
            <a:pPr lvl="2">
              <a:lnSpc>
                <a:spcPct val="100000"/>
              </a:lnSpc>
              <a:spcAft>
                <a:spcPts val="200"/>
              </a:spcAft>
            </a:pPr>
            <a:r>
              <a:rPr lang="zh-CN" altLang="en-US" dirty="0" smtClean="0"/>
              <a:t>调整焦距</a:t>
            </a:r>
            <a:endParaRPr lang="zh-CN" altLang="en-US" dirty="0" smtClean="0"/>
          </a:p>
          <a:p>
            <a:pPr lvl="2">
              <a:lnSpc>
                <a:spcPct val="100000"/>
              </a:lnSpc>
              <a:spcAft>
                <a:spcPts val="200"/>
              </a:spcAft>
            </a:pPr>
            <a:r>
              <a:rPr lang="zh-CN" altLang="en-US" dirty="0" smtClean="0"/>
              <a:t>调整光圈</a:t>
            </a:r>
            <a:endParaRPr lang="zh-CN" altLang="en-US" dirty="0" smtClean="0"/>
          </a:p>
          <a:p>
            <a:pPr lvl="2">
              <a:lnSpc>
                <a:spcPct val="100000"/>
              </a:lnSpc>
              <a:spcAft>
                <a:spcPts val="200"/>
              </a:spcAft>
            </a:pPr>
            <a:r>
              <a:rPr lang="zh-CN" altLang="en-US" dirty="0" smtClean="0"/>
              <a:t>打开闪光灯</a:t>
            </a:r>
            <a:endParaRPr lang="zh-CN" altLang="en-US" dirty="0" smtClean="0"/>
          </a:p>
          <a:p>
            <a:pPr lvl="2">
              <a:lnSpc>
                <a:spcPct val="100000"/>
              </a:lnSpc>
              <a:spcAft>
                <a:spcPts val="200"/>
              </a:spcAft>
            </a:pPr>
            <a:r>
              <a:rPr lang="en-US" altLang="zh-CN" dirty="0" smtClean="0"/>
              <a:t>…</a:t>
            </a:r>
            <a:endParaRPr lang="zh-CN" altLang="en-US" dirty="0" smtClean="0"/>
          </a:p>
          <a:p>
            <a:pPr lvl="1">
              <a:lnSpc>
                <a:spcPct val="100000"/>
              </a:lnSpc>
              <a:spcAft>
                <a:spcPts val="200"/>
              </a:spcAft>
            </a:pPr>
            <a:r>
              <a:rPr lang="zh-CN" altLang="en-US" sz="2000" dirty="0" smtClean="0"/>
              <a:t>没有时间对照说明书学习了</a:t>
            </a:r>
            <a:r>
              <a:rPr lang="en-US" altLang="zh-CN" sz="2000" dirty="0" smtClean="0"/>
              <a:t>…</a:t>
            </a:r>
            <a:endParaRPr lang="zh-CN" altLang="en-US" sz="2000" dirty="0" smtClean="0"/>
          </a:p>
          <a:p>
            <a:pPr lvl="1">
              <a:lnSpc>
                <a:spcPct val="100000"/>
              </a:lnSpc>
              <a:spcAft>
                <a:spcPts val="200"/>
              </a:spcAft>
            </a:pPr>
            <a:r>
              <a:rPr lang="zh-CN" altLang="en-US" sz="2000" dirty="0" smtClean="0"/>
              <a:t>如何在不浪费大家表情的情况下迅速把这些都做好呢？</a:t>
            </a:r>
            <a:endParaRPr lang="zh-CN" altLang="en-US" sz="2000" dirty="0" smtClean="0"/>
          </a:p>
          <a:p>
            <a:pPr>
              <a:lnSpc>
                <a:spcPct val="100000"/>
              </a:lnSpc>
              <a:spcAft>
                <a:spcPts val="200"/>
              </a:spcAft>
            </a:pPr>
            <a:r>
              <a:rPr lang="zh-CN" altLang="en-US" sz="2000" dirty="0" smtClean="0"/>
              <a:t>结果：我比较圆满地完成了拍照任务</a:t>
            </a:r>
            <a:endParaRPr lang="zh-CN" altLang="en-US" sz="2000" dirty="0" smtClean="0"/>
          </a:p>
          <a:p>
            <a:pPr>
              <a:lnSpc>
                <a:spcPct val="100000"/>
              </a:lnSpc>
              <a:spcAft>
                <a:spcPts val="200"/>
              </a:spcAft>
            </a:pPr>
            <a:r>
              <a:rPr lang="zh-CN" altLang="en-US" sz="2000" dirty="0" smtClean="0"/>
              <a:t>我是如何做到的呢？</a:t>
            </a:r>
            <a:endParaRPr lang="zh-CN" altLang="en-US" sz="2000" dirty="0"/>
          </a:p>
        </p:txBody>
      </p:sp>
      <p:sp>
        <p:nvSpPr>
          <p:cNvPr id="7" name="灯片编号占位符 6"/>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4" name="矩形 3"/>
          <p:cNvSpPr/>
          <p:nvPr/>
        </p:nvSpPr>
        <p:spPr>
          <a:xfrm>
            <a:off x="11126740" y="-5921"/>
            <a:ext cx="104067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Façade</a:t>
            </a:r>
            <a:endParaRPr lang="en-US" altLang="zh-CN" sz="2000" dirty="0">
              <a:solidFill>
                <a:schemeClr val="bg1"/>
              </a:solidFill>
              <a:latin typeface="+mn-ea"/>
            </a:endParaRPr>
          </a:p>
        </p:txBody>
      </p:sp>
      <p:pic>
        <p:nvPicPr>
          <p:cNvPr id="5" name="图片 4"/>
          <p:cNvPicPr>
            <a:picLocks noChangeAspect="1"/>
          </p:cNvPicPr>
          <p:nvPr/>
        </p:nvPicPr>
        <p:blipFill>
          <a:blip r:embed="rId1"/>
          <a:stretch>
            <a:fillRect/>
          </a:stretch>
        </p:blipFill>
        <p:spPr>
          <a:xfrm>
            <a:off x="9182116" y="1199782"/>
            <a:ext cx="1575079" cy="2016447"/>
          </a:xfrm>
          <a:prstGeom prst="rect">
            <a:avLst/>
          </a:prstGeom>
        </p:spPr>
      </p:pic>
      <p:pic>
        <p:nvPicPr>
          <p:cNvPr id="6" name="图片 5"/>
          <p:cNvPicPr>
            <a:picLocks noChangeAspect="1"/>
          </p:cNvPicPr>
          <p:nvPr/>
        </p:nvPicPr>
        <p:blipFill>
          <a:blip r:embed="rId2"/>
          <a:stretch>
            <a:fillRect/>
          </a:stretch>
        </p:blipFill>
        <p:spPr>
          <a:xfrm>
            <a:off x="9031434" y="4268069"/>
            <a:ext cx="2095500" cy="1552575"/>
          </a:xfrm>
          <a:prstGeom prst="rect">
            <a:avLst/>
          </a:prstGeom>
        </p:spPr>
      </p:pic>
    </p:spTree>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z="2800" dirty="0"/>
              <a:t>我的解决方案</a:t>
            </a:r>
            <a:endParaRPr lang="zh-CN" altLang="en-US" sz="2800" dirty="0"/>
          </a:p>
          <a:p>
            <a:pPr lvl="1"/>
            <a:r>
              <a:rPr lang="zh-CN" altLang="en-US" sz="2400" dirty="0"/>
              <a:t>将照相机设定到夜间肖像模式</a:t>
            </a:r>
            <a:endParaRPr lang="zh-CN" altLang="en-US" sz="2400" dirty="0"/>
          </a:p>
          <a:p>
            <a:pPr lvl="1"/>
            <a:r>
              <a:rPr lang="zh-CN" altLang="en-US" sz="2400" dirty="0"/>
              <a:t>按下快门，一切</a:t>
            </a:r>
            <a:r>
              <a:rPr lang="en-US" altLang="zh-CN" sz="2400" b="1" dirty="0"/>
              <a:t>OK</a:t>
            </a:r>
            <a:endParaRPr lang="zh-CN" altLang="en-US" sz="2400" dirty="0"/>
          </a:p>
          <a:p>
            <a:pPr>
              <a:spcBef>
                <a:spcPts val="1200"/>
              </a:spcBef>
            </a:pPr>
            <a:r>
              <a:rPr lang="zh-CN" altLang="en-US" sz="2800" dirty="0"/>
              <a:t>神奇的夜间肖像模式</a:t>
            </a:r>
            <a:endParaRPr lang="zh-CN" altLang="en-US" sz="2800" dirty="0"/>
          </a:p>
          <a:p>
            <a:pPr lvl="1"/>
            <a:r>
              <a:rPr lang="zh-CN" altLang="en-US" sz="2400" dirty="0"/>
              <a:t>由照相机自动的为用户配置好夜间肖像拍摄所需的各种模块</a:t>
            </a:r>
            <a:endParaRPr lang="zh-CN" altLang="en-US" sz="2400" dirty="0"/>
          </a:p>
          <a:p>
            <a:pPr lvl="1"/>
            <a:r>
              <a:rPr lang="zh-CN" altLang="en-US" sz="2400" dirty="0"/>
              <a:t>为用户提供了一个极为简便的使用接口</a:t>
            </a:r>
            <a:endParaRPr lang="zh-CN" altLang="en-US" sz="2400" dirty="0"/>
          </a:p>
          <a:p>
            <a:pPr lvl="1"/>
            <a:r>
              <a:rPr lang="zh-CN" altLang="en-US" sz="2400" dirty="0"/>
              <a:t>现有主流相机大都提供了多种内建的拍摄模式（运动模式、静物模式、连拍模式</a:t>
            </a:r>
            <a:r>
              <a:rPr lang="en-US" altLang="zh-CN" sz="2400" b="1" dirty="0"/>
              <a:t>…</a:t>
            </a:r>
            <a:r>
              <a:rPr lang="zh-CN" altLang="en-US" sz="2400" dirty="0"/>
              <a:t>）</a:t>
            </a:r>
            <a:endParaRPr lang="zh-CN" altLang="en-US" sz="2400"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1126740" y="-5921"/>
            <a:ext cx="104067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Façade</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标题 1"/>
          <p:cNvSpPr>
            <a:spLocks noGrp="1"/>
          </p:cNvSpPr>
          <p:nvPr>
            <p:ph type="title"/>
          </p:nvPr>
        </p:nvSpPr>
        <p:spPr/>
        <p:txBody>
          <a:bodyPr/>
          <a:lstStyle/>
          <a:p>
            <a:r>
              <a:rPr lang="en-US" altLang="zh-CN" smtClean="0"/>
              <a:t>Reverse Engineering</a:t>
            </a:r>
            <a:endParaRPr lang="zh-CN" altLang="en-US" smtClean="0"/>
          </a:p>
        </p:txBody>
      </p:sp>
      <p:sp>
        <p:nvSpPr>
          <p:cNvPr id="197635" name="内容占位符 2"/>
          <p:cNvSpPr>
            <a:spLocks noGrp="1"/>
          </p:cNvSpPr>
          <p:nvPr>
            <p:ph idx="1"/>
          </p:nvPr>
        </p:nvSpPr>
        <p:spPr/>
        <p:txBody>
          <a:bodyPr/>
          <a:lstStyle/>
          <a:p>
            <a:r>
              <a:rPr lang="en-US" altLang="zh-CN" dirty="0" smtClean="0"/>
              <a:t>Reverse engineering means generation of UML diagrams from code</a:t>
            </a:r>
            <a:endParaRPr lang="en-US" altLang="zh-CN" dirty="0" smtClean="0"/>
          </a:p>
          <a:p>
            <a:r>
              <a:rPr lang="en-US" altLang="zh-CN" dirty="0" smtClean="0"/>
              <a:t>Example:</a:t>
            </a:r>
            <a:endParaRPr lang="zh-CN" altLang="en-US" dirty="0"/>
          </a:p>
        </p:txBody>
      </p:sp>
      <p:pic>
        <p:nvPicPr>
          <p:cNvPr id="19763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76564" y="2378076"/>
            <a:ext cx="6308725"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smtClean="0"/>
              <a:t>抽象一下，看看软件中经常存在的问题</a:t>
            </a:r>
            <a:endParaRPr lang="zh-CN" altLang="en-US"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2135560" y="2164335"/>
            <a:ext cx="8264628" cy="4249166"/>
          </a:xfrm>
          <a:prstGeom prst="rect">
            <a:avLst/>
          </a:prstGeom>
        </p:spPr>
      </p:pic>
      <p:sp>
        <p:nvSpPr>
          <p:cNvPr id="7" name="矩形 6"/>
          <p:cNvSpPr/>
          <p:nvPr/>
        </p:nvSpPr>
        <p:spPr>
          <a:xfrm>
            <a:off x="11126740" y="-5921"/>
            <a:ext cx="104067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Façade</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z="2800" dirty="0"/>
              <a:t>问题：</a:t>
            </a:r>
            <a:endParaRPr lang="zh-CN" altLang="en-US" sz="2800" dirty="0"/>
          </a:p>
          <a:p>
            <a:pPr lvl="1"/>
            <a:r>
              <a:rPr lang="zh-CN" altLang="en-US" sz="2400" dirty="0"/>
              <a:t>用户使用系统难度增加（必须对系统内部结构有足够了解）</a:t>
            </a:r>
            <a:endParaRPr lang="zh-CN" altLang="en-US" sz="2400" dirty="0"/>
          </a:p>
          <a:p>
            <a:pPr lvl="1"/>
            <a:r>
              <a:rPr lang="zh-CN" altLang="en-US" sz="2400" dirty="0"/>
              <a:t>系统逻辑变得复杂（客户端代码中充满了对于各种底层模块的访问）</a:t>
            </a:r>
            <a:endParaRPr lang="zh-CN" altLang="en-US" sz="2400" dirty="0"/>
          </a:p>
          <a:p>
            <a:pPr lvl="1"/>
            <a:r>
              <a:rPr lang="zh-CN" altLang="en-US" sz="2400" dirty="0"/>
              <a:t>维护成本增加（客户端代码紧耦合于系统内部模块。一旦系统内部结构变化，就必须修改相应客户端代码）</a:t>
            </a:r>
            <a:endParaRPr lang="zh-CN" altLang="en-US" sz="2400" dirty="0"/>
          </a:p>
        </p:txBody>
      </p:sp>
      <p:pic>
        <p:nvPicPr>
          <p:cNvPr id="4" name="图片 3"/>
          <p:cNvPicPr>
            <a:picLocks noChangeAspect="1"/>
          </p:cNvPicPr>
          <p:nvPr/>
        </p:nvPicPr>
        <p:blipFill>
          <a:blip r:embed="rId1"/>
          <a:stretch>
            <a:fillRect/>
          </a:stretch>
        </p:blipFill>
        <p:spPr>
          <a:xfrm>
            <a:off x="4007768" y="3963988"/>
            <a:ext cx="4079360" cy="2705372"/>
          </a:xfrm>
          <a:prstGeom prst="rect">
            <a:avLst/>
          </a:prstGeom>
        </p:spPr>
      </p:pic>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7" name="矩形 6"/>
          <p:cNvSpPr/>
          <p:nvPr/>
        </p:nvSpPr>
        <p:spPr>
          <a:xfrm>
            <a:off x="11126740" y="-5921"/>
            <a:ext cx="104067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Façade</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endParaRPr lang="zh-CN" altLang="en-US"/>
          </a:p>
        </p:txBody>
      </p:sp>
      <p:sp>
        <p:nvSpPr>
          <p:cNvPr id="3" name="内容占位符 2"/>
          <p:cNvSpPr>
            <a:spLocks noGrp="1"/>
          </p:cNvSpPr>
          <p:nvPr>
            <p:ph idx="1"/>
          </p:nvPr>
        </p:nvSpPr>
        <p:spPr>
          <a:xfrm>
            <a:off x="612000" y="1296710"/>
            <a:ext cx="11157857" cy="5288241"/>
          </a:xfrm>
        </p:spPr>
        <p:txBody>
          <a:bodyPr/>
          <a:lstStyle/>
          <a:p>
            <a:r>
              <a:rPr lang="zh-CN" altLang="en-US" dirty="0" smtClean="0"/>
              <a:t>上述问题用图形来表示：</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dirty="0" smtClean="0"/>
              <a:t>照相机的拍摄控制模式为使用者提供了简单的接口，大大简化了使用者所可能面对的复杂交互关系</a:t>
            </a:r>
            <a:endParaRPr lang="zh-CN" altLang="en-US" dirty="0" smtClean="0"/>
          </a:p>
          <a:p>
            <a:r>
              <a:rPr lang="zh-CN" altLang="en-US" dirty="0" smtClean="0"/>
              <a:t>软件设计中是否也存在相同的问题，相同的解？  </a:t>
            </a:r>
            <a:r>
              <a:rPr lang="en-US" altLang="zh-CN" dirty="0" smtClean="0"/>
              <a:t>—— Façade</a:t>
            </a:r>
            <a:r>
              <a:rPr lang="zh-CN" altLang="en-US" dirty="0" smtClean="0"/>
              <a:t>模式	</a:t>
            </a:r>
            <a:endParaRPr lang="zh-CN" altLang="en-US" dirty="0" smtClean="0"/>
          </a:p>
          <a:p>
            <a:endParaRPr lang="zh-CN" altLang="en-US"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2676858" y="1817186"/>
            <a:ext cx="6612433" cy="2857500"/>
          </a:xfrm>
          <a:prstGeom prst="rect">
            <a:avLst/>
          </a:prstGeom>
        </p:spPr>
      </p:pic>
      <p:sp>
        <p:nvSpPr>
          <p:cNvPr id="7" name="矩形 6"/>
          <p:cNvSpPr/>
          <p:nvPr/>
        </p:nvSpPr>
        <p:spPr>
          <a:xfrm>
            <a:off x="11126740" y="-5921"/>
            <a:ext cx="104067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Façade</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Façade</a:t>
            </a:r>
            <a:r>
              <a:rPr lang="zh-CN" altLang="en-US" smtClean="0"/>
              <a:t>模式</a:t>
            </a:r>
            <a:endParaRPr lang="zh-CN" altLang="en-US" dirty="0"/>
          </a:p>
        </p:txBody>
      </p:sp>
      <p:sp>
        <p:nvSpPr>
          <p:cNvPr id="3" name="内容占位符 2"/>
          <p:cNvSpPr>
            <a:spLocks noGrp="1"/>
          </p:cNvSpPr>
          <p:nvPr>
            <p:ph idx="1"/>
          </p:nvPr>
        </p:nvSpPr>
        <p:spPr/>
        <p:txBody>
          <a:bodyPr/>
          <a:lstStyle/>
          <a:p>
            <a:r>
              <a:rPr lang="en-US" altLang="zh-CN" smtClean="0"/>
              <a:t>Intent</a:t>
            </a:r>
            <a:endParaRPr lang="en-US" altLang="zh-CN" smtClean="0"/>
          </a:p>
          <a:p>
            <a:pPr lvl="1"/>
            <a:r>
              <a:rPr lang="zh-CN" altLang="en-US" smtClean="0"/>
              <a:t>为子系统中的一组接口提供一个一致的界面，</a:t>
            </a:r>
            <a:r>
              <a:rPr lang="en-US" altLang="zh-CN" smtClean="0"/>
              <a:t>Façade</a:t>
            </a:r>
            <a:r>
              <a:rPr lang="zh-CN" altLang="en-US" smtClean="0"/>
              <a:t>模式定义了一个高层接口，这个接口使这一子系统更加容易使用</a:t>
            </a:r>
            <a:endParaRPr lang="en-US" altLang="zh-CN" smtClean="0"/>
          </a:p>
          <a:p>
            <a:r>
              <a:rPr lang="en-US" altLang="zh-CN" smtClean="0"/>
              <a:t>Structure</a:t>
            </a:r>
            <a:endParaRPr lang="zh-CN" altLang="en-US"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2138379" y="3429000"/>
            <a:ext cx="8202889" cy="2880320"/>
          </a:xfrm>
          <a:prstGeom prst="rect">
            <a:avLst/>
          </a:prstGeom>
        </p:spPr>
      </p:pic>
      <p:sp>
        <p:nvSpPr>
          <p:cNvPr id="7" name="矩形 6"/>
          <p:cNvSpPr/>
          <p:nvPr/>
        </p:nvSpPr>
        <p:spPr>
          <a:xfrm>
            <a:off x="11126740" y="-5921"/>
            <a:ext cx="104067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Façade</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7147280" y="2543490"/>
            <a:ext cx="4895850" cy="3724275"/>
          </a:xfrm>
          <a:prstGeom prst="rect">
            <a:avLst/>
          </a:prstGeom>
        </p:spPr>
      </p:pic>
      <p:sp>
        <p:nvSpPr>
          <p:cNvPr id="2" name="标题 1"/>
          <p:cNvSpPr>
            <a:spLocks noGrp="1"/>
          </p:cNvSpPr>
          <p:nvPr>
            <p:ph type="title"/>
          </p:nvPr>
        </p:nvSpPr>
        <p:spPr/>
        <p:txBody>
          <a:bodyPr/>
          <a:lstStyle/>
          <a:p>
            <a:r>
              <a:rPr lang="zh-CN" altLang="en-US" dirty="0"/>
              <a:t>举例：保安系统</a:t>
            </a:r>
            <a:endParaRPr lang="zh-CN" altLang="en-US" dirty="0"/>
          </a:p>
        </p:txBody>
      </p:sp>
      <p:sp>
        <p:nvSpPr>
          <p:cNvPr id="3" name="内容占位符 2"/>
          <p:cNvSpPr>
            <a:spLocks noGrp="1"/>
          </p:cNvSpPr>
          <p:nvPr>
            <p:ph idx="1"/>
          </p:nvPr>
        </p:nvSpPr>
        <p:spPr>
          <a:xfrm>
            <a:off x="612001" y="1353458"/>
            <a:ext cx="6861142" cy="5288241"/>
          </a:xfrm>
        </p:spPr>
        <p:txBody>
          <a:bodyPr/>
          <a:lstStyle/>
          <a:p>
            <a:r>
              <a:rPr lang="zh-CN" altLang="en-US" dirty="0"/>
              <a:t>问题：一个保安系统由两个录像机、三个电灯、一个遥感器和一个警报器组成。保安系统的操作人员需要经常将这些仪器启动和关闭。</a:t>
            </a:r>
            <a:endParaRPr lang="en-US" altLang="zh-CN" dirty="0"/>
          </a:p>
          <a:p>
            <a:r>
              <a:rPr lang="zh-CN" altLang="en-US" dirty="0"/>
              <a:t>设计方案</a:t>
            </a:r>
            <a:r>
              <a:rPr lang="en-US" altLang="zh-CN" dirty="0"/>
              <a:t>1</a:t>
            </a:r>
            <a:r>
              <a:rPr lang="zh-CN" altLang="en-US" dirty="0"/>
              <a:t>：不使用门面模式的设计</a:t>
            </a:r>
            <a:endParaRPr lang="en-US" altLang="zh-CN" dirty="0"/>
          </a:p>
          <a:p>
            <a:pPr lvl="1"/>
            <a:r>
              <a:rPr lang="zh-CN" altLang="en-US" sz="2000" dirty="0"/>
              <a:t>操作这个保安系统的操作员必须直接操作所有的这些部件</a:t>
            </a:r>
            <a:endParaRPr lang="zh-CN" altLang="en-US" sz="2000"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7" name="矩形 6"/>
          <p:cNvSpPr/>
          <p:nvPr/>
        </p:nvSpPr>
        <p:spPr>
          <a:xfrm>
            <a:off x="11126740" y="-5921"/>
            <a:ext cx="104067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Façade</a:t>
            </a:r>
            <a:endParaRPr lang="en-US" altLang="zh-CN" sz="2000" dirty="0">
              <a:solidFill>
                <a:schemeClr val="bg1"/>
              </a:solidFill>
              <a:latin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endParaRPr lang="zh-CN" altLang="en-US"/>
          </a:p>
        </p:txBody>
      </p:sp>
      <p:sp>
        <p:nvSpPr>
          <p:cNvPr id="3" name="内容占位符 2"/>
          <p:cNvSpPr>
            <a:spLocks noGrp="1"/>
          </p:cNvSpPr>
          <p:nvPr>
            <p:ph idx="1"/>
          </p:nvPr>
        </p:nvSpPr>
        <p:spPr>
          <a:xfrm>
            <a:off x="612000" y="1296710"/>
            <a:ext cx="11157857" cy="5288241"/>
          </a:xfrm>
        </p:spPr>
        <p:txBody>
          <a:bodyPr/>
          <a:lstStyle/>
          <a:p>
            <a:r>
              <a:rPr lang="zh-CN" altLang="en-US" dirty="0" smtClean="0"/>
              <a:t>设计方案</a:t>
            </a:r>
            <a:r>
              <a:rPr lang="en-US" altLang="zh-CN" dirty="0" smtClean="0"/>
              <a:t>2</a:t>
            </a:r>
            <a:r>
              <a:rPr lang="zh-CN" altLang="en-US" dirty="0" smtClean="0"/>
              <a:t>：使用门面模式的设计</a:t>
            </a:r>
            <a:endParaRPr lang="en-US" altLang="zh-CN" dirty="0" smtClean="0"/>
          </a:p>
          <a:p>
            <a:pPr lvl="1"/>
            <a:r>
              <a:rPr lang="zh-CN" altLang="en-US" dirty="0" smtClean="0"/>
              <a:t>一个合情合理的改进方法就是准备一个系统的控制台，作为保安系统的用户界面。</a:t>
            </a:r>
            <a:endParaRPr lang="en-US" altLang="zh-CN" dirty="0" smtClean="0"/>
          </a:p>
          <a:p>
            <a:endParaRPr lang="zh-CN" altLang="en-US"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3215680" y="2348880"/>
            <a:ext cx="5691402" cy="4320480"/>
          </a:xfrm>
          <a:prstGeom prst="rect">
            <a:avLst/>
          </a:prstGeom>
        </p:spPr>
      </p:pic>
      <p:sp>
        <p:nvSpPr>
          <p:cNvPr id="7" name="矩形 6"/>
          <p:cNvSpPr/>
          <p:nvPr/>
        </p:nvSpPr>
        <p:spPr>
          <a:xfrm>
            <a:off x="11126740" y="-5921"/>
            <a:ext cx="104067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Façade</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适用场景</a:t>
            </a:r>
            <a:endParaRPr lang="zh-CN" altLang="en-US" dirty="0"/>
          </a:p>
        </p:txBody>
      </p:sp>
      <p:sp>
        <p:nvSpPr>
          <p:cNvPr id="3" name="内容占位符 2"/>
          <p:cNvSpPr>
            <a:spLocks noGrp="1"/>
          </p:cNvSpPr>
          <p:nvPr>
            <p:ph idx="1"/>
          </p:nvPr>
        </p:nvSpPr>
        <p:spPr/>
        <p:txBody>
          <a:bodyPr/>
          <a:lstStyle/>
          <a:p>
            <a:r>
              <a:rPr lang="zh-CN" altLang="en-US" dirty="0"/>
              <a:t>为一个复杂子系统提供一个简单接口</a:t>
            </a:r>
            <a:endParaRPr lang="zh-CN" altLang="en-US" dirty="0"/>
          </a:p>
          <a:p>
            <a:r>
              <a:rPr lang="zh-CN" altLang="en-US" dirty="0" smtClean="0"/>
              <a:t>提高</a:t>
            </a:r>
            <a:r>
              <a:rPr lang="zh-CN" altLang="en-US" dirty="0"/>
              <a:t>子系统的独立性</a:t>
            </a:r>
            <a:endParaRPr lang="zh-CN" altLang="en-US" dirty="0"/>
          </a:p>
          <a:p>
            <a:r>
              <a:rPr lang="zh-CN" altLang="en-US" dirty="0" smtClean="0"/>
              <a:t>在</a:t>
            </a:r>
            <a:r>
              <a:rPr lang="zh-CN" altLang="en-US" dirty="0"/>
              <a:t>层次化结构中，可以使用</a:t>
            </a:r>
            <a:r>
              <a:rPr lang="en-US" altLang="zh-CN" dirty="0" smtClean="0"/>
              <a:t>Façade</a:t>
            </a:r>
            <a:r>
              <a:rPr lang="zh-CN" altLang="en-US" dirty="0" smtClean="0"/>
              <a:t>模式</a:t>
            </a:r>
            <a:r>
              <a:rPr lang="zh-CN" altLang="en-US" dirty="0"/>
              <a:t>定义系统中每一层的</a:t>
            </a:r>
            <a:r>
              <a:rPr lang="zh-CN" altLang="en-US" dirty="0" smtClean="0"/>
              <a:t>入口</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1126740" y="-5921"/>
            <a:ext cx="104067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Façade</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a:t>
            </a:r>
            <a:r>
              <a:rPr lang="zh-CN" altLang="en-US" smtClean="0"/>
              <a:t>）代理模式</a:t>
            </a:r>
            <a:r>
              <a:rPr lang="en-US" altLang="zh-CN" smtClean="0"/>
              <a:t>Proxy</a:t>
            </a:r>
            <a:endParaRPr lang="zh-CN" altLang="en-US" dirty="0"/>
          </a:p>
        </p:txBody>
      </p:sp>
      <p:sp>
        <p:nvSpPr>
          <p:cNvPr id="3" name="内容占位符 2"/>
          <p:cNvSpPr>
            <a:spLocks noGrp="1"/>
          </p:cNvSpPr>
          <p:nvPr>
            <p:ph idx="1"/>
          </p:nvPr>
        </p:nvSpPr>
        <p:spPr/>
        <p:txBody>
          <a:bodyPr/>
          <a:lstStyle/>
          <a:p>
            <a:r>
              <a:rPr lang="zh-CN" altLang="en-US" smtClean="0"/>
              <a:t>在软件系统中，我们无时不在跨越障碍，当我们访问网络上一台计算机的资源时，我们正在跨越网络障碍，当我们去访问服务器上数据库时，我们又在跨越数据库访问障碍，同时还有网络障碍。跨越这些障碍有时非常复杂，如果我们更多的去关注处理这些障碍问题，可能就会忽视了本来应该关注的业务逻辑问题，</a:t>
            </a:r>
            <a:r>
              <a:rPr lang="en-US" altLang="zh-CN" smtClean="0"/>
              <a:t>Proxy</a:t>
            </a:r>
            <a:r>
              <a:rPr lang="zh-CN" altLang="en-US" smtClean="0"/>
              <a:t>模式有助于我们去解决这些问题。</a:t>
            </a:r>
            <a:endParaRPr lang="zh-CN" altLang="en-US" smtClean="0"/>
          </a:p>
          <a:p>
            <a:r>
              <a:rPr lang="zh-CN" altLang="en-US" smtClean="0"/>
              <a:t>举例：我们以一个简单的数学计算程序为例，这个程序</a:t>
            </a:r>
            <a:r>
              <a:rPr lang="en-US" altLang="zh-CN" smtClean="0"/>
              <a:t>(Math)</a:t>
            </a:r>
            <a:r>
              <a:rPr lang="zh-CN" altLang="en-US" smtClean="0"/>
              <a:t>只负责进行简单的加减乘除运算。</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4" name="矩形 3"/>
          <p:cNvSpPr/>
          <p:nvPr/>
        </p:nvSpPr>
        <p:spPr>
          <a:xfrm>
            <a:off x="11148000" y="-27099"/>
            <a:ext cx="1044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Proxy</a:t>
            </a:r>
            <a:endParaRPr lang="zh-CN" altLang="en-US"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如果该计算程序部署在我们本地计算机上，使用非常简单，我们也就不用去考虑</a:t>
            </a:r>
            <a:r>
              <a:rPr lang="en-US" altLang="zh-CN" dirty="0" smtClean="0"/>
              <a:t>Proxy</a:t>
            </a:r>
            <a:r>
              <a:rPr lang="zh-CN" altLang="en-US" dirty="0" smtClean="0"/>
              <a:t>模式了。但现在问题是这个</a:t>
            </a:r>
            <a:r>
              <a:rPr lang="en-US" altLang="zh-CN" dirty="0" smtClean="0"/>
              <a:t>Math</a:t>
            </a:r>
            <a:r>
              <a:rPr lang="zh-CN" altLang="en-US" dirty="0" smtClean="0"/>
              <a:t>类并没有部署在我们本地，而是部署在一台服务器上，也就是说</a:t>
            </a:r>
            <a:r>
              <a:rPr lang="en-US" altLang="zh-CN" dirty="0" smtClean="0"/>
              <a:t>Math</a:t>
            </a:r>
            <a:r>
              <a:rPr lang="zh-CN" altLang="en-US" dirty="0" smtClean="0"/>
              <a:t>类根本和我们的客户程序不在同一个地址空间之内，我们现在要面对的是跨越</a:t>
            </a:r>
            <a:r>
              <a:rPr lang="en-US" altLang="zh-CN" dirty="0" smtClean="0"/>
              <a:t>Internet </a:t>
            </a:r>
            <a:r>
              <a:rPr lang="zh-CN" altLang="en-US" dirty="0" smtClean="0"/>
              <a:t>这样一个网络障碍：</a:t>
            </a:r>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a:t>这时候调用</a:t>
            </a:r>
            <a:r>
              <a:rPr lang="en-US" altLang="zh-CN" dirty="0"/>
              <a:t>Math</a:t>
            </a:r>
            <a:r>
              <a:rPr lang="zh-CN" altLang="en-US" dirty="0"/>
              <a:t>类的方法就没有那么简单了，因为我们更多的还要去考虑网络的问题，对接收到的结果解包等一系列操作。</a:t>
            </a:r>
            <a:endParaRPr lang="zh-CN" altLang="en-US" kern="0" dirty="0"/>
          </a:p>
          <a:p>
            <a:endParaRPr lang="zh-CN" altLang="en-US" dirty="0"/>
          </a:p>
        </p:txBody>
      </p:sp>
      <p:sp>
        <p:nvSpPr>
          <p:cNvPr id="13" name="灯片编号占位符 12"/>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5" name="矩形 4"/>
          <p:cNvSpPr/>
          <p:nvPr/>
        </p:nvSpPr>
        <p:spPr bwMode="auto">
          <a:xfrm>
            <a:off x="2711624" y="3429000"/>
            <a:ext cx="1440160" cy="1656184"/>
          </a:xfrm>
          <a:prstGeom prst="rect">
            <a:avLst/>
          </a:prstGeom>
          <a:solidFill>
            <a:srgbClr val="92D050"/>
          </a:solidFill>
          <a:ln w="9525" cap="flat" cmpd="sng" algn="ctr">
            <a:no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r>
              <a:rPr lang="zh-CN" altLang="en-US" sz="2000" dirty="0">
                <a:latin typeface="Arial" panose="020B0604020202020204" pitchFamily="34" charset="0"/>
              </a:rPr>
              <a:t>客户端</a:t>
            </a:r>
            <a:endParaRPr lang="zh-CN" altLang="en-US" sz="2000" dirty="0">
              <a:latin typeface="Arial" panose="020B0604020202020204" pitchFamily="34" charset="0"/>
            </a:endParaRPr>
          </a:p>
        </p:txBody>
      </p:sp>
      <p:sp>
        <p:nvSpPr>
          <p:cNvPr id="6" name="矩形 5"/>
          <p:cNvSpPr/>
          <p:nvPr/>
        </p:nvSpPr>
        <p:spPr bwMode="auto">
          <a:xfrm>
            <a:off x="2927648" y="3933056"/>
            <a:ext cx="1008112" cy="936104"/>
          </a:xfrm>
          <a:prstGeom prst="rect">
            <a:avLst/>
          </a:prstGeom>
          <a:solidFill>
            <a:schemeClr val="bg1"/>
          </a:solidFill>
          <a:ln w="9525" cap="flat" cmpd="sng" algn="ctr">
            <a:no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r>
              <a:rPr lang="en-US" altLang="zh-CN" sz="2000" dirty="0">
                <a:latin typeface="Arial" panose="020B0604020202020204" pitchFamily="34" charset="0"/>
              </a:rPr>
              <a:t>Client</a:t>
            </a:r>
            <a:endParaRPr lang="zh-CN" altLang="en-US" sz="2000" dirty="0">
              <a:latin typeface="Arial" panose="020B0604020202020204" pitchFamily="34" charset="0"/>
            </a:endParaRPr>
          </a:p>
        </p:txBody>
      </p:sp>
      <p:sp>
        <p:nvSpPr>
          <p:cNvPr id="7" name="矩形 6"/>
          <p:cNvSpPr/>
          <p:nvPr/>
        </p:nvSpPr>
        <p:spPr bwMode="auto">
          <a:xfrm>
            <a:off x="7536160" y="3410262"/>
            <a:ext cx="1440160" cy="1656184"/>
          </a:xfrm>
          <a:prstGeom prst="rect">
            <a:avLst/>
          </a:prstGeom>
          <a:solidFill>
            <a:schemeClr val="accent4">
              <a:lumMod val="60000"/>
              <a:lumOff val="40000"/>
            </a:schemeClr>
          </a:solidFill>
          <a:ln w="9525" cap="flat" cmpd="sng" algn="ctr">
            <a:no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r>
              <a:rPr lang="zh-CN" altLang="en-US" sz="2000" dirty="0">
                <a:latin typeface="Arial" panose="020B0604020202020204" pitchFamily="34" charset="0"/>
              </a:rPr>
              <a:t>服务器端</a:t>
            </a:r>
            <a:endParaRPr lang="zh-CN" altLang="en-US" sz="2000" dirty="0">
              <a:latin typeface="Arial" panose="020B0604020202020204" pitchFamily="34" charset="0"/>
            </a:endParaRPr>
          </a:p>
        </p:txBody>
      </p:sp>
      <p:sp>
        <p:nvSpPr>
          <p:cNvPr id="8" name="矩形 7"/>
          <p:cNvSpPr/>
          <p:nvPr/>
        </p:nvSpPr>
        <p:spPr bwMode="auto">
          <a:xfrm>
            <a:off x="7752184" y="3914318"/>
            <a:ext cx="1008112" cy="936104"/>
          </a:xfrm>
          <a:prstGeom prst="rect">
            <a:avLst/>
          </a:prstGeom>
          <a:solidFill>
            <a:schemeClr val="bg1"/>
          </a:solidFill>
          <a:ln w="9525" cap="flat" cmpd="sng" algn="ctr">
            <a:no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r>
              <a:rPr lang="en-US" altLang="zh-CN" sz="2000" dirty="0">
                <a:latin typeface="Arial" panose="020B0604020202020204" pitchFamily="34" charset="0"/>
              </a:rPr>
              <a:t>Math</a:t>
            </a:r>
            <a:endParaRPr lang="zh-CN" altLang="en-US" sz="2000" dirty="0">
              <a:latin typeface="Arial" panose="020B0604020202020204" pitchFamily="34" charset="0"/>
            </a:endParaRPr>
          </a:p>
        </p:txBody>
      </p:sp>
      <p:sp>
        <p:nvSpPr>
          <p:cNvPr id="9" name="云形 8"/>
          <p:cNvSpPr/>
          <p:nvPr/>
        </p:nvSpPr>
        <p:spPr bwMode="auto">
          <a:xfrm>
            <a:off x="4943872" y="3914318"/>
            <a:ext cx="1944216" cy="936104"/>
          </a:xfrm>
          <a:prstGeom prst="cloud">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r>
              <a:rPr lang="en-US" altLang="zh-CN" sz="2400" dirty="0">
                <a:latin typeface="Arial" panose="020B0604020202020204" pitchFamily="34" charset="0"/>
              </a:rPr>
              <a:t>Internet</a:t>
            </a:r>
            <a:endParaRPr lang="zh-CN" altLang="en-US" sz="2400" dirty="0">
              <a:latin typeface="Arial" panose="020B0604020202020204" pitchFamily="34" charset="0"/>
            </a:endParaRPr>
          </a:p>
        </p:txBody>
      </p:sp>
      <p:sp>
        <p:nvSpPr>
          <p:cNvPr id="10" name="右箭头 9"/>
          <p:cNvSpPr/>
          <p:nvPr/>
        </p:nvSpPr>
        <p:spPr bwMode="auto">
          <a:xfrm>
            <a:off x="4331804" y="4293096"/>
            <a:ext cx="432048" cy="216024"/>
          </a:xfrm>
          <a:prstGeom prst="rightArrow">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endParaRPr lang="zh-CN" altLang="en-US" sz="3600">
              <a:latin typeface="Arial" panose="020B0604020202020204" pitchFamily="34" charset="0"/>
            </a:endParaRPr>
          </a:p>
        </p:txBody>
      </p:sp>
      <p:sp>
        <p:nvSpPr>
          <p:cNvPr id="11" name="右箭头 10"/>
          <p:cNvSpPr/>
          <p:nvPr/>
        </p:nvSpPr>
        <p:spPr bwMode="auto">
          <a:xfrm>
            <a:off x="6996100" y="4238354"/>
            <a:ext cx="432048" cy="216024"/>
          </a:xfrm>
          <a:prstGeom prst="rightArrow">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endParaRPr lang="zh-CN" altLang="en-US" sz="3600">
              <a:latin typeface="Arial" panose="020B0604020202020204" pitchFamily="34" charset="0"/>
            </a:endParaRPr>
          </a:p>
        </p:txBody>
      </p:sp>
      <p:sp>
        <p:nvSpPr>
          <p:cNvPr id="17" name="矩形 16"/>
          <p:cNvSpPr/>
          <p:nvPr/>
        </p:nvSpPr>
        <p:spPr>
          <a:xfrm>
            <a:off x="11148000" y="-27099"/>
            <a:ext cx="1044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Proxy</a:t>
            </a:r>
            <a:endParaRPr lang="zh-CN" altLang="en-US"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为解决由于网络等障碍引起复杂性，就引出了</a:t>
            </a:r>
            <a:r>
              <a:rPr lang="en-US" altLang="zh-CN" dirty="0" smtClean="0"/>
              <a:t>Proxy</a:t>
            </a:r>
            <a:r>
              <a:rPr lang="zh-CN" altLang="en-US" dirty="0" smtClean="0"/>
              <a:t>模式，我们使用一个本地的代理来替</a:t>
            </a:r>
            <a:r>
              <a:rPr lang="en-US" altLang="zh-CN" dirty="0" smtClean="0"/>
              <a:t>Math</a:t>
            </a:r>
            <a:r>
              <a:rPr lang="zh-CN" altLang="en-US" dirty="0" smtClean="0"/>
              <a:t>类打点一切，即为我们的系统引入了一层间接层，示意图如下：</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smtClean="0"/>
              <a:t>我们</a:t>
            </a:r>
            <a:r>
              <a:rPr lang="zh-CN" altLang="en-US" dirty="0"/>
              <a:t>在</a:t>
            </a:r>
            <a:r>
              <a:rPr lang="en-US" altLang="zh-CN" dirty="0" err="1"/>
              <a:t>MathProxy</a:t>
            </a:r>
            <a:r>
              <a:rPr lang="zh-CN" altLang="en-US" dirty="0"/>
              <a:t>中对实现</a:t>
            </a:r>
            <a:r>
              <a:rPr lang="en-US" altLang="zh-CN" dirty="0"/>
              <a:t>Math</a:t>
            </a:r>
            <a:r>
              <a:rPr lang="zh-CN" altLang="en-US" dirty="0"/>
              <a:t>数据类的访问，让</a:t>
            </a:r>
            <a:r>
              <a:rPr lang="en-US" altLang="zh-CN" dirty="0" err="1"/>
              <a:t>MathProxy</a:t>
            </a:r>
            <a:r>
              <a:rPr lang="zh-CN" altLang="en-US" dirty="0"/>
              <a:t>来代替网络上的</a:t>
            </a:r>
            <a:r>
              <a:rPr lang="en-US" altLang="zh-CN" dirty="0"/>
              <a:t>Math</a:t>
            </a:r>
            <a:r>
              <a:rPr lang="zh-CN" altLang="en-US" dirty="0"/>
              <a:t>类，这样我们看到</a:t>
            </a:r>
            <a:r>
              <a:rPr lang="en-US" altLang="zh-CN" dirty="0" err="1"/>
              <a:t>MathProxy</a:t>
            </a:r>
            <a:r>
              <a:rPr lang="zh-CN" altLang="en-US" dirty="0"/>
              <a:t>就好像是本地</a:t>
            </a:r>
            <a:r>
              <a:rPr lang="en-US" altLang="zh-CN" dirty="0"/>
              <a:t>Math</a:t>
            </a:r>
            <a:r>
              <a:rPr lang="zh-CN" altLang="en-US" dirty="0"/>
              <a:t>类，它与客户程序处在了同一地址空间</a:t>
            </a:r>
            <a:r>
              <a:rPr lang="zh-CN" altLang="en-US" dirty="0" smtClean="0"/>
              <a:t>内</a:t>
            </a:r>
            <a:endParaRPr lang="zh-CN" altLang="en-US" dirty="0"/>
          </a:p>
        </p:txBody>
      </p:sp>
      <p:sp>
        <p:nvSpPr>
          <p:cNvPr id="13" name="灯片编号占位符 12"/>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5" name="矩形 4"/>
          <p:cNvSpPr/>
          <p:nvPr/>
        </p:nvSpPr>
        <p:spPr bwMode="auto">
          <a:xfrm>
            <a:off x="2351584" y="2854798"/>
            <a:ext cx="2592288" cy="1656184"/>
          </a:xfrm>
          <a:prstGeom prst="rect">
            <a:avLst/>
          </a:prstGeom>
          <a:solidFill>
            <a:srgbClr val="92D050"/>
          </a:solidFill>
          <a:ln w="9525" cap="flat" cmpd="sng" algn="ctr">
            <a:no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r>
              <a:rPr lang="zh-CN" altLang="en-US" sz="2000" dirty="0">
                <a:latin typeface="Arial" panose="020B0604020202020204" pitchFamily="34" charset="0"/>
              </a:rPr>
              <a:t>客户端</a:t>
            </a:r>
            <a:endParaRPr lang="zh-CN" altLang="en-US" sz="2000" dirty="0">
              <a:latin typeface="Arial" panose="020B0604020202020204" pitchFamily="34" charset="0"/>
            </a:endParaRPr>
          </a:p>
        </p:txBody>
      </p:sp>
      <p:sp>
        <p:nvSpPr>
          <p:cNvPr id="6" name="矩形 5"/>
          <p:cNvSpPr/>
          <p:nvPr/>
        </p:nvSpPr>
        <p:spPr bwMode="auto">
          <a:xfrm>
            <a:off x="2515234" y="3393927"/>
            <a:ext cx="1008112" cy="936104"/>
          </a:xfrm>
          <a:prstGeom prst="rect">
            <a:avLst/>
          </a:prstGeom>
          <a:solidFill>
            <a:schemeClr val="bg1"/>
          </a:solidFill>
          <a:ln w="9525" cap="flat" cmpd="sng" algn="ctr">
            <a:no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r>
              <a:rPr lang="en-US" altLang="zh-CN" sz="2000" dirty="0">
                <a:latin typeface="Arial" panose="020B0604020202020204" pitchFamily="34" charset="0"/>
              </a:rPr>
              <a:t>Client</a:t>
            </a:r>
            <a:endParaRPr lang="zh-CN" altLang="en-US" sz="2000" dirty="0">
              <a:latin typeface="Arial" panose="020B0604020202020204" pitchFamily="34" charset="0"/>
            </a:endParaRPr>
          </a:p>
        </p:txBody>
      </p:sp>
      <p:sp>
        <p:nvSpPr>
          <p:cNvPr id="7" name="矩形 6"/>
          <p:cNvSpPr/>
          <p:nvPr/>
        </p:nvSpPr>
        <p:spPr bwMode="auto">
          <a:xfrm>
            <a:off x="8328248" y="2836060"/>
            <a:ext cx="1440160" cy="1656184"/>
          </a:xfrm>
          <a:prstGeom prst="rect">
            <a:avLst/>
          </a:prstGeom>
          <a:solidFill>
            <a:schemeClr val="accent4">
              <a:lumMod val="40000"/>
              <a:lumOff val="60000"/>
            </a:schemeClr>
          </a:solidFill>
          <a:ln w="9525" cap="flat" cmpd="sng" algn="ctr">
            <a:no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r>
              <a:rPr lang="zh-CN" altLang="en-US" sz="2000" dirty="0">
                <a:latin typeface="Arial" panose="020B0604020202020204" pitchFamily="34" charset="0"/>
              </a:rPr>
              <a:t>服务器端</a:t>
            </a:r>
            <a:endParaRPr lang="zh-CN" altLang="en-US" sz="2000" dirty="0">
              <a:latin typeface="Arial" panose="020B0604020202020204" pitchFamily="34" charset="0"/>
            </a:endParaRPr>
          </a:p>
        </p:txBody>
      </p:sp>
      <p:sp>
        <p:nvSpPr>
          <p:cNvPr id="8" name="矩形 7"/>
          <p:cNvSpPr/>
          <p:nvPr/>
        </p:nvSpPr>
        <p:spPr bwMode="auto">
          <a:xfrm>
            <a:off x="8544272" y="3393927"/>
            <a:ext cx="1008112" cy="936104"/>
          </a:xfrm>
          <a:prstGeom prst="rect">
            <a:avLst/>
          </a:prstGeom>
          <a:solidFill>
            <a:schemeClr val="bg1"/>
          </a:solidFill>
          <a:ln w="9525" cap="flat" cmpd="sng" algn="ctr">
            <a:no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r>
              <a:rPr lang="en-US" altLang="zh-CN" sz="2000" dirty="0">
                <a:latin typeface="Arial" panose="020B0604020202020204" pitchFamily="34" charset="0"/>
              </a:rPr>
              <a:t>Math</a:t>
            </a:r>
            <a:endParaRPr lang="zh-CN" altLang="en-US" sz="2000" dirty="0">
              <a:latin typeface="Arial" panose="020B0604020202020204" pitchFamily="34" charset="0"/>
            </a:endParaRPr>
          </a:p>
        </p:txBody>
      </p:sp>
      <p:sp>
        <p:nvSpPr>
          <p:cNvPr id="9" name="云形 8"/>
          <p:cNvSpPr/>
          <p:nvPr/>
        </p:nvSpPr>
        <p:spPr bwMode="auto">
          <a:xfrm>
            <a:off x="5735960" y="2852936"/>
            <a:ext cx="1944216" cy="936104"/>
          </a:xfrm>
          <a:prstGeom prst="cloud">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r>
              <a:rPr lang="en-US" altLang="zh-CN" sz="2400" dirty="0">
                <a:latin typeface="Arial" panose="020B0604020202020204" pitchFamily="34" charset="0"/>
              </a:rPr>
              <a:t>Internet</a:t>
            </a:r>
            <a:endParaRPr lang="zh-CN" altLang="en-US" sz="2400" dirty="0">
              <a:latin typeface="Arial" panose="020B0604020202020204" pitchFamily="34" charset="0"/>
            </a:endParaRPr>
          </a:p>
        </p:txBody>
      </p:sp>
      <p:sp>
        <p:nvSpPr>
          <p:cNvPr id="10" name="右箭头 9"/>
          <p:cNvSpPr/>
          <p:nvPr/>
        </p:nvSpPr>
        <p:spPr bwMode="auto">
          <a:xfrm>
            <a:off x="5123892" y="3231714"/>
            <a:ext cx="432048" cy="216024"/>
          </a:xfrm>
          <a:prstGeom prst="rightArrow">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endParaRPr lang="zh-CN" altLang="en-US" sz="3600">
              <a:latin typeface="Arial" panose="020B0604020202020204" pitchFamily="34" charset="0"/>
            </a:endParaRPr>
          </a:p>
        </p:txBody>
      </p:sp>
      <p:sp>
        <p:nvSpPr>
          <p:cNvPr id="11" name="右箭头 10"/>
          <p:cNvSpPr/>
          <p:nvPr/>
        </p:nvSpPr>
        <p:spPr bwMode="auto">
          <a:xfrm>
            <a:off x="7788188" y="3176972"/>
            <a:ext cx="432048" cy="216024"/>
          </a:xfrm>
          <a:prstGeom prst="rightArrow">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endParaRPr lang="zh-CN" altLang="en-US" sz="3600">
              <a:latin typeface="Arial" panose="020B0604020202020204" pitchFamily="34" charset="0"/>
            </a:endParaRPr>
          </a:p>
        </p:txBody>
      </p:sp>
      <p:sp>
        <p:nvSpPr>
          <p:cNvPr id="12" name="矩形 11"/>
          <p:cNvSpPr/>
          <p:nvPr/>
        </p:nvSpPr>
        <p:spPr bwMode="auto">
          <a:xfrm>
            <a:off x="3819837" y="3393927"/>
            <a:ext cx="1008112" cy="936104"/>
          </a:xfrm>
          <a:prstGeom prst="rect">
            <a:avLst/>
          </a:prstGeom>
          <a:solidFill>
            <a:schemeClr val="bg1"/>
          </a:solidFill>
          <a:ln w="9525" cap="flat" cmpd="sng" algn="ctr">
            <a:no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r>
              <a:rPr lang="en-US" altLang="zh-CN" sz="2000" dirty="0">
                <a:latin typeface="Arial" panose="020B0604020202020204" pitchFamily="34" charset="0"/>
              </a:rPr>
              <a:t>Math</a:t>
            </a:r>
            <a:endParaRPr lang="en-US" altLang="zh-CN" sz="2000" dirty="0">
              <a:latin typeface="Arial" panose="020B0604020202020204" pitchFamily="34" charset="0"/>
            </a:endParaRPr>
          </a:p>
          <a:p>
            <a:pPr eaLnBrk="0" fontAlgn="base" hangingPunct="0">
              <a:spcBef>
                <a:spcPct val="0"/>
              </a:spcBef>
              <a:spcAft>
                <a:spcPct val="0"/>
              </a:spcAft>
            </a:pPr>
            <a:r>
              <a:rPr lang="en-US" altLang="zh-CN" sz="2000" dirty="0">
                <a:latin typeface="Arial" panose="020B0604020202020204" pitchFamily="34" charset="0"/>
              </a:rPr>
              <a:t>Proxy</a:t>
            </a:r>
            <a:endParaRPr lang="zh-CN" altLang="en-US" sz="2000" dirty="0">
              <a:latin typeface="Arial" panose="020B0604020202020204" pitchFamily="34" charset="0"/>
            </a:endParaRPr>
          </a:p>
        </p:txBody>
      </p:sp>
      <p:cxnSp>
        <p:nvCxnSpPr>
          <p:cNvPr id="14" name="直接箭头连接符 13"/>
          <p:cNvCxnSpPr>
            <a:endCxn id="12" idx="1"/>
          </p:cNvCxnSpPr>
          <p:nvPr/>
        </p:nvCxnSpPr>
        <p:spPr bwMode="auto">
          <a:xfrm>
            <a:off x="3523347" y="3861979"/>
            <a:ext cx="296491" cy="0"/>
          </a:xfrm>
          <a:prstGeom prst="straightConnector1">
            <a:avLst/>
          </a:prstGeom>
          <a:noFill/>
          <a:ln w="22225" cap="flat" cmpd="sng" algn="ctr">
            <a:solidFill>
              <a:schemeClr val="tx1"/>
            </a:solidFill>
            <a:prstDash val="dash"/>
            <a:round/>
            <a:headEnd type="none" w="med" len="med"/>
            <a:tailEnd type="triangle"/>
          </a:ln>
          <a:effectLst/>
        </p:spPr>
      </p:cxnSp>
      <p:cxnSp>
        <p:nvCxnSpPr>
          <p:cNvPr id="16" name="直接箭头连接符 15"/>
          <p:cNvCxnSpPr>
            <a:stCxn id="19" idx="3"/>
            <a:endCxn id="8" idx="1"/>
          </p:cNvCxnSpPr>
          <p:nvPr/>
        </p:nvCxnSpPr>
        <p:spPr bwMode="auto">
          <a:xfrm flipV="1">
            <a:off x="5159896" y="3861980"/>
            <a:ext cx="3384376" cy="9093"/>
          </a:xfrm>
          <a:prstGeom prst="straightConnector1">
            <a:avLst/>
          </a:prstGeom>
          <a:noFill/>
          <a:ln w="25400" cap="flat" cmpd="sng" algn="ctr">
            <a:solidFill>
              <a:schemeClr val="tx1"/>
            </a:solidFill>
            <a:prstDash val="solid"/>
            <a:round/>
            <a:headEnd type="none" w="lg" len="lg"/>
            <a:tailEnd type="triangle" w="lg" len="lg"/>
          </a:ln>
          <a:effectLst/>
        </p:spPr>
      </p:cxnSp>
      <p:sp>
        <p:nvSpPr>
          <p:cNvPr id="19" name="菱形 18"/>
          <p:cNvSpPr/>
          <p:nvPr/>
        </p:nvSpPr>
        <p:spPr bwMode="auto">
          <a:xfrm>
            <a:off x="4799856" y="3763060"/>
            <a:ext cx="360040" cy="216024"/>
          </a:xfrm>
          <a:prstGeom prst="diamond">
            <a:avLst/>
          </a:prstGeom>
          <a:noFill/>
          <a:ln w="9525" cap="flat" cmpd="sng" algn="ctr">
            <a:solidFill>
              <a:schemeClr val="tx1"/>
            </a:solid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endParaRPr lang="zh-CN" altLang="en-US" sz="3600">
              <a:latin typeface="Arial" panose="020B0604020202020204" pitchFamily="34" charset="0"/>
            </a:endParaRPr>
          </a:p>
        </p:txBody>
      </p:sp>
      <p:sp>
        <p:nvSpPr>
          <p:cNvPr id="18" name="矩形 17"/>
          <p:cNvSpPr/>
          <p:nvPr/>
        </p:nvSpPr>
        <p:spPr>
          <a:xfrm>
            <a:off x="11148000" y="-27099"/>
            <a:ext cx="1044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Proxy</a:t>
            </a:r>
            <a:endParaRPr lang="zh-CN" altLang="en-US"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标题 1"/>
          <p:cNvSpPr>
            <a:spLocks noGrp="1"/>
          </p:cNvSpPr>
          <p:nvPr>
            <p:ph type="title"/>
          </p:nvPr>
        </p:nvSpPr>
        <p:spPr/>
        <p:txBody>
          <a:bodyPr/>
          <a:lstStyle/>
          <a:p>
            <a:r>
              <a:rPr lang="en-US" altLang="zh-CN" smtClean="0"/>
              <a:t>Round-Trip Engineering</a:t>
            </a:r>
            <a:endParaRPr lang="zh-CN" altLang="en-US" smtClean="0"/>
          </a:p>
        </p:txBody>
      </p:sp>
      <p:sp>
        <p:nvSpPr>
          <p:cNvPr id="198659" name="内容占位符 2"/>
          <p:cNvSpPr>
            <a:spLocks noGrp="1"/>
          </p:cNvSpPr>
          <p:nvPr>
            <p:ph idx="1"/>
          </p:nvPr>
        </p:nvSpPr>
        <p:spPr/>
        <p:txBody>
          <a:bodyPr/>
          <a:lstStyle/>
          <a:p>
            <a:r>
              <a:rPr lang="en-US" altLang="zh-CN" dirty="0" smtClean="0"/>
              <a:t>Round-trip engineering closes the loop</a:t>
            </a:r>
            <a:endParaRPr lang="en-US" altLang="zh-CN" dirty="0" smtClean="0"/>
          </a:p>
          <a:p>
            <a:pPr lvl="1"/>
            <a:r>
              <a:rPr lang="en-US" altLang="zh-CN" dirty="0" smtClean="0"/>
              <a:t>the tool supports generation in either direction and can synchronize between UML diagrams and code, ideally automatically and immediately as either is changed.</a:t>
            </a:r>
            <a:endParaRPr lang="en-US" altLang="zh-CN" dirty="0" smtClean="0"/>
          </a:p>
          <a:p>
            <a:r>
              <a:rPr lang="en-US" altLang="zh-CN" dirty="0" smtClean="0"/>
              <a:t>Example:</a:t>
            </a:r>
            <a:endParaRPr lang="zh-CN" altLang="en-US" dirty="0"/>
          </a:p>
        </p:txBody>
      </p:sp>
      <p:pic>
        <p:nvPicPr>
          <p:cNvPr id="19866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00400" y="3189289"/>
            <a:ext cx="6019800" cy="339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现在可以说我们已经实现了对</a:t>
            </a:r>
            <a:r>
              <a:rPr lang="en-US" altLang="zh-CN" dirty="0"/>
              <a:t>Math</a:t>
            </a:r>
            <a:r>
              <a:rPr lang="zh-CN" altLang="en-US" dirty="0"/>
              <a:t>类的代理，存在的一个问题是我们在</a:t>
            </a:r>
            <a:r>
              <a:rPr lang="en-US" altLang="zh-CN" dirty="0" err="1"/>
              <a:t>MathProxy</a:t>
            </a:r>
            <a:r>
              <a:rPr lang="zh-CN" altLang="en-US" dirty="0"/>
              <a:t>类中调用了原实现类</a:t>
            </a:r>
            <a:r>
              <a:rPr lang="en-US" altLang="zh-CN" dirty="0"/>
              <a:t>Math</a:t>
            </a:r>
            <a:r>
              <a:rPr lang="zh-CN" altLang="en-US" dirty="0"/>
              <a:t>的方法，但是</a:t>
            </a:r>
            <a:r>
              <a:rPr lang="en-US" altLang="zh-CN" dirty="0"/>
              <a:t>Math</a:t>
            </a:r>
            <a:r>
              <a:rPr lang="zh-CN" altLang="en-US" dirty="0"/>
              <a:t>并不一定实现了所有的方法，为了强迫</a:t>
            </a:r>
            <a:r>
              <a:rPr lang="en-US" altLang="zh-CN" dirty="0"/>
              <a:t>Math</a:t>
            </a:r>
            <a:r>
              <a:rPr lang="zh-CN" altLang="en-US" dirty="0"/>
              <a:t>类实现所有的方法，另一方面，为了更透明地操作对象，我们在</a:t>
            </a:r>
            <a:r>
              <a:rPr lang="en-US" altLang="zh-CN" dirty="0"/>
              <a:t>Math</a:t>
            </a:r>
            <a:r>
              <a:rPr lang="zh-CN" altLang="en-US" dirty="0"/>
              <a:t>类和</a:t>
            </a:r>
            <a:r>
              <a:rPr lang="en-US" altLang="zh-CN" dirty="0" err="1"/>
              <a:t>MathProxy</a:t>
            </a:r>
            <a:r>
              <a:rPr lang="zh-CN" altLang="en-US" dirty="0"/>
              <a:t>类的基础上加上一层抽象，即它们都实现与</a:t>
            </a:r>
            <a:r>
              <a:rPr lang="en-US" altLang="zh-CN" dirty="0" err="1"/>
              <a:t>IMath</a:t>
            </a:r>
            <a:r>
              <a:rPr lang="zh-CN" altLang="en-US" dirty="0"/>
              <a:t>接口。</a:t>
            </a:r>
            <a:endParaRPr lang="zh-CN" altLang="en-US" dirty="0"/>
          </a:p>
        </p:txBody>
      </p:sp>
      <p:sp>
        <p:nvSpPr>
          <p:cNvPr id="4" name="矩形 3"/>
          <p:cNvSpPr/>
          <p:nvPr/>
        </p:nvSpPr>
        <p:spPr bwMode="auto">
          <a:xfrm>
            <a:off x="2423592" y="4991362"/>
            <a:ext cx="2592288" cy="1656184"/>
          </a:xfrm>
          <a:prstGeom prst="rect">
            <a:avLst/>
          </a:prstGeom>
          <a:solidFill>
            <a:srgbClr val="92D050"/>
          </a:solidFill>
          <a:ln w="9525" cap="flat" cmpd="sng" algn="ctr">
            <a:no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r>
              <a:rPr lang="zh-CN" altLang="en-US" sz="2000" dirty="0">
                <a:latin typeface="Arial" panose="020B0604020202020204" pitchFamily="34" charset="0"/>
              </a:rPr>
              <a:t>客户端</a:t>
            </a:r>
            <a:endParaRPr lang="zh-CN" altLang="en-US" sz="2000" dirty="0">
              <a:latin typeface="Arial" panose="020B0604020202020204" pitchFamily="34" charset="0"/>
            </a:endParaRPr>
          </a:p>
        </p:txBody>
      </p:sp>
      <p:sp>
        <p:nvSpPr>
          <p:cNvPr id="5" name="矩形 4"/>
          <p:cNvSpPr/>
          <p:nvPr/>
        </p:nvSpPr>
        <p:spPr bwMode="auto">
          <a:xfrm>
            <a:off x="2587243" y="5530491"/>
            <a:ext cx="892189" cy="936104"/>
          </a:xfrm>
          <a:prstGeom prst="rect">
            <a:avLst/>
          </a:prstGeom>
          <a:solidFill>
            <a:schemeClr val="bg1"/>
          </a:solidFill>
          <a:ln w="9525" cap="flat" cmpd="sng" algn="ctr">
            <a:no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r>
              <a:rPr lang="en-US" altLang="zh-CN" sz="2000" dirty="0">
                <a:latin typeface="Arial" panose="020B0604020202020204" pitchFamily="34" charset="0"/>
              </a:rPr>
              <a:t>Client</a:t>
            </a:r>
            <a:endParaRPr lang="zh-CN" altLang="en-US" sz="2000" dirty="0">
              <a:latin typeface="Arial" panose="020B0604020202020204" pitchFamily="34" charset="0"/>
            </a:endParaRPr>
          </a:p>
        </p:txBody>
      </p:sp>
      <p:sp>
        <p:nvSpPr>
          <p:cNvPr id="6" name="矩形 5"/>
          <p:cNvSpPr/>
          <p:nvPr/>
        </p:nvSpPr>
        <p:spPr bwMode="auto">
          <a:xfrm>
            <a:off x="8400256" y="4972624"/>
            <a:ext cx="1440160" cy="1656184"/>
          </a:xfrm>
          <a:prstGeom prst="rect">
            <a:avLst/>
          </a:prstGeom>
          <a:solidFill>
            <a:schemeClr val="accent4">
              <a:lumMod val="40000"/>
              <a:lumOff val="60000"/>
            </a:schemeClr>
          </a:solidFill>
          <a:ln w="9525" cap="flat" cmpd="sng" algn="ctr">
            <a:no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r>
              <a:rPr lang="zh-CN" altLang="en-US" sz="2000" dirty="0">
                <a:latin typeface="Arial" panose="020B0604020202020204" pitchFamily="34" charset="0"/>
              </a:rPr>
              <a:t>服务器端</a:t>
            </a:r>
            <a:endParaRPr lang="zh-CN" altLang="en-US" sz="2000" dirty="0">
              <a:latin typeface="Arial" panose="020B0604020202020204" pitchFamily="34" charset="0"/>
            </a:endParaRPr>
          </a:p>
        </p:txBody>
      </p:sp>
      <p:sp>
        <p:nvSpPr>
          <p:cNvPr id="7" name="矩形 6"/>
          <p:cNvSpPr/>
          <p:nvPr/>
        </p:nvSpPr>
        <p:spPr bwMode="auto">
          <a:xfrm>
            <a:off x="8616280" y="5530491"/>
            <a:ext cx="1008112" cy="936104"/>
          </a:xfrm>
          <a:prstGeom prst="rect">
            <a:avLst/>
          </a:prstGeom>
          <a:solidFill>
            <a:schemeClr val="bg1"/>
          </a:solidFill>
          <a:ln w="9525" cap="flat" cmpd="sng" algn="ctr">
            <a:no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r>
              <a:rPr lang="en-US" altLang="zh-CN" sz="2000" dirty="0">
                <a:latin typeface="Arial" panose="020B0604020202020204" pitchFamily="34" charset="0"/>
              </a:rPr>
              <a:t>Math</a:t>
            </a:r>
            <a:endParaRPr lang="zh-CN" altLang="en-US" sz="2000" dirty="0">
              <a:latin typeface="Arial" panose="020B0604020202020204" pitchFamily="34" charset="0"/>
            </a:endParaRPr>
          </a:p>
        </p:txBody>
      </p:sp>
      <p:sp>
        <p:nvSpPr>
          <p:cNvPr id="8" name="云形 7"/>
          <p:cNvSpPr/>
          <p:nvPr/>
        </p:nvSpPr>
        <p:spPr bwMode="auto">
          <a:xfrm>
            <a:off x="5807968" y="4989500"/>
            <a:ext cx="1944216" cy="936104"/>
          </a:xfrm>
          <a:prstGeom prst="cloud">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r>
              <a:rPr lang="en-US" altLang="zh-CN" sz="2400" dirty="0">
                <a:latin typeface="Arial" panose="020B0604020202020204" pitchFamily="34" charset="0"/>
              </a:rPr>
              <a:t>Internet</a:t>
            </a:r>
            <a:endParaRPr lang="zh-CN" altLang="en-US" sz="2400" dirty="0">
              <a:latin typeface="Arial" panose="020B0604020202020204" pitchFamily="34" charset="0"/>
            </a:endParaRPr>
          </a:p>
        </p:txBody>
      </p:sp>
      <p:sp>
        <p:nvSpPr>
          <p:cNvPr id="9" name="右箭头 8"/>
          <p:cNvSpPr/>
          <p:nvPr/>
        </p:nvSpPr>
        <p:spPr bwMode="auto">
          <a:xfrm>
            <a:off x="5195900" y="5368278"/>
            <a:ext cx="432048" cy="216024"/>
          </a:xfrm>
          <a:prstGeom prst="rightArrow">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endParaRPr lang="zh-CN" altLang="en-US" sz="3600">
              <a:latin typeface="Arial" panose="020B0604020202020204" pitchFamily="34" charset="0"/>
            </a:endParaRPr>
          </a:p>
        </p:txBody>
      </p:sp>
      <p:sp>
        <p:nvSpPr>
          <p:cNvPr id="10" name="右箭头 9"/>
          <p:cNvSpPr/>
          <p:nvPr/>
        </p:nvSpPr>
        <p:spPr bwMode="auto">
          <a:xfrm>
            <a:off x="7860196" y="5313536"/>
            <a:ext cx="432048" cy="216024"/>
          </a:xfrm>
          <a:prstGeom prst="rightArrow">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endParaRPr lang="zh-CN" altLang="en-US" sz="3600">
              <a:latin typeface="Arial" panose="020B0604020202020204" pitchFamily="34" charset="0"/>
            </a:endParaRPr>
          </a:p>
        </p:txBody>
      </p:sp>
      <p:sp>
        <p:nvSpPr>
          <p:cNvPr id="11" name="矩形 10"/>
          <p:cNvSpPr/>
          <p:nvPr/>
        </p:nvSpPr>
        <p:spPr bwMode="auto">
          <a:xfrm>
            <a:off x="3891845" y="5530491"/>
            <a:ext cx="1008112" cy="936104"/>
          </a:xfrm>
          <a:prstGeom prst="rect">
            <a:avLst/>
          </a:prstGeom>
          <a:solidFill>
            <a:schemeClr val="bg1"/>
          </a:solidFill>
          <a:ln w="9525" cap="flat" cmpd="sng" algn="ctr">
            <a:no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r>
              <a:rPr lang="en-US" altLang="zh-CN" sz="2000" dirty="0">
                <a:latin typeface="Arial" panose="020B0604020202020204" pitchFamily="34" charset="0"/>
              </a:rPr>
              <a:t>Math</a:t>
            </a:r>
            <a:endParaRPr lang="en-US" altLang="zh-CN" sz="2000" dirty="0">
              <a:latin typeface="Arial" panose="020B0604020202020204" pitchFamily="34" charset="0"/>
            </a:endParaRPr>
          </a:p>
          <a:p>
            <a:pPr eaLnBrk="0" fontAlgn="base" hangingPunct="0">
              <a:spcBef>
                <a:spcPct val="0"/>
              </a:spcBef>
              <a:spcAft>
                <a:spcPct val="0"/>
              </a:spcAft>
            </a:pPr>
            <a:r>
              <a:rPr lang="en-US" altLang="zh-CN" sz="2000" dirty="0">
                <a:latin typeface="Arial" panose="020B0604020202020204" pitchFamily="34" charset="0"/>
              </a:rPr>
              <a:t>Proxy</a:t>
            </a:r>
            <a:endParaRPr lang="zh-CN" altLang="en-US" sz="2000" dirty="0">
              <a:latin typeface="Arial" panose="020B0604020202020204" pitchFamily="34" charset="0"/>
            </a:endParaRPr>
          </a:p>
        </p:txBody>
      </p:sp>
      <p:cxnSp>
        <p:nvCxnSpPr>
          <p:cNvPr id="12" name="直接箭头连接符 11"/>
          <p:cNvCxnSpPr>
            <a:stCxn id="5" idx="3"/>
            <a:endCxn id="11" idx="1"/>
          </p:cNvCxnSpPr>
          <p:nvPr/>
        </p:nvCxnSpPr>
        <p:spPr bwMode="auto">
          <a:xfrm>
            <a:off x="3479431" y="5998543"/>
            <a:ext cx="412414" cy="0"/>
          </a:xfrm>
          <a:prstGeom prst="straightConnector1">
            <a:avLst/>
          </a:prstGeom>
          <a:noFill/>
          <a:ln w="22225" cap="flat" cmpd="sng" algn="ctr">
            <a:solidFill>
              <a:schemeClr val="tx1"/>
            </a:solidFill>
            <a:prstDash val="dash"/>
            <a:round/>
            <a:headEnd type="none" w="med" len="med"/>
            <a:tailEnd type="triangle"/>
          </a:ln>
          <a:effectLst/>
        </p:spPr>
      </p:cxnSp>
      <p:cxnSp>
        <p:nvCxnSpPr>
          <p:cNvPr id="13" name="直接箭头连接符 12"/>
          <p:cNvCxnSpPr>
            <a:stCxn id="14" idx="3"/>
            <a:endCxn id="7" idx="1"/>
          </p:cNvCxnSpPr>
          <p:nvPr/>
        </p:nvCxnSpPr>
        <p:spPr bwMode="auto">
          <a:xfrm flipV="1">
            <a:off x="5231904" y="5998544"/>
            <a:ext cx="3384376" cy="9093"/>
          </a:xfrm>
          <a:prstGeom prst="straightConnector1">
            <a:avLst/>
          </a:prstGeom>
          <a:noFill/>
          <a:ln w="25400" cap="flat" cmpd="sng" algn="ctr">
            <a:solidFill>
              <a:schemeClr val="tx1"/>
            </a:solidFill>
            <a:prstDash val="solid"/>
            <a:round/>
            <a:headEnd type="none" w="lg" len="lg"/>
            <a:tailEnd type="triangle" w="lg" len="lg"/>
          </a:ln>
          <a:effectLst/>
        </p:spPr>
      </p:cxnSp>
      <p:sp>
        <p:nvSpPr>
          <p:cNvPr id="14" name="菱形 13"/>
          <p:cNvSpPr/>
          <p:nvPr/>
        </p:nvSpPr>
        <p:spPr bwMode="auto">
          <a:xfrm>
            <a:off x="4871864" y="5899624"/>
            <a:ext cx="360040" cy="216024"/>
          </a:xfrm>
          <a:prstGeom prst="diamond">
            <a:avLst/>
          </a:prstGeom>
          <a:noFill/>
          <a:ln w="9525" cap="flat" cmpd="sng" algn="ctr">
            <a:solidFill>
              <a:schemeClr val="tx1"/>
            </a:solid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endParaRPr lang="zh-CN" altLang="en-US" sz="3600">
              <a:latin typeface="Arial" panose="020B0604020202020204" pitchFamily="34" charset="0"/>
            </a:endParaRPr>
          </a:p>
        </p:txBody>
      </p:sp>
      <p:sp>
        <p:nvSpPr>
          <p:cNvPr id="15" name="矩形 14"/>
          <p:cNvSpPr/>
          <p:nvPr/>
        </p:nvSpPr>
        <p:spPr bwMode="auto">
          <a:xfrm>
            <a:off x="6114002" y="3911044"/>
            <a:ext cx="1332148" cy="722956"/>
          </a:xfrm>
          <a:prstGeom prst="rect">
            <a:avLst/>
          </a:prstGeom>
          <a:solidFill>
            <a:srgbClr val="92D050"/>
          </a:solidFill>
          <a:ln w="9525" cap="flat" cmpd="sng" algn="ctr">
            <a:noFill/>
            <a:prstDash val="solid"/>
            <a:round/>
            <a:headEnd type="none" w="med" len="med"/>
            <a:tailEnd type="none" w="med" len="med"/>
          </a:ln>
          <a:effectLst/>
        </p:spPr>
        <p:txBody>
          <a:bodyPr vert="horz" wrap="square" lIns="107950" tIns="53975" rIns="107950" bIns="53975" numCol="1" rtlCol="0" anchor="t" anchorCtr="0" compatLnSpc="1"/>
          <a:lstStyle/>
          <a:p>
            <a:pPr algn="ctr" eaLnBrk="0" fontAlgn="base" hangingPunct="0">
              <a:spcBef>
                <a:spcPct val="0"/>
              </a:spcBef>
              <a:spcAft>
                <a:spcPct val="0"/>
              </a:spcAft>
            </a:pPr>
            <a:r>
              <a:rPr lang="en-US" altLang="zh-CN" sz="2000" dirty="0">
                <a:latin typeface="Arial" panose="020B0604020202020204" pitchFamily="34" charset="0"/>
              </a:rPr>
              <a:t>《</a:t>
            </a:r>
            <a:r>
              <a:rPr lang="zh-CN" altLang="en-US" sz="2000" dirty="0">
                <a:latin typeface="Arial" panose="020B0604020202020204" pitchFamily="34" charset="0"/>
              </a:rPr>
              <a:t>接口</a:t>
            </a:r>
            <a:r>
              <a:rPr lang="en-US" altLang="zh-CN" sz="2000" dirty="0">
                <a:latin typeface="Arial" panose="020B0604020202020204" pitchFamily="34" charset="0"/>
              </a:rPr>
              <a:t>》</a:t>
            </a:r>
            <a:endParaRPr lang="en-US" altLang="zh-CN" sz="2000" dirty="0">
              <a:latin typeface="Arial" panose="020B0604020202020204" pitchFamily="34" charset="0"/>
            </a:endParaRPr>
          </a:p>
          <a:p>
            <a:pPr algn="ctr" eaLnBrk="0" fontAlgn="base" hangingPunct="0">
              <a:spcBef>
                <a:spcPct val="0"/>
              </a:spcBef>
              <a:spcAft>
                <a:spcPct val="0"/>
              </a:spcAft>
            </a:pPr>
            <a:r>
              <a:rPr lang="en-US" altLang="zh-CN" sz="2000" dirty="0" err="1">
                <a:latin typeface="Arial" panose="020B0604020202020204" pitchFamily="34" charset="0"/>
              </a:rPr>
              <a:t>IMath</a:t>
            </a:r>
            <a:endParaRPr lang="zh-CN" altLang="en-US" sz="2000" dirty="0">
              <a:latin typeface="Arial" panose="020B0604020202020204" pitchFamily="34" charset="0"/>
            </a:endParaRPr>
          </a:p>
        </p:txBody>
      </p:sp>
      <p:cxnSp>
        <p:nvCxnSpPr>
          <p:cNvPr id="17" name="直接连接符 16"/>
          <p:cNvCxnSpPr>
            <a:endCxn id="22" idx="3"/>
          </p:cNvCxnSpPr>
          <p:nvPr/>
        </p:nvCxnSpPr>
        <p:spPr bwMode="auto">
          <a:xfrm flipV="1">
            <a:off x="4513620" y="4735364"/>
            <a:ext cx="2160849" cy="771660"/>
          </a:xfrm>
          <a:prstGeom prst="line">
            <a:avLst/>
          </a:prstGeom>
          <a:noFill/>
          <a:ln w="25400" cap="flat" cmpd="sng" algn="ctr">
            <a:solidFill>
              <a:schemeClr val="tx1"/>
            </a:solidFill>
            <a:prstDash val="solid"/>
            <a:round/>
            <a:headEnd type="none" w="med" len="med"/>
            <a:tailEnd type="none" w="med" len="med"/>
          </a:ln>
          <a:effectLst/>
        </p:spPr>
      </p:cxnSp>
      <p:cxnSp>
        <p:nvCxnSpPr>
          <p:cNvPr id="18" name="直接连接符 17"/>
          <p:cNvCxnSpPr>
            <a:endCxn id="24" idx="3"/>
          </p:cNvCxnSpPr>
          <p:nvPr/>
        </p:nvCxnSpPr>
        <p:spPr bwMode="auto">
          <a:xfrm flipH="1" flipV="1">
            <a:off x="7012740" y="4722415"/>
            <a:ext cx="2151519" cy="759863"/>
          </a:xfrm>
          <a:prstGeom prst="line">
            <a:avLst/>
          </a:prstGeom>
          <a:noFill/>
          <a:ln w="25400" cap="flat" cmpd="sng" algn="ctr">
            <a:solidFill>
              <a:schemeClr val="tx1"/>
            </a:solidFill>
            <a:prstDash val="solid"/>
            <a:round/>
            <a:headEnd type="none" w="med" len="med"/>
            <a:tailEnd type="none" w="med" len="med"/>
          </a:ln>
          <a:effectLst/>
        </p:spPr>
      </p:cxnSp>
      <p:sp>
        <p:nvSpPr>
          <p:cNvPr id="22" name="等腰三角形 21"/>
          <p:cNvSpPr/>
          <p:nvPr/>
        </p:nvSpPr>
        <p:spPr bwMode="auto">
          <a:xfrm rot="3240000">
            <a:off x="6623429" y="4607436"/>
            <a:ext cx="232445" cy="161140"/>
          </a:xfrm>
          <a:prstGeom prst="triangle">
            <a:avLst/>
          </a:prstGeom>
          <a:noFill/>
          <a:ln w="9525" cap="flat" cmpd="sng" algn="ctr">
            <a:solidFill>
              <a:schemeClr val="tx1"/>
            </a:solid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endParaRPr lang="zh-CN" altLang="en-US" sz="3600">
              <a:latin typeface="Arial" panose="020B0604020202020204" pitchFamily="34" charset="0"/>
            </a:endParaRPr>
          </a:p>
        </p:txBody>
      </p:sp>
      <p:sp>
        <p:nvSpPr>
          <p:cNvPr id="24" name="等腰三角形 23"/>
          <p:cNvSpPr/>
          <p:nvPr/>
        </p:nvSpPr>
        <p:spPr bwMode="auto">
          <a:xfrm rot="-3900000">
            <a:off x="6823496" y="4607794"/>
            <a:ext cx="232445" cy="161140"/>
          </a:xfrm>
          <a:prstGeom prst="triangle">
            <a:avLst/>
          </a:prstGeom>
          <a:noFill/>
          <a:ln w="9525" cap="flat" cmpd="sng" algn="ctr">
            <a:solidFill>
              <a:schemeClr val="tx1"/>
            </a:solid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endParaRPr lang="zh-CN" altLang="en-US" sz="3600">
              <a:latin typeface="Arial" panose="020B0604020202020204" pitchFamily="34" charset="0"/>
            </a:endParaRPr>
          </a:p>
        </p:txBody>
      </p:sp>
      <p:sp>
        <p:nvSpPr>
          <p:cNvPr id="16" name="灯片编号占位符 15"/>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23" name="矩形 22"/>
          <p:cNvSpPr/>
          <p:nvPr/>
        </p:nvSpPr>
        <p:spPr>
          <a:xfrm>
            <a:off x="11148000" y="-27099"/>
            <a:ext cx="1044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Proxy</a:t>
            </a:r>
            <a:endParaRPr lang="zh-CN" altLang="en-US"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Proxy</a:t>
            </a:r>
            <a:r>
              <a:rPr lang="zh-CN" altLang="en-US" smtClean="0"/>
              <a:t>模式</a:t>
            </a:r>
            <a:endParaRPr lang="zh-CN" altLang="en-US" dirty="0"/>
          </a:p>
        </p:txBody>
      </p:sp>
      <p:sp>
        <p:nvSpPr>
          <p:cNvPr id="3" name="内容占位符 2"/>
          <p:cNvSpPr>
            <a:spLocks noGrp="1"/>
          </p:cNvSpPr>
          <p:nvPr>
            <p:ph idx="1"/>
          </p:nvPr>
        </p:nvSpPr>
        <p:spPr>
          <a:xfrm>
            <a:off x="612000" y="1212142"/>
            <a:ext cx="11157857" cy="5288241"/>
          </a:xfrm>
        </p:spPr>
        <p:txBody>
          <a:bodyPr/>
          <a:lstStyle/>
          <a:p>
            <a:r>
              <a:rPr lang="zh-CN" altLang="en-US" dirty="0" smtClean="0"/>
              <a:t>为其他对象提供一种代理以控制对这个对象的访问。</a:t>
            </a:r>
            <a:endParaRPr lang="zh-CN" altLang="en-US"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2663134" y="1812175"/>
            <a:ext cx="7343102" cy="4991906"/>
          </a:xfrm>
          <a:prstGeom prst="rect">
            <a:avLst/>
          </a:prstGeom>
        </p:spPr>
      </p:pic>
      <p:sp>
        <p:nvSpPr>
          <p:cNvPr id="7" name="矩形 6"/>
          <p:cNvSpPr/>
          <p:nvPr/>
        </p:nvSpPr>
        <p:spPr>
          <a:xfrm>
            <a:off x="11148000" y="-27099"/>
            <a:ext cx="1044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Proxy</a:t>
            </a:r>
            <a:endParaRPr lang="zh-CN" altLang="en-US"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常见的代理类型</a:t>
            </a:r>
            <a:endParaRPr lang="zh-CN" altLang="en-US" dirty="0"/>
          </a:p>
        </p:txBody>
      </p:sp>
      <p:sp>
        <p:nvSpPr>
          <p:cNvPr id="3" name="内容占位符 2"/>
          <p:cNvSpPr>
            <a:spLocks noGrp="1"/>
          </p:cNvSpPr>
          <p:nvPr>
            <p:ph idx="1"/>
          </p:nvPr>
        </p:nvSpPr>
        <p:spPr/>
        <p:txBody>
          <a:bodyPr/>
          <a:lstStyle/>
          <a:p>
            <a:r>
              <a:rPr lang="zh-CN" altLang="en-US" b="1" dirty="0" smtClean="0">
                <a:solidFill>
                  <a:srgbClr val="EB7C11"/>
                </a:solidFill>
              </a:rPr>
              <a:t>远程</a:t>
            </a:r>
            <a:r>
              <a:rPr lang="en-US" altLang="zh-CN" b="1" dirty="0" smtClean="0">
                <a:solidFill>
                  <a:srgbClr val="EB7C11"/>
                </a:solidFill>
              </a:rPr>
              <a:t>(Remote)</a:t>
            </a:r>
            <a:r>
              <a:rPr lang="zh-CN" altLang="en-US" b="1" dirty="0" smtClean="0">
                <a:solidFill>
                  <a:srgbClr val="EB7C11"/>
                </a:solidFill>
              </a:rPr>
              <a:t>代理</a:t>
            </a:r>
            <a:r>
              <a:rPr lang="zh-CN" altLang="en-US" dirty="0" smtClean="0"/>
              <a:t>：为一个位于不同的地址空间的对象提供一个本地的代理对象，这个不同的地址空间可以是在同一台主机中，也可是在另一台主机中，远程代理又叫做大使</a:t>
            </a:r>
            <a:r>
              <a:rPr lang="en-US" altLang="zh-CN" dirty="0" smtClean="0"/>
              <a:t>(Ambassador)</a:t>
            </a:r>
            <a:r>
              <a:rPr lang="zh-CN" altLang="en-US" dirty="0" smtClean="0"/>
              <a:t>。</a:t>
            </a:r>
            <a:endParaRPr lang="zh-CN" altLang="en-US" dirty="0" smtClean="0"/>
          </a:p>
          <a:p>
            <a:r>
              <a:rPr lang="zh-CN" altLang="en-US" b="1" dirty="0">
                <a:solidFill>
                  <a:srgbClr val="EB7C11"/>
                </a:solidFill>
              </a:rPr>
              <a:t>虚拟</a:t>
            </a:r>
            <a:r>
              <a:rPr lang="en-US" altLang="zh-CN" b="1" dirty="0">
                <a:solidFill>
                  <a:srgbClr val="EB7C11"/>
                </a:solidFill>
              </a:rPr>
              <a:t>(Virtual)</a:t>
            </a:r>
            <a:r>
              <a:rPr lang="zh-CN" altLang="en-US" b="1" dirty="0">
                <a:solidFill>
                  <a:srgbClr val="EB7C11"/>
                </a:solidFill>
              </a:rPr>
              <a:t>代理</a:t>
            </a:r>
            <a:r>
              <a:rPr lang="zh-CN" altLang="en-US" dirty="0" smtClean="0"/>
              <a:t>：如果需要创建一个资源消耗较大的对象，先创建一个消耗相对较小的对象来表示，真实对象只在需要时才会被真正创建。</a:t>
            </a:r>
            <a:endParaRPr lang="zh-CN" altLang="en-US" dirty="0" smtClean="0"/>
          </a:p>
          <a:p>
            <a:r>
              <a:rPr lang="en-US" altLang="zh-CN" b="1" dirty="0">
                <a:solidFill>
                  <a:srgbClr val="EB7C11"/>
                </a:solidFill>
              </a:rPr>
              <a:t>Copy-on-Write</a:t>
            </a:r>
            <a:r>
              <a:rPr lang="zh-CN" altLang="en-US" b="1" dirty="0">
                <a:solidFill>
                  <a:srgbClr val="EB7C11"/>
                </a:solidFill>
              </a:rPr>
              <a:t>代理</a:t>
            </a:r>
            <a:r>
              <a:rPr lang="zh-CN" altLang="en-US" dirty="0" smtClean="0"/>
              <a:t>：它是虚拟代理的一种，把复制（克隆）操作延迟到只有在客户端真正需要时才执行。一般来说，对象的深克隆是一个开销较大的操作，</a:t>
            </a:r>
            <a:r>
              <a:rPr lang="en-US" altLang="zh-CN" dirty="0" smtClean="0"/>
              <a:t>Copy-on-Write</a:t>
            </a:r>
            <a:r>
              <a:rPr lang="zh-CN" altLang="en-US" dirty="0" smtClean="0"/>
              <a:t>代理可以让这个操作延迟，只有对象被用到的时候才被克隆。</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1148000" y="-27099"/>
            <a:ext cx="1044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Proxy</a:t>
            </a:r>
            <a:endParaRPr lang="zh-CN" altLang="en-US"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dirty="0" smtClean="0">
                <a:solidFill>
                  <a:srgbClr val="EB7C11"/>
                </a:solidFill>
              </a:rPr>
              <a:t>保护</a:t>
            </a:r>
            <a:r>
              <a:rPr lang="en-US" altLang="zh-CN" b="1" dirty="0" smtClean="0">
                <a:solidFill>
                  <a:srgbClr val="EB7C11"/>
                </a:solidFill>
              </a:rPr>
              <a:t>(Protector Access)</a:t>
            </a:r>
            <a:r>
              <a:rPr lang="zh-CN" altLang="en-US" b="1" dirty="0" smtClean="0">
                <a:solidFill>
                  <a:srgbClr val="EB7C11"/>
                </a:solidFill>
              </a:rPr>
              <a:t>代理</a:t>
            </a:r>
            <a:r>
              <a:rPr lang="zh-CN" altLang="en-US" dirty="0" smtClean="0"/>
              <a:t>：控制对一个对象的访问，可以给不同的用户提供不同级别的使用权限。</a:t>
            </a:r>
            <a:endParaRPr lang="zh-CN" altLang="en-US" dirty="0" smtClean="0"/>
          </a:p>
          <a:p>
            <a:r>
              <a:rPr lang="zh-CN" altLang="en-US" b="1" dirty="0">
                <a:solidFill>
                  <a:srgbClr val="EB7C11"/>
                </a:solidFill>
              </a:rPr>
              <a:t>缓冲</a:t>
            </a:r>
            <a:r>
              <a:rPr lang="en-US" altLang="zh-CN" b="1" dirty="0">
                <a:solidFill>
                  <a:srgbClr val="EB7C11"/>
                </a:solidFill>
              </a:rPr>
              <a:t>(Cache)</a:t>
            </a:r>
            <a:r>
              <a:rPr lang="zh-CN" altLang="en-US" b="1" dirty="0">
                <a:solidFill>
                  <a:srgbClr val="EB7C11"/>
                </a:solidFill>
              </a:rPr>
              <a:t>代理</a:t>
            </a:r>
            <a:r>
              <a:rPr lang="zh-CN" altLang="en-US" dirty="0" smtClean="0"/>
              <a:t>：为某一个目标操作的结果提供临时的存储空间，以便多个客户端可以共享这些结果。</a:t>
            </a:r>
            <a:endParaRPr lang="zh-CN" altLang="en-US" dirty="0" smtClean="0"/>
          </a:p>
          <a:p>
            <a:r>
              <a:rPr lang="zh-CN" altLang="en-US" b="1" dirty="0">
                <a:solidFill>
                  <a:srgbClr val="EB7C11"/>
                </a:solidFill>
              </a:rPr>
              <a:t>防火墙</a:t>
            </a:r>
            <a:r>
              <a:rPr lang="en-US" altLang="zh-CN" b="1" dirty="0">
                <a:solidFill>
                  <a:srgbClr val="EB7C11"/>
                </a:solidFill>
              </a:rPr>
              <a:t>(Firewall)</a:t>
            </a:r>
            <a:r>
              <a:rPr lang="zh-CN" altLang="en-US" b="1" dirty="0">
                <a:solidFill>
                  <a:srgbClr val="EB7C11"/>
                </a:solidFill>
              </a:rPr>
              <a:t>代理</a:t>
            </a:r>
            <a:r>
              <a:rPr lang="zh-CN" altLang="en-US" dirty="0" smtClean="0"/>
              <a:t>：保护目标不让恶意用户接近。</a:t>
            </a:r>
            <a:endParaRPr lang="zh-CN" altLang="en-US" dirty="0" smtClean="0"/>
          </a:p>
          <a:p>
            <a:r>
              <a:rPr lang="zh-CN" altLang="en-US" b="1" dirty="0">
                <a:solidFill>
                  <a:srgbClr val="EB7C11"/>
                </a:solidFill>
              </a:rPr>
              <a:t>同步化</a:t>
            </a:r>
            <a:r>
              <a:rPr lang="en-US" altLang="zh-CN" b="1" dirty="0">
                <a:solidFill>
                  <a:srgbClr val="EB7C11"/>
                </a:solidFill>
              </a:rPr>
              <a:t>(Synchronization)</a:t>
            </a:r>
            <a:r>
              <a:rPr lang="zh-CN" altLang="en-US" b="1" dirty="0">
                <a:solidFill>
                  <a:srgbClr val="EB7C11"/>
                </a:solidFill>
              </a:rPr>
              <a:t>代理</a:t>
            </a:r>
            <a:r>
              <a:rPr lang="zh-CN" altLang="en-US" dirty="0" smtClean="0"/>
              <a:t>：使几个用户能够同时使用一个对象而没有冲突。</a:t>
            </a:r>
            <a:endParaRPr lang="zh-CN" altLang="en-US" dirty="0" smtClean="0"/>
          </a:p>
          <a:p>
            <a:r>
              <a:rPr lang="zh-CN" altLang="en-US" b="1" dirty="0">
                <a:solidFill>
                  <a:srgbClr val="EB7C11"/>
                </a:solidFill>
              </a:rPr>
              <a:t>智能引用</a:t>
            </a:r>
            <a:r>
              <a:rPr lang="en-US" altLang="zh-CN" b="1" dirty="0">
                <a:solidFill>
                  <a:srgbClr val="EB7C11"/>
                </a:solidFill>
              </a:rPr>
              <a:t>(</a:t>
            </a:r>
            <a:r>
              <a:rPr lang="en-US" altLang="zh-CN" b="1" dirty="0" err="1">
                <a:solidFill>
                  <a:srgbClr val="EB7C11"/>
                </a:solidFill>
              </a:rPr>
              <a:t>SmartReference</a:t>
            </a:r>
            <a:r>
              <a:rPr lang="en-US" altLang="zh-CN" b="1" dirty="0">
                <a:solidFill>
                  <a:srgbClr val="EB7C11"/>
                </a:solidFill>
              </a:rPr>
              <a:t>)</a:t>
            </a:r>
            <a:r>
              <a:rPr lang="zh-CN" altLang="en-US" b="1" dirty="0">
                <a:solidFill>
                  <a:srgbClr val="EB7C11"/>
                </a:solidFill>
              </a:rPr>
              <a:t>代理</a:t>
            </a:r>
            <a:r>
              <a:rPr lang="zh-CN" altLang="en-US" dirty="0" smtClean="0"/>
              <a:t>：当一个对象被引用时，提供一些额外的操作，如将此对象被调用的次数记录下来等。</a:t>
            </a:r>
            <a:endParaRPr lang="zh-CN" altLang="en-US" dirty="0" smtClean="0"/>
          </a:p>
          <a:p>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1148000" y="-27099"/>
            <a:ext cx="1044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Proxy</a:t>
            </a:r>
            <a:endParaRPr lang="zh-CN" altLang="en-US"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举例：文档编辑器</a:t>
            </a:r>
            <a:endParaRPr lang="zh-CN" altLang="en-US" dirty="0"/>
          </a:p>
        </p:txBody>
      </p:sp>
      <p:sp>
        <p:nvSpPr>
          <p:cNvPr id="3" name="内容占位符 2"/>
          <p:cNvSpPr>
            <a:spLocks noGrp="1"/>
          </p:cNvSpPr>
          <p:nvPr>
            <p:ph idx="1"/>
          </p:nvPr>
        </p:nvSpPr>
        <p:spPr/>
        <p:txBody>
          <a:bodyPr/>
          <a:lstStyle/>
          <a:p>
            <a:r>
              <a:rPr lang="zh-CN" altLang="en-US" sz="2000" dirty="0" smtClean="0"/>
              <a:t>我们开发一个可以在文档中嵌入图形对象的文档编辑器。有些图形对象</a:t>
            </a:r>
            <a:r>
              <a:rPr lang="en-US" altLang="zh-CN" sz="2000" dirty="0" smtClean="0"/>
              <a:t>(</a:t>
            </a:r>
            <a:r>
              <a:rPr lang="zh-CN" altLang="en-US" sz="2000" dirty="0" smtClean="0"/>
              <a:t>如大型光栅图像</a:t>
            </a:r>
            <a:r>
              <a:rPr lang="en-US" altLang="zh-CN" sz="2000" dirty="0" smtClean="0"/>
              <a:t>)</a:t>
            </a:r>
            <a:r>
              <a:rPr lang="zh-CN" altLang="en-US" sz="2000" dirty="0" smtClean="0"/>
              <a:t>的创建开销很大。但是打开文档必须很迅速，因此我们在打开文档时应避免一次性创建所有开销很大的对象。因为并非所有这些对象在文档中都同时可见，所以也没有必要同时创建这些对象。</a:t>
            </a:r>
            <a:endParaRPr lang="zh-CN" altLang="en-US" sz="2000" dirty="0" smtClean="0"/>
          </a:p>
          <a:p>
            <a:r>
              <a:rPr lang="zh-CN" altLang="en-US" sz="2000" dirty="0" smtClean="0"/>
              <a:t>这一限制条件意味着，对于每一个开销很大的对象，应该根据需要进行创建，当一个图像变为可见时会产生这样的需要。但是在文档中我们用什么来代替这个图像呢</a:t>
            </a:r>
            <a:r>
              <a:rPr lang="en-US" altLang="zh-CN" sz="2000" dirty="0" smtClean="0"/>
              <a:t>?</a:t>
            </a:r>
            <a:r>
              <a:rPr lang="zh-CN" altLang="en-US" sz="2000" dirty="0" smtClean="0"/>
              <a:t>我们又如何才能隐藏根据需要创建图像这一事实，从而不会使得编辑器的实现复杂化呢</a:t>
            </a:r>
            <a:r>
              <a:rPr lang="en-US" altLang="zh-CN" sz="2000" dirty="0" smtClean="0"/>
              <a:t>?</a:t>
            </a:r>
            <a:r>
              <a:rPr lang="zh-CN" altLang="en-US" sz="2000" dirty="0" smtClean="0"/>
              <a:t>例如，这种优化不应影响绘制和格式化的代码。</a:t>
            </a:r>
            <a:endParaRPr lang="zh-CN" altLang="en-US" sz="2000" dirty="0" smtClean="0"/>
          </a:p>
          <a:p>
            <a:r>
              <a:rPr lang="zh-CN" altLang="en-US" sz="2000" dirty="0" smtClean="0"/>
              <a:t>问题的解决方案是使用另一个对象，即图像</a:t>
            </a:r>
            <a:r>
              <a:rPr lang="en-US" altLang="zh-CN" sz="2000" dirty="0" smtClean="0"/>
              <a:t>Proxy</a:t>
            </a:r>
            <a:r>
              <a:rPr lang="zh-CN" altLang="en-US" sz="2000" dirty="0" smtClean="0"/>
              <a:t>，替代那个真正的图像。</a:t>
            </a:r>
            <a:r>
              <a:rPr lang="en-US" altLang="zh-CN" sz="2000" dirty="0" smtClean="0"/>
              <a:t>Proxy</a:t>
            </a:r>
            <a:r>
              <a:rPr lang="zh-CN" altLang="en-US" sz="2000" dirty="0" smtClean="0"/>
              <a:t>可以代替一个图像对象并且在需要时负责实例化这个图像对象。</a:t>
            </a:r>
            <a:endParaRPr lang="zh-CN" altLang="en-US" sz="2000"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2833509" y="5146676"/>
            <a:ext cx="6867525" cy="1438275"/>
          </a:xfrm>
          <a:prstGeom prst="rect">
            <a:avLst/>
          </a:prstGeom>
        </p:spPr>
      </p:pic>
      <p:sp>
        <p:nvSpPr>
          <p:cNvPr id="7" name="矩形 6"/>
          <p:cNvSpPr/>
          <p:nvPr/>
        </p:nvSpPr>
        <p:spPr>
          <a:xfrm>
            <a:off x="11148000" y="-27099"/>
            <a:ext cx="1044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Proxy</a:t>
            </a:r>
            <a:endParaRPr lang="zh-CN" altLang="en-US"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spcBef>
                <a:spcPts val="1200"/>
              </a:spcBef>
            </a:pPr>
            <a:r>
              <a:rPr lang="zh-CN" altLang="en-US" sz="2200" dirty="0"/>
              <a:t>只有当文档编辑器激活图像代理的</a:t>
            </a:r>
            <a:r>
              <a:rPr lang="en-US" altLang="zh-CN" sz="2200" dirty="0"/>
              <a:t>Draw</a:t>
            </a:r>
            <a:r>
              <a:rPr lang="zh-CN" altLang="en-US" sz="2200" dirty="0"/>
              <a:t>操作以显示这个图像的时候图像</a:t>
            </a:r>
            <a:r>
              <a:rPr lang="en-US" altLang="zh-CN" sz="2200" dirty="0"/>
              <a:t>Proxy</a:t>
            </a:r>
            <a:r>
              <a:rPr lang="zh-CN" altLang="en-US" sz="2200" dirty="0"/>
              <a:t>才创建真正的图像。</a:t>
            </a:r>
            <a:r>
              <a:rPr lang="en-US" altLang="zh-CN" sz="2200" dirty="0"/>
              <a:t>Proxy</a:t>
            </a:r>
            <a:r>
              <a:rPr lang="zh-CN" altLang="en-US" sz="2200" dirty="0"/>
              <a:t>直接将随后的请求转发给这个图像对象。因此在创建这个图像以后，它必须有一个指向这个图像的引用。</a:t>
            </a:r>
            <a:endParaRPr lang="zh-CN" altLang="en-US" sz="2200" dirty="0"/>
          </a:p>
          <a:p>
            <a:pPr>
              <a:spcBef>
                <a:spcPts val="1200"/>
              </a:spcBef>
            </a:pPr>
            <a:r>
              <a:rPr lang="zh-CN" altLang="en-US" sz="2200" dirty="0"/>
              <a:t>我们假设图像存储在一个独立的文件中。这样我们可以把文件名作为对实际对象的引用。</a:t>
            </a:r>
            <a:r>
              <a:rPr lang="en-US" altLang="zh-CN" sz="2200" dirty="0"/>
              <a:t>Proxy</a:t>
            </a:r>
            <a:r>
              <a:rPr lang="zh-CN" altLang="en-US" sz="2200" dirty="0"/>
              <a:t>还存储了图像的尺寸</a:t>
            </a:r>
            <a:r>
              <a:rPr lang="en-US" altLang="zh-CN" sz="2200" dirty="0"/>
              <a:t>(extent)</a:t>
            </a:r>
            <a:r>
              <a:rPr lang="zh-CN" altLang="en-US" sz="2200" dirty="0"/>
              <a:t>，即它的长和宽。有了图像尺寸，</a:t>
            </a:r>
            <a:r>
              <a:rPr lang="en-US" altLang="zh-CN" sz="2200" dirty="0"/>
              <a:t>Proxy</a:t>
            </a:r>
            <a:r>
              <a:rPr lang="zh-CN" altLang="en-US" sz="2200" dirty="0"/>
              <a:t>元须真正实例化这个图像就可以响应格式化程序对图像尺寸的请求。</a:t>
            </a:r>
            <a:endParaRPr lang="zh-CN" altLang="en-US" sz="2200"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1148000" y="-27099"/>
            <a:ext cx="1044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Proxy</a:t>
            </a:r>
            <a:endParaRPr lang="zh-CN" altLang="en-US"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3" name="内容占位符 2"/>
          <p:cNvSpPr>
            <a:spLocks noGrp="1"/>
          </p:cNvSpPr>
          <p:nvPr>
            <p:ph idx="4294967295"/>
          </p:nvPr>
        </p:nvSpPr>
        <p:spPr>
          <a:xfrm>
            <a:off x="463550" y="4471988"/>
            <a:ext cx="11728450" cy="2052637"/>
          </a:xfrm>
          <a:prstGeom prst="rect">
            <a:avLst/>
          </a:prstGeom>
        </p:spPr>
        <p:txBody>
          <a:bodyPr/>
          <a:lstStyle/>
          <a:p>
            <a:pPr marL="0" indent="630555">
              <a:lnSpc>
                <a:spcPct val="110000"/>
              </a:lnSpc>
              <a:buNone/>
            </a:pPr>
            <a:r>
              <a:rPr lang="zh-CN" altLang="en-US" sz="2000" dirty="0"/>
              <a:t>文档编辑器通过抽象的</a:t>
            </a:r>
            <a:r>
              <a:rPr lang="en-US" altLang="zh-CN" sz="2000" dirty="0"/>
              <a:t>Graphic</a:t>
            </a:r>
            <a:r>
              <a:rPr lang="zh-CN" altLang="en-US" sz="2000" dirty="0"/>
              <a:t>类定义的接口访问嵌入的图像。</a:t>
            </a:r>
            <a:r>
              <a:rPr lang="en-US" altLang="zh-CN" sz="2000" dirty="0" err="1"/>
              <a:t>ImageProxy</a:t>
            </a:r>
            <a:r>
              <a:rPr lang="zh-CN" altLang="en-US" sz="2000" dirty="0"/>
              <a:t>是那些根据需要创建的图像的类，</a:t>
            </a:r>
            <a:r>
              <a:rPr lang="en-US" altLang="zh-CN" sz="2000" dirty="0" err="1"/>
              <a:t>ImageProxy</a:t>
            </a:r>
            <a:r>
              <a:rPr lang="zh-CN" altLang="en-US" sz="2000" dirty="0"/>
              <a:t>保存了文件名作为指向磁盘上的图像文件的指针。该文件名被作为一个参数传递给</a:t>
            </a:r>
            <a:r>
              <a:rPr lang="en-US" altLang="zh-CN" sz="2000" dirty="0" err="1"/>
              <a:t>ImageProxy</a:t>
            </a:r>
            <a:r>
              <a:rPr lang="zh-CN" altLang="en-US" sz="2000" dirty="0"/>
              <a:t>的构造器。</a:t>
            </a:r>
            <a:endParaRPr lang="zh-CN" altLang="en-US" sz="2000" dirty="0"/>
          </a:p>
          <a:p>
            <a:pPr marL="0" indent="630555">
              <a:lnSpc>
                <a:spcPct val="110000"/>
              </a:lnSpc>
              <a:buNone/>
            </a:pPr>
            <a:r>
              <a:rPr lang="en-US" altLang="zh-CN" sz="2000" dirty="0" err="1"/>
              <a:t>ImageProxy</a:t>
            </a:r>
            <a:r>
              <a:rPr lang="zh-CN" altLang="en-US" sz="2000" dirty="0"/>
              <a:t>还存储了这个图像的边框以及对真正的</a:t>
            </a:r>
            <a:r>
              <a:rPr lang="en-US" altLang="zh-CN" sz="2000" dirty="0"/>
              <a:t>Image</a:t>
            </a:r>
            <a:r>
              <a:rPr lang="zh-CN" altLang="en-US" sz="2000" dirty="0"/>
              <a:t>实例的指引，直到代理实例化真正的图像时，这个指引才有效。</a:t>
            </a:r>
            <a:r>
              <a:rPr lang="en-US" altLang="zh-CN" sz="2000" dirty="0"/>
              <a:t>Draw</a:t>
            </a:r>
            <a:r>
              <a:rPr lang="zh-CN" altLang="en-US" sz="2000" dirty="0"/>
              <a:t>操作必须保证在向这个图像转发请求之前，它已经被实例化了。</a:t>
            </a:r>
            <a:r>
              <a:rPr lang="en-US" altLang="zh-CN" sz="2000" dirty="0" err="1"/>
              <a:t>GetExtent</a:t>
            </a:r>
            <a:r>
              <a:rPr lang="zh-CN" altLang="en-US" sz="2000" dirty="0"/>
              <a:t>操作只有在图像被实例化后才向它传递请求，否则，</a:t>
            </a:r>
            <a:r>
              <a:rPr lang="en-US" altLang="zh-CN" sz="2000" dirty="0" err="1"/>
              <a:t>ImageProxy</a:t>
            </a:r>
            <a:r>
              <a:rPr lang="zh-CN" altLang="en-US" sz="2000" dirty="0"/>
              <a:t>返回它存储的图像尺寸。</a:t>
            </a:r>
            <a:endParaRPr lang="zh-CN" altLang="en-US" sz="2000"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76770" y="288393"/>
            <a:ext cx="7812249" cy="3826408"/>
          </a:xfrm>
          <a:prstGeom prst="rect">
            <a:avLst/>
          </a:prstGeom>
        </p:spPr>
      </p:pic>
      <p:sp>
        <p:nvSpPr>
          <p:cNvPr id="8" name="矩形 7"/>
          <p:cNvSpPr/>
          <p:nvPr/>
        </p:nvSpPr>
        <p:spPr>
          <a:xfrm>
            <a:off x="11148000" y="-27099"/>
            <a:ext cx="1044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Proxy</a:t>
            </a:r>
            <a:endParaRPr lang="zh-CN" altLang="en-US" sz="2000" dirty="0">
              <a:solidFill>
                <a:schemeClr val="bg1"/>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Proxy</a:t>
            </a:r>
            <a:r>
              <a:rPr lang="zh-CN" altLang="en-US" smtClean="0"/>
              <a:t>模式的优点</a:t>
            </a:r>
            <a:endParaRPr lang="zh-CN" altLang="en-US" dirty="0"/>
          </a:p>
        </p:txBody>
      </p:sp>
      <p:sp>
        <p:nvSpPr>
          <p:cNvPr id="3" name="内容占位符 2"/>
          <p:cNvSpPr>
            <a:spLocks noGrp="1"/>
          </p:cNvSpPr>
          <p:nvPr>
            <p:ph idx="1"/>
          </p:nvPr>
        </p:nvSpPr>
        <p:spPr/>
        <p:txBody>
          <a:bodyPr/>
          <a:lstStyle/>
          <a:p>
            <a:r>
              <a:rPr lang="zh-CN" altLang="en-US" smtClean="0"/>
              <a:t>代理模式能够协调调用者和被调用者，在一定程度上降低了系统的耦合度。</a:t>
            </a:r>
            <a:endParaRPr lang="zh-CN" altLang="en-US" smtClean="0"/>
          </a:p>
          <a:p>
            <a:r>
              <a:rPr lang="zh-CN" altLang="en-US" smtClean="0"/>
              <a:t>远程代理使得客户端可以访问在远程机器上的对象，远程机器可能具有更好的计算性能与处理速度，可以快速响应并处理客户端请求。</a:t>
            </a:r>
            <a:endParaRPr lang="zh-CN" altLang="en-US" smtClean="0"/>
          </a:p>
          <a:p>
            <a:r>
              <a:rPr lang="zh-CN" altLang="en-US" smtClean="0"/>
              <a:t>虚拟代理通过使用一个小对象来代表一个大对象，可以减少系统资源的消耗，对系统进行优化并提高运行速度。</a:t>
            </a:r>
            <a:endParaRPr lang="zh-CN" altLang="en-US" smtClean="0"/>
          </a:p>
          <a:p>
            <a:r>
              <a:rPr lang="zh-CN" altLang="en-US" smtClean="0"/>
              <a:t>保护代理可以控制对真实对象的使用权限。</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1148000" y="-27099"/>
            <a:ext cx="1044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Proxy</a:t>
            </a:r>
            <a:endParaRPr lang="zh-CN" altLang="en-US"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Proxy</a:t>
            </a:r>
            <a:r>
              <a:rPr lang="zh-CN" altLang="en-US" dirty="0" smtClean="0"/>
              <a:t>模式的缺点</a:t>
            </a:r>
            <a:endParaRPr lang="zh-CN" altLang="en-US" dirty="0"/>
          </a:p>
        </p:txBody>
      </p:sp>
      <p:sp>
        <p:nvSpPr>
          <p:cNvPr id="3" name="内容占位符 2"/>
          <p:cNvSpPr>
            <a:spLocks noGrp="1"/>
          </p:cNvSpPr>
          <p:nvPr>
            <p:ph idx="1"/>
          </p:nvPr>
        </p:nvSpPr>
        <p:spPr/>
        <p:txBody>
          <a:bodyPr/>
          <a:lstStyle/>
          <a:p>
            <a:pPr>
              <a:lnSpc>
                <a:spcPct val="110000"/>
              </a:lnSpc>
              <a:spcBef>
                <a:spcPts val="600"/>
              </a:spcBef>
            </a:pPr>
            <a:r>
              <a:rPr lang="zh-CN" altLang="en-US" sz="2800" dirty="0"/>
              <a:t>由于在客户端和真实主题之间增加了代理对象，因此有些类型的代理模式可能会造成请求的处理速度变慢。</a:t>
            </a:r>
            <a:endParaRPr lang="zh-CN" altLang="en-US" sz="2800" dirty="0"/>
          </a:p>
          <a:p>
            <a:pPr>
              <a:lnSpc>
                <a:spcPct val="110000"/>
              </a:lnSpc>
              <a:spcBef>
                <a:spcPts val="600"/>
              </a:spcBef>
            </a:pPr>
            <a:r>
              <a:rPr lang="zh-CN" altLang="en-US" sz="2800" dirty="0"/>
              <a:t>实现代理模式需要额外的工作，有些代理模式的实现非常复杂。</a:t>
            </a:r>
            <a:endParaRPr lang="zh-CN" altLang="en-US" sz="2800"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1148000" y="-27099"/>
            <a:ext cx="1044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Proxy</a:t>
            </a:r>
            <a:endParaRPr lang="zh-CN" altLang="en-US"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适用场景</a:t>
            </a:r>
            <a:endParaRPr lang="zh-CN" altLang="en-US" dirty="0"/>
          </a:p>
        </p:txBody>
      </p:sp>
      <p:sp>
        <p:nvSpPr>
          <p:cNvPr id="3" name="内容占位符 2"/>
          <p:cNvSpPr>
            <a:spLocks noGrp="1"/>
          </p:cNvSpPr>
          <p:nvPr>
            <p:ph idx="1"/>
          </p:nvPr>
        </p:nvSpPr>
        <p:spPr/>
        <p:txBody>
          <a:bodyPr/>
          <a:lstStyle/>
          <a:p>
            <a:r>
              <a:rPr lang="en-US" altLang="zh-CN" b="1" dirty="0" smtClean="0">
                <a:solidFill>
                  <a:srgbClr val="EB7C11"/>
                </a:solidFill>
              </a:rPr>
              <a:t>Remote Proxy</a:t>
            </a:r>
            <a:r>
              <a:rPr lang="zh-CN" altLang="en-US" dirty="0" smtClean="0"/>
              <a:t>：为一个对象在不同的地址空间提供局部代表</a:t>
            </a:r>
            <a:endParaRPr lang="zh-CN" altLang="en-US" dirty="0" smtClean="0"/>
          </a:p>
          <a:p>
            <a:r>
              <a:rPr lang="en-US" altLang="zh-CN" b="1" dirty="0" smtClean="0">
                <a:solidFill>
                  <a:srgbClr val="EB7C11"/>
                </a:solidFill>
              </a:rPr>
              <a:t>Virtual Proxy</a:t>
            </a:r>
            <a:r>
              <a:rPr lang="zh-CN" altLang="en-US" dirty="0" smtClean="0"/>
              <a:t>：根据需要创建开销很大的对象</a:t>
            </a:r>
            <a:endParaRPr lang="zh-CN" altLang="en-US" dirty="0" smtClean="0"/>
          </a:p>
          <a:p>
            <a:r>
              <a:rPr lang="en-US" altLang="zh-CN" b="1" dirty="0" smtClean="0">
                <a:solidFill>
                  <a:srgbClr val="EB7C11"/>
                </a:solidFill>
              </a:rPr>
              <a:t>Protection Proxy</a:t>
            </a:r>
            <a:r>
              <a:rPr lang="zh-CN" altLang="en-US" dirty="0" smtClean="0"/>
              <a:t>：控制对原始对象的访问，用于对象应该有不同访问权限的时候</a:t>
            </a:r>
            <a:endParaRPr lang="zh-CN" altLang="en-US" dirty="0" smtClean="0"/>
          </a:p>
          <a:p>
            <a:r>
              <a:rPr lang="en-US" altLang="zh-CN" b="1" dirty="0" smtClean="0">
                <a:solidFill>
                  <a:srgbClr val="EB7C11"/>
                </a:solidFill>
              </a:rPr>
              <a:t>Smart Reference</a:t>
            </a:r>
            <a:r>
              <a:rPr lang="zh-CN" altLang="en-US" dirty="0" smtClean="0"/>
              <a:t>：取代了简单的指针，在访问对象时执行一些附加操作</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1148000" y="-27099"/>
            <a:ext cx="1044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Proxy</a:t>
            </a:r>
            <a:endParaRPr lang="zh-CN" altLang="en-US"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06"/>
          <p:cNvSpPr txBox="1"/>
          <p:nvPr/>
        </p:nvSpPr>
        <p:spPr>
          <a:xfrm>
            <a:off x="5757804" y="2849374"/>
            <a:ext cx="5204059" cy="533400"/>
          </a:xfrm>
          <a:prstGeom prst="rect">
            <a:avLst/>
          </a:prstGeom>
        </p:spPr>
        <p:txBody>
          <a:bodyPr vert="horz" rtlCol="0" anchor="t" anchorCtr="0">
            <a:noAutofit/>
          </a:bodyPr>
          <a:lstStyle/>
          <a:p>
            <a:pPr defTabSz="457200">
              <a:lnSpc>
                <a:spcPct val="125000"/>
              </a:lnSpc>
            </a:pP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Object 207"/>
          <p:cNvSpPr txBox="1"/>
          <p:nvPr/>
        </p:nvSpPr>
        <p:spPr>
          <a:xfrm>
            <a:off x="4944595" y="1920882"/>
            <a:ext cx="5463589" cy="3108317"/>
          </a:xfrm>
          <a:prstGeom prst="rect">
            <a:avLst/>
          </a:prstGeom>
        </p:spPr>
        <p:txBody>
          <a:bodyPr vert="horz" rtlCol="0" anchor="ctr" anchorCtr="0">
            <a:noAutofit/>
          </a:bodyPr>
          <a:lstStyle/>
          <a:p>
            <a:pPr defTabSz="457200">
              <a:lnSpc>
                <a:spcPct val="120000"/>
              </a:lnSpc>
            </a:pPr>
            <a:r>
              <a:rPr lang="en-US" altLang="zh-CN" sz="3000" spc="300" dirty="0" smtClean="0">
                <a:solidFill>
                  <a:srgbClr val="E0CFBD"/>
                </a:solidFill>
                <a:latin typeface="微软雅黑" panose="020B0503020204020204" pitchFamily="34" charset="-122"/>
                <a:ea typeface="微软雅黑" panose="020B0503020204020204" pitchFamily="34" charset="-122"/>
              </a:rPr>
              <a:t>02</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dirty="0" smtClean="0"/>
              <a:t>面向对象设计</a:t>
            </a:r>
            <a:r>
              <a:rPr lang="zh-CN" altLang="en-US" sz="3000" dirty="0"/>
              <a:t>的</a:t>
            </a:r>
            <a:r>
              <a:rPr lang="zh-CN" altLang="en-US" sz="3000" dirty="0" smtClean="0"/>
              <a:t>原则</a:t>
            </a:r>
            <a:endParaRPr lang="en-US" altLang="zh-CN" sz="3000" dirty="0" smtClean="0"/>
          </a:p>
          <a:p>
            <a:pPr marL="1162050" lvl="1" indent="-457200" defTabSz="1076325">
              <a:lnSpc>
                <a:spcPct val="120000"/>
              </a:lnSpc>
              <a:buFont typeface="+mj-lt"/>
              <a:buAutoNum type="arabicPeriod"/>
            </a:pPr>
            <a:r>
              <a:rPr lang="zh-CN" altLang="en-US" sz="2400" dirty="0">
                <a:solidFill>
                  <a:schemeClr val="tx1">
                    <a:lumMod val="50000"/>
                    <a:lumOff val="50000"/>
                  </a:schemeClr>
                </a:solidFill>
              </a:rPr>
              <a:t>单一职责原则</a:t>
            </a:r>
            <a:r>
              <a:rPr lang="en-US" altLang="zh-CN" sz="2400" dirty="0">
                <a:solidFill>
                  <a:schemeClr val="tx1">
                    <a:lumMod val="50000"/>
                    <a:lumOff val="50000"/>
                  </a:schemeClr>
                </a:solidFill>
              </a:rPr>
              <a:t>SRP</a:t>
            </a:r>
            <a:endParaRPr lang="zh-CN" altLang="en-US" sz="2400" dirty="0">
              <a:solidFill>
                <a:schemeClr val="tx1">
                  <a:lumMod val="50000"/>
                  <a:lumOff val="50000"/>
                </a:schemeClr>
              </a:solidFill>
            </a:endParaRPr>
          </a:p>
          <a:p>
            <a:pPr marL="1162050" lvl="1" indent="-457200" defTabSz="1076325">
              <a:lnSpc>
                <a:spcPct val="120000"/>
              </a:lnSpc>
              <a:buFont typeface="+mj-lt"/>
              <a:buAutoNum type="arabicPeriod"/>
            </a:pPr>
            <a:r>
              <a:rPr lang="zh-CN" altLang="en-US" sz="2400" dirty="0">
                <a:solidFill>
                  <a:schemeClr val="tx1">
                    <a:lumMod val="50000"/>
                    <a:lumOff val="50000"/>
                  </a:schemeClr>
                </a:solidFill>
              </a:rPr>
              <a:t>里氏替换原则</a:t>
            </a:r>
            <a:r>
              <a:rPr lang="en-US" altLang="zh-CN" sz="2400" dirty="0">
                <a:solidFill>
                  <a:schemeClr val="tx1">
                    <a:lumMod val="50000"/>
                    <a:lumOff val="50000"/>
                  </a:schemeClr>
                </a:solidFill>
              </a:rPr>
              <a:t>LSP</a:t>
            </a:r>
            <a:endParaRPr lang="en-US" altLang="zh-CN" sz="2400" dirty="0">
              <a:solidFill>
                <a:schemeClr val="tx1">
                  <a:lumMod val="50000"/>
                  <a:lumOff val="50000"/>
                </a:schemeClr>
              </a:solidFill>
            </a:endParaRPr>
          </a:p>
          <a:p>
            <a:pPr marL="1162050" lvl="1" indent="-457200" defTabSz="1076325">
              <a:lnSpc>
                <a:spcPct val="120000"/>
              </a:lnSpc>
              <a:buFont typeface="+mj-lt"/>
              <a:buAutoNum type="arabicPeriod"/>
            </a:pPr>
            <a:r>
              <a:rPr lang="zh-CN" altLang="en-US" sz="2400" dirty="0">
                <a:solidFill>
                  <a:schemeClr val="tx1">
                    <a:lumMod val="50000"/>
                    <a:lumOff val="50000"/>
                  </a:schemeClr>
                </a:solidFill>
              </a:rPr>
              <a:t>依赖倒置原则</a:t>
            </a:r>
            <a:r>
              <a:rPr lang="en-US" altLang="zh-CN" sz="2400" dirty="0">
                <a:solidFill>
                  <a:schemeClr val="tx1">
                    <a:lumMod val="50000"/>
                    <a:lumOff val="50000"/>
                  </a:schemeClr>
                </a:solidFill>
              </a:rPr>
              <a:t>DIP</a:t>
            </a:r>
            <a:endParaRPr lang="zh-CN" altLang="en-US" sz="2400" dirty="0">
              <a:solidFill>
                <a:schemeClr val="tx1">
                  <a:lumMod val="50000"/>
                  <a:lumOff val="50000"/>
                </a:schemeClr>
              </a:solidFill>
            </a:endParaRPr>
          </a:p>
          <a:p>
            <a:pPr marL="1162050" lvl="1" indent="-457200" defTabSz="1076325">
              <a:lnSpc>
                <a:spcPct val="120000"/>
              </a:lnSpc>
              <a:buFont typeface="+mj-lt"/>
              <a:buAutoNum type="arabicPeriod"/>
            </a:pPr>
            <a:r>
              <a:rPr lang="zh-CN" altLang="en-US" sz="2400" dirty="0">
                <a:solidFill>
                  <a:schemeClr val="tx1">
                    <a:lumMod val="50000"/>
                    <a:lumOff val="50000"/>
                  </a:schemeClr>
                </a:solidFill>
              </a:rPr>
              <a:t>接口隔离原则</a:t>
            </a:r>
            <a:r>
              <a:rPr lang="en-US" altLang="zh-CN" sz="2400" dirty="0">
                <a:solidFill>
                  <a:schemeClr val="tx1">
                    <a:lumMod val="50000"/>
                    <a:lumOff val="50000"/>
                  </a:schemeClr>
                </a:solidFill>
              </a:rPr>
              <a:t>ISP</a:t>
            </a:r>
            <a:endParaRPr lang="zh-CN" altLang="en-US" sz="2400" dirty="0">
              <a:solidFill>
                <a:schemeClr val="tx1">
                  <a:lumMod val="50000"/>
                  <a:lumOff val="50000"/>
                </a:schemeClr>
              </a:solidFill>
            </a:endParaRPr>
          </a:p>
          <a:p>
            <a:pPr marL="1162050" lvl="1" indent="-457200" defTabSz="1076325">
              <a:lnSpc>
                <a:spcPct val="120000"/>
              </a:lnSpc>
              <a:buFont typeface="+mj-lt"/>
              <a:buAutoNum type="arabicPeriod"/>
            </a:pPr>
            <a:r>
              <a:rPr lang="zh-CN" altLang="en-US" sz="2400" dirty="0">
                <a:solidFill>
                  <a:schemeClr val="tx1">
                    <a:lumMod val="50000"/>
                    <a:lumOff val="50000"/>
                  </a:schemeClr>
                </a:solidFill>
              </a:rPr>
              <a:t>开</a:t>
            </a:r>
            <a:r>
              <a:rPr lang="en-US" altLang="zh-CN" sz="2400" dirty="0">
                <a:solidFill>
                  <a:schemeClr val="tx1">
                    <a:lumMod val="50000"/>
                    <a:lumOff val="50000"/>
                  </a:schemeClr>
                </a:solidFill>
              </a:rPr>
              <a:t>-</a:t>
            </a:r>
            <a:r>
              <a:rPr lang="zh-CN" altLang="en-US" sz="2400" dirty="0">
                <a:solidFill>
                  <a:schemeClr val="tx1">
                    <a:lumMod val="50000"/>
                    <a:lumOff val="50000"/>
                  </a:schemeClr>
                </a:solidFill>
              </a:rPr>
              <a:t>闭原则</a:t>
            </a:r>
            <a:r>
              <a:rPr lang="en-US" altLang="zh-CN" sz="2400" dirty="0">
                <a:solidFill>
                  <a:schemeClr val="tx1">
                    <a:lumMod val="50000"/>
                    <a:lumOff val="50000"/>
                  </a:schemeClr>
                </a:solidFill>
              </a:rPr>
              <a:t>OCP</a:t>
            </a:r>
            <a:endParaRPr lang="en-US" altLang="zh-CN" sz="2400" dirty="0">
              <a:solidFill>
                <a:schemeClr val="tx1">
                  <a:lumMod val="50000"/>
                  <a:lumOff val="50000"/>
                </a:schemeClr>
              </a:solidFill>
            </a:endParaRPr>
          </a:p>
          <a:p>
            <a:pPr marL="1162050" lvl="1" indent="-457200" defTabSz="1076325">
              <a:lnSpc>
                <a:spcPct val="120000"/>
              </a:lnSpc>
              <a:buFont typeface="+mj-lt"/>
              <a:buAutoNum type="arabicPeriod"/>
            </a:pPr>
            <a:r>
              <a:rPr lang="zh-CN" altLang="en-US" sz="2400" dirty="0">
                <a:solidFill>
                  <a:schemeClr val="tx1">
                    <a:lumMod val="50000"/>
                    <a:lumOff val="50000"/>
                  </a:schemeClr>
                </a:solidFill>
              </a:rPr>
              <a:t>组合</a:t>
            </a:r>
            <a:r>
              <a:rPr lang="en-US" altLang="zh-CN" sz="2400" dirty="0">
                <a:solidFill>
                  <a:schemeClr val="tx1">
                    <a:lumMod val="50000"/>
                    <a:lumOff val="50000"/>
                  </a:schemeClr>
                </a:solidFill>
              </a:rPr>
              <a:t>/</a:t>
            </a:r>
            <a:r>
              <a:rPr lang="zh-CN" altLang="en-US" sz="2400" dirty="0">
                <a:solidFill>
                  <a:schemeClr val="tx1">
                    <a:lumMod val="50000"/>
                    <a:lumOff val="50000"/>
                  </a:schemeClr>
                </a:solidFill>
              </a:rPr>
              <a:t>聚合复用原则</a:t>
            </a:r>
            <a:r>
              <a:rPr lang="en-US" altLang="zh-CN" sz="2400" dirty="0">
                <a:solidFill>
                  <a:schemeClr val="tx1">
                    <a:lumMod val="50000"/>
                    <a:lumOff val="50000"/>
                  </a:schemeClr>
                </a:solidFill>
              </a:rPr>
              <a:t>CARP</a:t>
            </a:r>
            <a:endParaRPr lang="zh-CN" altLang="en-US" sz="3000" dirty="0">
              <a:solidFill>
                <a:schemeClr val="tx1">
                  <a:lumMod val="50000"/>
                  <a:lumOff val="50000"/>
                </a:schemeClr>
              </a:solidFill>
            </a:endParaRPr>
          </a:p>
        </p:txBody>
      </p:sp>
      <p:sp>
        <p:nvSpPr>
          <p:cNvPr id="7" name="Object 209"/>
          <p:cNvSpPr txBox="1"/>
          <p:nvPr/>
        </p:nvSpPr>
        <p:spPr>
          <a:xfrm>
            <a:off x="4944595" y="949491"/>
            <a:ext cx="5469940"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01</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面向对象设计的</a:t>
            </a:r>
            <a:r>
              <a:rPr lang="zh-CN" altLang="en-US" sz="3000" spc="300" dirty="0" smtClean="0">
                <a:solidFill>
                  <a:srgbClr val="000000"/>
                </a:solidFill>
                <a:latin typeface="微软雅黑" panose="020B0503020204020204" pitchFamily="34" charset="-122"/>
                <a:ea typeface="微软雅黑" panose="020B0503020204020204" pitchFamily="34" charset="-122"/>
              </a:rPr>
              <a:t>方法</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9" name="Object 205"/>
          <p:cNvSpPr txBox="1"/>
          <p:nvPr/>
        </p:nvSpPr>
        <p:spPr>
          <a:xfrm>
            <a:off x="4944595" y="5314790"/>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03</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en-US" altLang="zh-CN" sz="3000" spc="300" dirty="0">
                <a:solidFill>
                  <a:srgbClr val="000000"/>
                </a:solidFill>
                <a:latin typeface="微软雅黑" panose="020B0503020204020204" pitchFamily="34" charset="-122"/>
                <a:ea typeface="微软雅黑" panose="020B0503020204020204" pitchFamily="34" charset="-122"/>
              </a:rPr>
              <a:t>GoF </a:t>
            </a:r>
            <a:r>
              <a:rPr lang="zh-CN" altLang="en-US" sz="3000" spc="300" dirty="0">
                <a:solidFill>
                  <a:srgbClr val="000000"/>
                </a:solidFill>
                <a:latin typeface="微软雅黑" panose="020B0503020204020204" pitchFamily="34" charset="-122"/>
                <a:ea typeface="微软雅黑" panose="020B0503020204020204" pitchFamily="34" charset="-122"/>
              </a:rPr>
              <a:t>设计模式</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12" name="AutoShape 4"/>
          <p:cNvSpPr>
            <a:spLocks noChangeArrowheads="1"/>
          </p:cNvSpPr>
          <p:nvPr/>
        </p:nvSpPr>
        <p:spPr bwMode="auto">
          <a:xfrm>
            <a:off x="4549308" y="1890286"/>
            <a:ext cx="395287" cy="431800"/>
          </a:xfrm>
          <a:prstGeom prst="sun">
            <a:avLst>
              <a:gd name="adj" fmla="val 25000"/>
            </a:avLst>
          </a:prstGeom>
          <a:solidFill>
            <a:srgbClr val="EB7C1F"/>
          </a:solidFill>
          <a:ln>
            <a:noFill/>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12</a:t>
            </a:r>
            <a:r>
              <a:rPr lang="zh-CN" altLang="en-US" smtClean="0"/>
              <a:t>）享元模式</a:t>
            </a:r>
            <a:r>
              <a:rPr lang="en-US" altLang="zh-CN" smtClean="0"/>
              <a:t>Flyweight</a:t>
            </a:r>
            <a:endParaRPr lang="zh-CN" altLang="en-US" dirty="0"/>
          </a:p>
        </p:txBody>
      </p:sp>
      <p:sp>
        <p:nvSpPr>
          <p:cNvPr id="3" name="内容占位符 2"/>
          <p:cNvSpPr>
            <a:spLocks noGrp="1"/>
          </p:cNvSpPr>
          <p:nvPr>
            <p:ph idx="1"/>
          </p:nvPr>
        </p:nvSpPr>
        <p:spPr>
          <a:xfrm>
            <a:off x="612001" y="1353459"/>
            <a:ext cx="7625220" cy="2700382"/>
          </a:xfrm>
        </p:spPr>
        <p:txBody>
          <a:bodyPr/>
          <a:lstStyle/>
          <a:p>
            <a:r>
              <a:rPr lang="zh-CN" altLang="en-US" dirty="0" smtClean="0"/>
              <a:t>面向对象很好地解决了系统抽象性的问题，同时在大多数情况下，也不会损及系统的性能。但在某些特殊的应用中，由于对象的数量太大，采用面向对象会给系统带来难以承受的内存开销。比如图形应用中的图元等对象、字处理应用中的字符对象等。</a:t>
            </a:r>
            <a:endParaRPr lang="zh-CN" altLang="en-US" dirty="0" smtClean="0"/>
          </a:p>
          <a:p>
            <a:endParaRPr lang="zh-CN" altLang="en-US"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4" name="矩形 3"/>
          <p:cNvSpPr/>
          <p:nvPr/>
        </p:nvSpPr>
        <p:spPr>
          <a:xfrm>
            <a:off x="10832076" y="-15405"/>
            <a:ext cx="1359924"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Flyweight</a:t>
            </a:r>
            <a:endParaRPr lang="en-US" altLang="zh-CN" sz="2000" dirty="0">
              <a:solidFill>
                <a:schemeClr val="bg1"/>
              </a:solidFill>
              <a:latin typeface="+mn-ea"/>
            </a:endParaRPr>
          </a:p>
        </p:txBody>
      </p:sp>
      <p:pic>
        <p:nvPicPr>
          <p:cNvPr id="5" name="图片 4"/>
          <p:cNvPicPr>
            <a:picLocks noChangeAspect="1"/>
          </p:cNvPicPr>
          <p:nvPr/>
        </p:nvPicPr>
        <p:blipFill>
          <a:blip r:embed="rId1"/>
          <a:stretch>
            <a:fillRect/>
          </a:stretch>
        </p:blipFill>
        <p:spPr>
          <a:xfrm>
            <a:off x="8165374" y="1592580"/>
            <a:ext cx="3553637" cy="2308860"/>
          </a:xfrm>
          <a:prstGeom prst="rect">
            <a:avLst/>
          </a:prstGeom>
        </p:spPr>
      </p:pic>
      <p:sp>
        <p:nvSpPr>
          <p:cNvPr id="7" name="内容占位符 2"/>
          <p:cNvSpPr txBox="1"/>
          <p:nvPr/>
        </p:nvSpPr>
        <p:spPr>
          <a:xfrm>
            <a:off x="596145" y="4005567"/>
            <a:ext cx="11157857" cy="2227942"/>
          </a:xfrm>
          <a:prstGeom prst="rect">
            <a:avLst/>
          </a:prstGeom>
        </p:spPr>
        <p:txBody>
          <a:bodyPr/>
          <a:lstStyle>
            <a:lvl1pPr marL="446405" indent="-446405" algn="l" defTabSz="914400" rtl="0" eaLnBrk="1" latinLnBrk="0" hangingPunct="1">
              <a:lnSpc>
                <a:spcPct val="130000"/>
              </a:lnSpc>
              <a:spcBef>
                <a:spcPts val="0"/>
              </a:spcBef>
              <a:spcAft>
                <a:spcPts val="300"/>
              </a:spcAft>
              <a:buClr>
                <a:srgbClr val="92D050"/>
              </a:buClr>
              <a:buFont typeface="Wingdings" panose="05000000000000000000" pitchFamily="2" charset="2"/>
              <a:buChar char="p"/>
              <a:defRPr sz="2400" kern="1200">
                <a:solidFill>
                  <a:schemeClr val="tx1"/>
                </a:solidFill>
                <a:latin typeface="+mn-lt"/>
                <a:ea typeface="+mn-ea"/>
                <a:cs typeface="+mn-cs"/>
              </a:defRPr>
            </a:lvl1pPr>
            <a:lvl2pPr marL="805180" indent="-347980" algn="l" defTabSz="914400" rtl="0" eaLnBrk="1" latinLnBrk="0" hangingPunct="1">
              <a:lnSpc>
                <a:spcPct val="130000"/>
              </a:lnSpc>
              <a:spcBef>
                <a:spcPts val="0"/>
              </a:spcBef>
              <a:spcAft>
                <a:spcPts val="300"/>
              </a:spcAft>
              <a:buClr>
                <a:srgbClr val="92D050"/>
              </a:buClr>
              <a:buFont typeface="Wingdings" panose="05000000000000000000" pitchFamily="2" charset="2"/>
              <a:buChar char="n"/>
              <a:defRPr sz="2200" kern="1200">
                <a:solidFill>
                  <a:schemeClr val="tx1"/>
                </a:solidFill>
                <a:latin typeface="+mn-lt"/>
                <a:ea typeface="+mn-ea"/>
                <a:cs typeface="+mn-cs"/>
              </a:defRPr>
            </a:lvl2pPr>
            <a:lvl3pPr marL="1252855" indent="-33845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800" kern="1200">
                <a:solidFill>
                  <a:schemeClr val="tx1"/>
                </a:solidFill>
                <a:latin typeface="+mn-lt"/>
                <a:ea typeface="+mn-ea"/>
                <a:cs typeface="+mn-cs"/>
              </a:defRPr>
            </a:lvl3pPr>
            <a:lvl4pPr marL="1698625" indent="-32702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600" kern="1200">
                <a:solidFill>
                  <a:schemeClr val="tx1"/>
                </a:solidFill>
                <a:latin typeface="+mn-lt"/>
                <a:ea typeface="+mn-ea"/>
                <a:cs typeface="+mn-cs"/>
              </a:defRPr>
            </a:lvl4pPr>
            <a:lvl5pPr marL="2155825" indent="-32702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采用纯粹对象方案的问题在于大量细粒度的对象会很快充斥在系统中，从而带来很高的运行时代价</a:t>
            </a:r>
            <a:r>
              <a:rPr lang="en-US" altLang="zh-CN" dirty="0" smtClean="0"/>
              <a:t>------</a:t>
            </a:r>
            <a:r>
              <a:rPr lang="zh-CN" altLang="en-US" dirty="0" smtClean="0"/>
              <a:t>主要指内存需求方面的代价。</a:t>
            </a:r>
            <a:endParaRPr lang="en-US" altLang="zh-CN" dirty="0" smtClean="0"/>
          </a:p>
          <a:p>
            <a:pPr>
              <a:spcBef>
                <a:spcPts val="1200"/>
              </a:spcBef>
            </a:pPr>
            <a:r>
              <a:rPr lang="zh-CN" altLang="en-US" dirty="0" smtClean="0"/>
              <a:t>如何在避免大量细粒度对象问题的同时，让外部客户程序仍然能够透明地使用面向对象的方式来进行操作？</a:t>
            </a:r>
            <a:endParaRPr lang="zh-CN" altLang="en-US" dirty="0"/>
          </a:p>
        </p:txBody>
      </p:sp>
    </p:spTree>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举例</a:t>
            </a:r>
            <a:r>
              <a:rPr lang="en-US" altLang="zh-CN" smtClean="0"/>
              <a:t>1</a:t>
            </a:r>
            <a:r>
              <a:rPr lang="zh-CN" altLang="en-US" smtClean="0"/>
              <a:t>：咖啡摊</a:t>
            </a:r>
            <a:r>
              <a:rPr lang="en-US" altLang="zh-CN" smtClean="0"/>
              <a:t>(Coffee Stall)</a:t>
            </a:r>
            <a:r>
              <a:rPr lang="zh-CN" altLang="en-US" smtClean="0"/>
              <a:t>项目</a:t>
            </a:r>
            <a:endParaRPr lang="zh-CN" altLang="en-US" dirty="0"/>
          </a:p>
        </p:txBody>
      </p:sp>
      <p:sp>
        <p:nvSpPr>
          <p:cNvPr id="3" name="内容占位符 2"/>
          <p:cNvSpPr>
            <a:spLocks noGrp="1"/>
          </p:cNvSpPr>
          <p:nvPr>
            <p:ph idx="1"/>
          </p:nvPr>
        </p:nvSpPr>
        <p:spPr/>
        <p:txBody>
          <a:bodyPr/>
          <a:lstStyle/>
          <a:p>
            <a:r>
              <a:rPr lang="zh-CN" altLang="en-US" dirty="0" smtClean="0"/>
              <a:t>在这个咖啡摊系统里，有一系列的咖啡“风味</a:t>
            </a:r>
            <a:r>
              <a:rPr lang="en-US" altLang="zh-CN" dirty="0" smtClean="0"/>
              <a:t>(Flavor)”</a:t>
            </a:r>
            <a:r>
              <a:rPr lang="zh-CN" altLang="en-US" dirty="0" smtClean="0"/>
              <a:t>。 客人到摊位上购买咖啡，所有的咖啡均放在台子上，客人自己拿到咖啡后就离开摊位。咖啡有内蕴状态，也就是咖啡的风味；咖啡没有环境因素，也就是说没有外蕴状态。如果系统为每一杯咖啡都创建一个独立的对象的话，那么就需要创建出很多的细小对象来。这样就不如把咖啡按照种类</a:t>
            </a:r>
            <a:r>
              <a:rPr lang="en-US" altLang="zh-CN" dirty="0" smtClean="0"/>
              <a:t>(</a:t>
            </a:r>
            <a:r>
              <a:rPr lang="zh-CN" altLang="en-US" dirty="0" smtClean="0"/>
              <a:t>即“风味”</a:t>
            </a:r>
            <a:r>
              <a:rPr lang="en-US" altLang="zh-CN" dirty="0" smtClean="0"/>
              <a:t>)</a:t>
            </a:r>
            <a:r>
              <a:rPr lang="zh-CN" altLang="en-US" dirty="0" smtClean="0"/>
              <a:t>划分，每一种风味的咖啡只创建一个对象，并实行共享。</a:t>
            </a:r>
            <a:endParaRPr lang="zh-CN" altLang="en-US" dirty="0" smtClean="0"/>
          </a:p>
          <a:p>
            <a:r>
              <a:rPr lang="zh-CN" altLang="en-US" dirty="0" smtClean="0"/>
              <a:t>所有的咖啡都可按</a:t>
            </a:r>
            <a:r>
              <a:rPr lang="en-US" altLang="zh-CN" dirty="0" smtClean="0"/>
              <a:t>"</a:t>
            </a:r>
            <a:r>
              <a:rPr lang="zh-CN" altLang="en-US" dirty="0" smtClean="0"/>
              <a:t>风味</a:t>
            </a:r>
            <a:r>
              <a:rPr lang="en-US" altLang="zh-CN" dirty="0" smtClean="0"/>
              <a:t>"</a:t>
            </a:r>
            <a:r>
              <a:rPr lang="zh-CN" altLang="en-US" dirty="0" smtClean="0"/>
              <a:t>划分成如</a:t>
            </a:r>
            <a:r>
              <a:rPr lang="en-US" altLang="zh-CN" dirty="0" err="1" smtClean="0"/>
              <a:t>Capucino</a:t>
            </a:r>
            <a:r>
              <a:rPr lang="zh-CN" altLang="en-US" dirty="0" smtClean="0"/>
              <a:t>、</a:t>
            </a:r>
            <a:r>
              <a:rPr lang="en-US" altLang="zh-CN" dirty="0" smtClean="0"/>
              <a:t>Espresso</a:t>
            </a:r>
            <a:r>
              <a:rPr lang="zh-CN" altLang="en-US" dirty="0" smtClean="0"/>
              <a:t>等， 每一种风味的咖啡不论卖出多少杯，都是全同、不可分辨的。所谓共享，就是咖啡风味的共享，制造方法的共享等。 因此，享元模式对咖啡摊来说，就意味着不需要为每一份单独调制。摊主可以在需要时，一次性地调制出足够一天出售的某一种风味的咖啡。</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0832076" y="-15405"/>
            <a:ext cx="1359924"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Flyweight</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采用单纯享元模式</a:t>
            </a:r>
            <a:endParaRPr lang="zh-CN" altLang="en-US" dirty="0"/>
          </a:p>
        </p:txBody>
      </p:sp>
      <p:sp>
        <p:nvSpPr>
          <p:cNvPr id="3" name="内容占位符 2"/>
          <p:cNvSpPr>
            <a:spLocks noGrp="1"/>
          </p:cNvSpPr>
          <p:nvPr>
            <p:ph idx="1"/>
          </p:nvPr>
        </p:nvSpPr>
        <p:spPr>
          <a:xfrm>
            <a:off x="612000" y="5345083"/>
            <a:ext cx="11157857" cy="1296615"/>
          </a:xfrm>
        </p:spPr>
        <p:txBody>
          <a:bodyPr/>
          <a:lstStyle/>
          <a:p>
            <a:r>
              <a:rPr lang="zh-CN" altLang="en-US" sz="2000" dirty="0" smtClean="0"/>
              <a:t>抽象享元角色</a:t>
            </a:r>
            <a:r>
              <a:rPr lang="en-US" altLang="zh-CN" sz="2000" dirty="0" smtClean="0"/>
              <a:t>Order</a:t>
            </a:r>
            <a:r>
              <a:rPr lang="zh-CN" altLang="en-US" sz="2000" dirty="0" smtClean="0"/>
              <a:t>类，是所有具体享元类的超类，为这些类规定出需要实现的公共接口。</a:t>
            </a:r>
            <a:r>
              <a:rPr lang="en-US" altLang="zh-CN" sz="2000" dirty="0" smtClean="0"/>
              <a:t> </a:t>
            </a:r>
            <a:r>
              <a:rPr lang="zh-CN" altLang="en-US" sz="2000" dirty="0" smtClean="0"/>
              <a:t>“风味”角色</a:t>
            </a:r>
            <a:r>
              <a:rPr lang="en-US" altLang="zh-CN" sz="2000" dirty="0" smtClean="0"/>
              <a:t>Flavor</a:t>
            </a:r>
            <a:r>
              <a:rPr lang="zh-CN" altLang="en-US" sz="2000" dirty="0" smtClean="0"/>
              <a:t>类实现了</a:t>
            </a:r>
            <a:r>
              <a:rPr lang="en-US" altLang="zh-CN" sz="2000" dirty="0" smtClean="0"/>
              <a:t>Order</a:t>
            </a:r>
            <a:r>
              <a:rPr lang="zh-CN" altLang="en-US" sz="2000" dirty="0" smtClean="0"/>
              <a:t>角色所声明的接口，就是享元对象，</a:t>
            </a:r>
            <a:r>
              <a:rPr lang="en-US" altLang="zh-CN" sz="2000" dirty="0" smtClean="0"/>
              <a:t>flavor </a:t>
            </a:r>
            <a:r>
              <a:rPr lang="zh-CN" altLang="en-US" sz="2000" dirty="0" smtClean="0"/>
              <a:t>属性是</a:t>
            </a:r>
            <a:r>
              <a:rPr lang="en-US" altLang="zh-CN" sz="2000" dirty="0" smtClean="0"/>
              <a:t>Flavor</a:t>
            </a:r>
            <a:r>
              <a:rPr lang="zh-CN" altLang="en-US" sz="2000" dirty="0" smtClean="0"/>
              <a:t>对象的内蕴状态。一个享元对象的内蕴状态在对象被创建出来以后就不再改变。</a:t>
            </a:r>
            <a:endParaRPr lang="zh-CN" altLang="en-US" sz="2000"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7" name="矩形 6"/>
          <p:cNvSpPr/>
          <p:nvPr/>
        </p:nvSpPr>
        <p:spPr>
          <a:xfrm>
            <a:off x="10832076" y="-15405"/>
            <a:ext cx="1359924"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Flyweight</a:t>
            </a:r>
            <a:endParaRPr lang="en-US" altLang="zh-CN" sz="2000" dirty="0">
              <a:solidFill>
                <a:schemeClr val="bg1"/>
              </a:solidFill>
              <a:latin typeface="+mn-ea"/>
            </a:endParaRPr>
          </a:p>
        </p:txBody>
      </p:sp>
      <p:pic>
        <p:nvPicPr>
          <p:cNvPr id="6" name="图片 5"/>
          <p:cNvPicPr>
            <a:picLocks noChangeAspect="1"/>
          </p:cNvPicPr>
          <p:nvPr/>
        </p:nvPicPr>
        <p:blipFill>
          <a:blip r:embed="rId1"/>
          <a:stretch>
            <a:fillRect/>
          </a:stretch>
        </p:blipFill>
        <p:spPr>
          <a:xfrm>
            <a:off x="3200078" y="1068358"/>
            <a:ext cx="5981700" cy="4276725"/>
          </a:xfrm>
          <a:prstGeom prst="rect">
            <a:avLst/>
          </a:prstGeom>
        </p:spPr>
      </p:pic>
    </p:spTree>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3" name="内容占位符 2"/>
          <p:cNvSpPr>
            <a:spLocks noGrp="1"/>
          </p:cNvSpPr>
          <p:nvPr>
            <p:ph idx="4294967295"/>
          </p:nvPr>
        </p:nvSpPr>
        <p:spPr>
          <a:xfrm>
            <a:off x="133003" y="286443"/>
            <a:ext cx="10598727" cy="935038"/>
          </a:xfrm>
          <a:prstGeom prst="rect">
            <a:avLst/>
          </a:prstGeom>
          <a:noFill/>
        </p:spPr>
        <p:txBody>
          <a:bodyPr/>
          <a:lstStyle/>
          <a:p>
            <a:pPr>
              <a:buClr>
                <a:srgbClr val="92D050"/>
              </a:buClr>
              <a:buFont typeface="Wingdings" panose="05000000000000000000" pitchFamily="2" charset="2"/>
              <a:buChar char="p"/>
            </a:pPr>
            <a:r>
              <a:rPr lang="zh-CN" altLang="en-US" sz="2400" dirty="0" smtClean="0"/>
              <a:t>  所有</a:t>
            </a:r>
            <a:r>
              <a:rPr lang="zh-CN" altLang="en-US" sz="2400" dirty="0"/>
              <a:t>“风味”对象都应由“风味”工厂提供，而不应由客户直接创建。</a:t>
            </a:r>
            <a:endParaRPr lang="en-US" altLang="zh-CN" sz="2400" dirty="0"/>
          </a:p>
          <a:p>
            <a:endParaRPr lang="zh-CN" altLang="en-US" sz="2400" dirty="0"/>
          </a:p>
        </p:txBody>
      </p:sp>
      <p:sp>
        <p:nvSpPr>
          <p:cNvPr id="4" name="文本框 3"/>
          <p:cNvSpPr txBox="1"/>
          <p:nvPr/>
        </p:nvSpPr>
        <p:spPr>
          <a:xfrm>
            <a:off x="622752" y="922653"/>
            <a:ext cx="6517881" cy="5755422"/>
          </a:xfrm>
          <a:prstGeom prst="rect">
            <a:avLst/>
          </a:prstGeom>
          <a:noFill/>
        </p:spPr>
        <p:txBody>
          <a:bodyPr wrap="square" rtlCol="0">
            <a:spAutoFit/>
          </a:bodyPr>
          <a:lstStyle/>
          <a:p>
            <a:r>
              <a:rPr lang="en-US" altLang="zh-CN" sz="1600" dirty="0"/>
              <a:t>public class </a:t>
            </a:r>
            <a:r>
              <a:rPr lang="en-US" altLang="zh-CN" sz="1600" dirty="0" err="1"/>
              <a:t>FlavorFactory</a:t>
            </a:r>
            <a:endParaRPr lang="en-US" altLang="zh-CN" sz="1600" dirty="0"/>
          </a:p>
          <a:p>
            <a:r>
              <a:rPr lang="en-US" altLang="zh-CN" sz="1600" dirty="0"/>
              <a:t>{</a:t>
            </a:r>
            <a:endParaRPr lang="en-US" altLang="zh-CN" sz="1600" dirty="0"/>
          </a:p>
          <a:p>
            <a:r>
              <a:rPr lang="en-US" altLang="zh-CN" sz="1600" dirty="0"/>
              <a:t>  private Order[] flavors = new Flavor[10];</a:t>
            </a:r>
            <a:endParaRPr lang="en-US" altLang="zh-CN" sz="1600" dirty="0"/>
          </a:p>
          <a:p>
            <a:r>
              <a:rPr lang="en-US" altLang="zh-CN" sz="1600" dirty="0"/>
              <a:t>  private </a:t>
            </a:r>
            <a:r>
              <a:rPr lang="en-US" altLang="zh-CN" sz="1600" dirty="0" err="1"/>
              <a:t>int</a:t>
            </a:r>
            <a:r>
              <a:rPr lang="en-US" altLang="zh-CN" sz="1600" dirty="0"/>
              <a:t> </a:t>
            </a:r>
            <a:r>
              <a:rPr lang="en-US" altLang="zh-CN" sz="1600" dirty="0" err="1"/>
              <a:t>ordersMade</a:t>
            </a:r>
            <a:r>
              <a:rPr lang="en-US" altLang="zh-CN" sz="1600" dirty="0"/>
              <a:t> = 0;</a:t>
            </a:r>
            <a:endParaRPr lang="en-US" altLang="zh-CN" sz="1600" dirty="0"/>
          </a:p>
          <a:p>
            <a:r>
              <a:rPr lang="en-US" altLang="zh-CN" sz="1600" dirty="0"/>
              <a:t>  private </a:t>
            </a:r>
            <a:r>
              <a:rPr lang="en-US" altLang="zh-CN" sz="1600" dirty="0" err="1"/>
              <a:t>int</a:t>
            </a:r>
            <a:r>
              <a:rPr lang="en-US" altLang="zh-CN" sz="1600" dirty="0"/>
              <a:t> </a:t>
            </a:r>
            <a:r>
              <a:rPr lang="en-US" altLang="zh-CN" sz="1600" dirty="0" err="1"/>
              <a:t>totalFlavors</a:t>
            </a:r>
            <a:r>
              <a:rPr lang="en-US" altLang="zh-CN" sz="1600" dirty="0"/>
              <a:t> = 0 ;</a:t>
            </a:r>
            <a:endParaRPr lang="en-US" altLang="zh-CN" sz="1600" dirty="0"/>
          </a:p>
          <a:p>
            <a:r>
              <a:rPr lang="en-US" altLang="zh-CN" sz="1600" dirty="0"/>
              <a:t>  public Order </a:t>
            </a:r>
            <a:r>
              <a:rPr lang="en-US" altLang="zh-CN" sz="1600" dirty="0" err="1"/>
              <a:t>getOrder</a:t>
            </a:r>
            <a:r>
              <a:rPr lang="en-US" altLang="zh-CN" sz="1600" dirty="0"/>
              <a:t>(String </a:t>
            </a:r>
            <a:r>
              <a:rPr lang="en-US" altLang="zh-CN" sz="1600" dirty="0" err="1"/>
              <a:t>flavorToGet</a:t>
            </a:r>
            <a:r>
              <a:rPr lang="en-US" altLang="zh-CN" sz="1600" dirty="0"/>
              <a:t>)</a:t>
            </a:r>
            <a:endParaRPr lang="en-US" altLang="zh-CN" sz="1600" dirty="0"/>
          </a:p>
          <a:p>
            <a:r>
              <a:rPr lang="en-US" altLang="zh-CN" sz="1600" dirty="0"/>
              <a:t>  {</a:t>
            </a:r>
            <a:endParaRPr lang="en-US" altLang="zh-CN" sz="1600" dirty="0"/>
          </a:p>
          <a:p>
            <a:r>
              <a:rPr lang="en-US" altLang="zh-CN" sz="1600" dirty="0"/>
              <a:t>     if (</a:t>
            </a:r>
            <a:r>
              <a:rPr lang="en-US" altLang="zh-CN" sz="1600" dirty="0" err="1"/>
              <a:t>ordersMade</a:t>
            </a:r>
            <a:r>
              <a:rPr lang="en-US" altLang="zh-CN" sz="1600" dirty="0"/>
              <a:t> &gt; 0) {</a:t>
            </a:r>
            <a:endParaRPr lang="en-US" altLang="zh-CN" sz="1600" dirty="0"/>
          </a:p>
          <a:p>
            <a:r>
              <a:rPr lang="en-US" altLang="zh-CN" sz="1600" dirty="0"/>
              <a:t>       for (</a:t>
            </a:r>
            <a:r>
              <a:rPr lang="en-US" altLang="zh-CN" sz="1600" dirty="0" err="1"/>
              <a:t>int</a:t>
            </a:r>
            <a:r>
              <a:rPr lang="en-US" altLang="zh-CN" sz="1600" dirty="0"/>
              <a:t> </a:t>
            </a:r>
            <a:r>
              <a:rPr lang="en-US" altLang="zh-CN" sz="1600" dirty="0" err="1"/>
              <a:t>i</a:t>
            </a:r>
            <a:r>
              <a:rPr lang="en-US" altLang="zh-CN" sz="1600" dirty="0"/>
              <a:t> =0; </a:t>
            </a:r>
            <a:r>
              <a:rPr lang="en-US" altLang="zh-CN" sz="1600" dirty="0" err="1"/>
              <a:t>i</a:t>
            </a:r>
            <a:r>
              <a:rPr lang="en-US" altLang="zh-CN" sz="1600" dirty="0"/>
              <a:t> &lt; </a:t>
            </a:r>
            <a:r>
              <a:rPr lang="en-US" altLang="zh-CN" sz="1600" dirty="0" err="1"/>
              <a:t>ordersMade;i</a:t>
            </a:r>
            <a:r>
              <a:rPr lang="en-US" altLang="zh-CN" sz="1600" dirty="0"/>
              <a:t>++) {</a:t>
            </a:r>
            <a:endParaRPr lang="en-US" altLang="zh-CN" sz="1600" dirty="0"/>
          </a:p>
          <a:p>
            <a:r>
              <a:rPr lang="en-US" altLang="zh-CN" sz="1600" dirty="0"/>
              <a:t>         if (</a:t>
            </a:r>
            <a:r>
              <a:rPr lang="en-US" altLang="zh-CN" sz="1600" dirty="0" err="1"/>
              <a:t>flavorToGet.equals</a:t>
            </a:r>
            <a:r>
              <a:rPr lang="en-US" altLang="zh-CN" sz="1600" dirty="0"/>
              <a:t>((flavors[</a:t>
            </a:r>
            <a:r>
              <a:rPr lang="en-US" altLang="zh-CN" sz="1600" dirty="0" err="1"/>
              <a:t>i</a:t>
            </a:r>
            <a:r>
              <a:rPr lang="en-US" altLang="zh-CN" sz="1600" dirty="0"/>
              <a:t>]).</a:t>
            </a:r>
            <a:r>
              <a:rPr lang="en-US" altLang="zh-CN" sz="1600" dirty="0" err="1"/>
              <a:t>getFlavor</a:t>
            </a:r>
            <a:r>
              <a:rPr lang="en-US" altLang="zh-CN" sz="1600" dirty="0"/>
              <a:t>()))</a:t>
            </a:r>
            <a:endParaRPr lang="en-US" altLang="zh-CN" sz="1600" dirty="0"/>
          </a:p>
          <a:p>
            <a:r>
              <a:rPr lang="en-US" altLang="zh-CN" sz="1600" dirty="0"/>
              <a:t>         {</a:t>
            </a:r>
            <a:endParaRPr lang="en-US" altLang="zh-CN" sz="1600" dirty="0"/>
          </a:p>
          <a:p>
            <a:r>
              <a:rPr lang="en-US" altLang="zh-CN" sz="1600" dirty="0"/>
              <a:t>           return flavors[</a:t>
            </a:r>
            <a:r>
              <a:rPr lang="en-US" altLang="zh-CN" sz="1600" dirty="0" err="1"/>
              <a:t>i</a:t>
            </a:r>
            <a:r>
              <a:rPr lang="en-US" altLang="zh-CN" sz="1600" dirty="0"/>
              <a:t>];</a:t>
            </a:r>
            <a:endParaRPr lang="en-US" altLang="zh-CN" sz="1600" dirty="0"/>
          </a:p>
          <a:p>
            <a:r>
              <a:rPr lang="en-US" altLang="zh-CN" sz="1600" dirty="0"/>
              <a:t>         }</a:t>
            </a:r>
            <a:endParaRPr lang="en-US" altLang="zh-CN" sz="1600" dirty="0"/>
          </a:p>
          <a:p>
            <a:r>
              <a:rPr lang="en-US" altLang="zh-CN" sz="1600" dirty="0"/>
              <a:t>       }</a:t>
            </a:r>
            <a:endParaRPr lang="en-US" altLang="zh-CN" sz="1600" dirty="0"/>
          </a:p>
          <a:p>
            <a:r>
              <a:rPr lang="en-US" altLang="zh-CN" sz="1600" dirty="0"/>
              <a:t>     }</a:t>
            </a:r>
            <a:endParaRPr lang="en-US" altLang="zh-CN" sz="1600" dirty="0"/>
          </a:p>
          <a:p>
            <a:r>
              <a:rPr lang="en-US" altLang="zh-CN" sz="1600" dirty="0"/>
              <a:t>     flavors[</a:t>
            </a:r>
            <a:r>
              <a:rPr lang="en-US" altLang="zh-CN" sz="1600" dirty="0" err="1"/>
              <a:t>ordersMade</a:t>
            </a:r>
            <a:r>
              <a:rPr lang="en-US" altLang="zh-CN" sz="1600" dirty="0"/>
              <a:t>]= new Flavor(</a:t>
            </a:r>
            <a:r>
              <a:rPr lang="en-US" altLang="zh-CN" sz="1600" dirty="0" err="1"/>
              <a:t>flavorToGet</a:t>
            </a:r>
            <a:r>
              <a:rPr lang="en-US" altLang="zh-CN" sz="1600" dirty="0"/>
              <a:t>); </a:t>
            </a:r>
            <a:endParaRPr lang="en-US" altLang="zh-CN" sz="1600" dirty="0"/>
          </a:p>
          <a:p>
            <a:r>
              <a:rPr lang="en-US" altLang="zh-CN" sz="1600" dirty="0"/>
              <a:t>     </a:t>
            </a:r>
            <a:r>
              <a:rPr lang="en-US" altLang="zh-CN" sz="1600" dirty="0" err="1"/>
              <a:t>totalFlavors</a:t>
            </a:r>
            <a:r>
              <a:rPr lang="en-US" altLang="zh-CN" sz="1600" dirty="0"/>
              <a:t>++;</a:t>
            </a:r>
            <a:endParaRPr lang="en-US" altLang="zh-CN" sz="1600" dirty="0"/>
          </a:p>
          <a:p>
            <a:r>
              <a:rPr lang="en-US" altLang="zh-CN" sz="1600" dirty="0"/>
              <a:t>     return flavors[</a:t>
            </a:r>
            <a:r>
              <a:rPr lang="en-US" altLang="zh-CN" sz="1600" dirty="0" err="1"/>
              <a:t>ordersMade</a:t>
            </a:r>
            <a:r>
              <a:rPr lang="en-US" altLang="zh-CN" sz="1600" dirty="0"/>
              <a:t>++];</a:t>
            </a:r>
            <a:endParaRPr lang="en-US" altLang="zh-CN" sz="1600" dirty="0"/>
          </a:p>
          <a:p>
            <a:r>
              <a:rPr lang="en-US" altLang="zh-CN" sz="1600" dirty="0"/>
              <a:t>     }</a:t>
            </a:r>
            <a:endParaRPr lang="en-US" altLang="zh-CN" sz="1600" dirty="0"/>
          </a:p>
          <a:p>
            <a:r>
              <a:rPr lang="en-US" altLang="zh-CN" sz="1600" dirty="0"/>
              <a:t>   public  </a:t>
            </a:r>
            <a:r>
              <a:rPr lang="en-US" altLang="zh-CN" sz="1600" dirty="0" err="1"/>
              <a:t>int</a:t>
            </a:r>
            <a:r>
              <a:rPr lang="en-US" altLang="zh-CN" sz="1600" dirty="0"/>
              <a:t> </a:t>
            </a:r>
            <a:r>
              <a:rPr lang="en-US" altLang="zh-CN" sz="1600" dirty="0" err="1"/>
              <a:t>getTotalFlavorsMade</a:t>
            </a:r>
            <a:r>
              <a:rPr lang="en-US" altLang="zh-CN" sz="1600" dirty="0"/>
              <a:t>() {</a:t>
            </a:r>
            <a:endParaRPr lang="en-US" altLang="zh-CN" sz="1600" dirty="0"/>
          </a:p>
          <a:p>
            <a:r>
              <a:rPr lang="en-US" altLang="zh-CN" sz="1600" dirty="0"/>
              <a:t>        return </a:t>
            </a:r>
            <a:r>
              <a:rPr lang="en-US" altLang="zh-CN" sz="1600" dirty="0" err="1"/>
              <a:t>totalFlavors</a:t>
            </a:r>
            <a:r>
              <a:rPr lang="en-US" altLang="zh-CN" sz="1600" dirty="0"/>
              <a:t> ;</a:t>
            </a:r>
            <a:endParaRPr lang="en-US" altLang="zh-CN" sz="1600" dirty="0"/>
          </a:p>
          <a:p>
            <a:r>
              <a:rPr lang="en-US" altLang="zh-CN" sz="1600" dirty="0"/>
              <a:t>     }</a:t>
            </a:r>
            <a:endParaRPr lang="en-US" altLang="zh-CN" sz="1600" dirty="0"/>
          </a:p>
          <a:p>
            <a:r>
              <a:rPr lang="en-US" altLang="zh-CN" sz="1600" dirty="0"/>
              <a:t>}</a:t>
            </a:r>
            <a:endParaRPr lang="zh-CN" altLang="en-US" sz="1600" dirty="0"/>
          </a:p>
        </p:txBody>
      </p:sp>
      <p:sp>
        <p:nvSpPr>
          <p:cNvPr id="7" name="矩形 6"/>
          <p:cNvSpPr/>
          <p:nvPr/>
        </p:nvSpPr>
        <p:spPr>
          <a:xfrm>
            <a:off x="10832076" y="-15405"/>
            <a:ext cx="1359924"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Flyweight</a:t>
            </a:r>
            <a:endParaRPr lang="en-US" altLang="zh-CN" sz="2000" dirty="0">
              <a:solidFill>
                <a:schemeClr val="bg1"/>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5" name="文本框 4"/>
          <p:cNvSpPr txBox="1"/>
          <p:nvPr/>
        </p:nvSpPr>
        <p:spPr>
          <a:xfrm>
            <a:off x="512847" y="1221481"/>
            <a:ext cx="4623382" cy="3046988"/>
          </a:xfrm>
          <a:prstGeom prst="rect">
            <a:avLst/>
          </a:prstGeom>
          <a:noFill/>
        </p:spPr>
        <p:txBody>
          <a:bodyPr wrap="none" rtlCol="0">
            <a:spAutoFit/>
          </a:bodyPr>
          <a:lstStyle/>
          <a:p>
            <a:pPr>
              <a:lnSpc>
                <a:spcPct val="120000"/>
              </a:lnSpc>
            </a:pPr>
            <a:r>
              <a:rPr lang="en-US" altLang="zh-CN" sz="1600" dirty="0"/>
              <a:t>public class Client</a:t>
            </a:r>
            <a:endParaRPr lang="en-US" altLang="zh-CN" sz="1600" dirty="0"/>
          </a:p>
          <a:p>
            <a:pPr>
              <a:lnSpc>
                <a:spcPct val="120000"/>
              </a:lnSpc>
            </a:pPr>
            <a:r>
              <a:rPr lang="en-US" altLang="zh-CN" sz="1600" dirty="0"/>
              <a:t>{</a:t>
            </a:r>
            <a:endParaRPr lang="en-US" altLang="zh-CN" sz="1600" dirty="0"/>
          </a:p>
          <a:p>
            <a:pPr>
              <a:lnSpc>
                <a:spcPct val="120000"/>
              </a:lnSpc>
            </a:pPr>
            <a:r>
              <a:rPr lang="en-US" altLang="zh-CN" sz="1600" dirty="0"/>
              <a:t>  private static Order[] flavors= new Flavor[100 ]; </a:t>
            </a:r>
            <a:endParaRPr lang="en-US" altLang="zh-CN" sz="1600" dirty="0"/>
          </a:p>
          <a:p>
            <a:pPr>
              <a:lnSpc>
                <a:spcPct val="120000"/>
              </a:lnSpc>
            </a:pPr>
            <a:r>
              <a:rPr lang="en-US" altLang="zh-CN" sz="1600" dirty="0"/>
              <a:t>  private static </a:t>
            </a:r>
            <a:r>
              <a:rPr lang="en-US" altLang="zh-CN" sz="1600" dirty="0" err="1"/>
              <a:t>int</a:t>
            </a:r>
            <a:r>
              <a:rPr lang="en-US" altLang="zh-CN" sz="1600" dirty="0"/>
              <a:t> </a:t>
            </a:r>
            <a:r>
              <a:rPr lang="en-US" altLang="zh-CN" sz="1600" dirty="0" err="1"/>
              <a:t>ordersMade</a:t>
            </a:r>
            <a:r>
              <a:rPr lang="en-US" altLang="zh-CN" sz="1600" dirty="0"/>
              <a:t> =0;</a:t>
            </a:r>
            <a:endParaRPr lang="en-US" altLang="zh-CN" sz="1600" dirty="0"/>
          </a:p>
          <a:p>
            <a:pPr>
              <a:lnSpc>
                <a:spcPct val="120000"/>
              </a:lnSpc>
            </a:pPr>
            <a:r>
              <a:rPr lang="en-US" altLang="zh-CN" sz="1600" dirty="0"/>
              <a:t>  private static </a:t>
            </a:r>
            <a:r>
              <a:rPr lang="en-US" altLang="zh-CN" sz="1600" dirty="0" err="1"/>
              <a:t>FlavorFactory</a:t>
            </a:r>
            <a:r>
              <a:rPr lang="en-US" altLang="zh-CN" sz="1600" dirty="0"/>
              <a:t> </a:t>
            </a:r>
            <a:r>
              <a:rPr lang="en-US" altLang="zh-CN" sz="1600" dirty="0" err="1"/>
              <a:t>flavorFactory</a:t>
            </a:r>
            <a:r>
              <a:rPr lang="en-US" altLang="zh-CN" sz="1600" dirty="0"/>
              <a:t>; </a:t>
            </a:r>
            <a:endParaRPr lang="en-US" altLang="zh-CN" sz="1600" dirty="0"/>
          </a:p>
          <a:p>
            <a:pPr>
              <a:lnSpc>
                <a:spcPct val="120000"/>
              </a:lnSpc>
            </a:pPr>
            <a:r>
              <a:rPr lang="en-US" altLang="zh-CN" sz="1600" dirty="0"/>
              <a:t>  private static void </a:t>
            </a:r>
            <a:r>
              <a:rPr lang="en-US" altLang="zh-CN" sz="1600" dirty="0" err="1"/>
              <a:t>takeOrders</a:t>
            </a:r>
            <a:r>
              <a:rPr lang="en-US" altLang="zh-CN" sz="1600" dirty="0"/>
              <a:t>(String </a:t>
            </a:r>
            <a:r>
              <a:rPr lang="en-US" altLang="zh-CN" sz="1600" dirty="0" err="1"/>
              <a:t>aFlavor</a:t>
            </a:r>
            <a:r>
              <a:rPr lang="en-US" altLang="zh-CN" sz="1600" dirty="0"/>
              <a:t>)</a:t>
            </a:r>
            <a:endParaRPr lang="en-US" altLang="zh-CN" sz="1600" dirty="0"/>
          </a:p>
          <a:p>
            <a:pPr>
              <a:lnSpc>
                <a:spcPct val="120000"/>
              </a:lnSpc>
            </a:pPr>
            <a:r>
              <a:rPr lang="en-US" altLang="zh-CN" sz="1600" dirty="0"/>
              <a:t>  {</a:t>
            </a:r>
            <a:endParaRPr lang="en-US" altLang="zh-CN" sz="1600" dirty="0"/>
          </a:p>
          <a:p>
            <a:pPr>
              <a:lnSpc>
                <a:spcPct val="120000"/>
              </a:lnSpc>
            </a:pPr>
            <a:r>
              <a:rPr lang="en-US" altLang="zh-CN" sz="1600" dirty="0"/>
              <a:t>    flavors[</a:t>
            </a:r>
            <a:r>
              <a:rPr lang="en-US" altLang="zh-CN" sz="1600" dirty="0" err="1"/>
              <a:t>ordersMade</a:t>
            </a:r>
            <a:r>
              <a:rPr lang="en-US" altLang="zh-CN" sz="1600" dirty="0"/>
              <a:t>++]=</a:t>
            </a:r>
            <a:endParaRPr lang="en-US" altLang="zh-CN" sz="1600" dirty="0"/>
          </a:p>
          <a:p>
            <a:pPr>
              <a:lnSpc>
                <a:spcPct val="120000"/>
              </a:lnSpc>
            </a:pPr>
            <a:r>
              <a:rPr lang="en-US" altLang="zh-CN" sz="1600" dirty="0"/>
              <a:t>            </a:t>
            </a:r>
            <a:r>
              <a:rPr lang="en-US" altLang="zh-CN" sz="1600" dirty="0" err="1"/>
              <a:t>flavorFactory.getOrder</a:t>
            </a:r>
            <a:r>
              <a:rPr lang="en-US" altLang="zh-CN" sz="1600" dirty="0"/>
              <a:t>(</a:t>
            </a:r>
            <a:r>
              <a:rPr lang="en-US" altLang="zh-CN" sz="1600" dirty="0" err="1"/>
              <a:t>aFlavor</a:t>
            </a:r>
            <a:r>
              <a:rPr lang="en-US" altLang="zh-CN" sz="1600" dirty="0"/>
              <a:t>);</a:t>
            </a:r>
            <a:endParaRPr lang="en-US" altLang="zh-CN" sz="1600" dirty="0"/>
          </a:p>
          <a:p>
            <a:pPr>
              <a:lnSpc>
                <a:spcPct val="120000"/>
              </a:lnSpc>
            </a:pPr>
            <a:r>
              <a:rPr lang="en-US" altLang="zh-CN" sz="1600" dirty="0"/>
              <a:t>  }</a:t>
            </a:r>
            <a:endParaRPr lang="en-US" altLang="zh-CN" sz="1600" dirty="0"/>
          </a:p>
        </p:txBody>
      </p:sp>
      <p:sp>
        <p:nvSpPr>
          <p:cNvPr id="6" name="文本框 5"/>
          <p:cNvSpPr txBox="1"/>
          <p:nvPr/>
        </p:nvSpPr>
        <p:spPr>
          <a:xfrm>
            <a:off x="6079548" y="1187740"/>
            <a:ext cx="4752528" cy="5262979"/>
          </a:xfrm>
          <a:prstGeom prst="rect">
            <a:avLst/>
          </a:prstGeom>
          <a:noFill/>
        </p:spPr>
        <p:txBody>
          <a:bodyPr wrap="square" rtlCol="0">
            <a:spAutoFit/>
          </a:bodyPr>
          <a:lstStyle/>
          <a:p>
            <a:r>
              <a:rPr lang="en-US" altLang="zh-CN" sz="1600" dirty="0"/>
              <a:t>public static void main(String[] </a:t>
            </a:r>
            <a:r>
              <a:rPr lang="en-US" altLang="zh-CN" sz="1600" dirty="0" err="1"/>
              <a:t>args</a:t>
            </a:r>
            <a:r>
              <a:rPr lang="en-US" altLang="zh-CN" sz="1600" dirty="0"/>
              <a:t>)</a:t>
            </a:r>
            <a:endParaRPr lang="en-US" altLang="zh-CN" sz="1600" dirty="0"/>
          </a:p>
          <a:p>
            <a:r>
              <a:rPr lang="en-US" altLang="zh-CN" sz="1600" dirty="0"/>
              <a:t>{</a:t>
            </a:r>
            <a:endParaRPr lang="en-US" altLang="zh-CN" sz="1600" dirty="0"/>
          </a:p>
          <a:p>
            <a:r>
              <a:rPr lang="en-US" altLang="zh-CN" sz="1600" dirty="0"/>
              <a:t>  </a:t>
            </a:r>
            <a:r>
              <a:rPr lang="en-US" altLang="zh-CN" sz="1600" dirty="0" err="1"/>
              <a:t>flavorFactory</a:t>
            </a:r>
            <a:r>
              <a:rPr lang="en-US" altLang="zh-CN" sz="1600" dirty="0"/>
              <a:t> =new </a:t>
            </a:r>
            <a:r>
              <a:rPr lang="en-US" altLang="zh-CN" sz="1600" dirty="0" err="1"/>
              <a:t>FlavorFactory</a:t>
            </a:r>
            <a:r>
              <a:rPr lang="en-US" altLang="zh-CN" sz="1600" dirty="0"/>
              <a:t>( ); </a:t>
            </a:r>
            <a:endParaRPr lang="en-US" altLang="zh-CN" sz="1600" dirty="0"/>
          </a:p>
          <a:p>
            <a:r>
              <a:rPr lang="en-US" altLang="zh-CN" sz="1600" dirty="0"/>
              <a:t>  </a:t>
            </a:r>
            <a:r>
              <a:rPr lang="en-US" altLang="zh-CN" sz="1600" dirty="0" err="1"/>
              <a:t>takeOrders</a:t>
            </a:r>
            <a:r>
              <a:rPr lang="en-US" altLang="zh-CN" sz="1600" dirty="0"/>
              <a:t>("Black Coffee"); </a:t>
            </a:r>
            <a:endParaRPr lang="en-US" altLang="zh-CN" sz="1600" dirty="0"/>
          </a:p>
          <a:p>
            <a:r>
              <a:rPr lang="en-US" altLang="zh-CN" sz="1600" dirty="0"/>
              <a:t>  </a:t>
            </a:r>
            <a:r>
              <a:rPr lang="en-US" altLang="zh-CN" sz="1600" dirty="0" err="1"/>
              <a:t>takeOrders</a:t>
            </a:r>
            <a:r>
              <a:rPr lang="en-US" altLang="zh-CN" sz="1600" dirty="0"/>
              <a:t>("</a:t>
            </a:r>
            <a:r>
              <a:rPr lang="en-US" altLang="zh-CN" sz="1600" dirty="0" err="1"/>
              <a:t>Capucino</a:t>
            </a:r>
            <a:r>
              <a:rPr lang="en-US" altLang="zh-CN" sz="1600" dirty="0"/>
              <a:t>" ); </a:t>
            </a:r>
            <a:endParaRPr lang="en-US" altLang="zh-CN" sz="1600" dirty="0"/>
          </a:p>
          <a:p>
            <a:r>
              <a:rPr lang="en-US" altLang="zh-CN" sz="1600" dirty="0"/>
              <a:t>  </a:t>
            </a:r>
            <a:r>
              <a:rPr lang="en-US" altLang="zh-CN" sz="1600" dirty="0" err="1"/>
              <a:t>takeOrders</a:t>
            </a:r>
            <a:r>
              <a:rPr lang="en-US" altLang="zh-CN" sz="1600" dirty="0"/>
              <a:t>("Espresso" ); </a:t>
            </a:r>
            <a:endParaRPr lang="en-US" altLang="zh-CN" sz="1600" dirty="0"/>
          </a:p>
          <a:p>
            <a:r>
              <a:rPr lang="en-US" altLang="zh-CN" sz="1600" dirty="0"/>
              <a:t>  </a:t>
            </a:r>
            <a:r>
              <a:rPr lang="en-US" altLang="zh-CN" sz="1600" dirty="0" err="1"/>
              <a:t>takeOrders</a:t>
            </a:r>
            <a:r>
              <a:rPr lang="en-US" altLang="zh-CN" sz="1600" dirty="0"/>
              <a:t>("Espresso" ); </a:t>
            </a:r>
            <a:endParaRPr lang="en-US" altLang="zh-CN" sz="1600" dirty="0"/>
          </a:p>
          <a:p>
            <a:r>
              <a:rPr lang="en-US" altLang="zh-CN" sz="1600" dirty="0"/>
              <a:t>  </a:t>
            </a:r>
            <a:r>
              <a:rPr lang="en-US" altLang="zh-CN" sz="1600" dirty="0" err="1"/>
              <a:t>takeOrders</a:t>
            </a:r>
            <a:r>
              <a:rPr lang="en-US" altLang="zh-CN" sz="1600" dirty="0"/>
              <a:t>("</a:t>
            </a:r>
            <a:r>
              <a:rPr lang="en-US" altLang="zh-CN" sz="1600" dirty="0" err="1"/>
              <a:t>Capucino</a:t>
            </a:r>
            <a:r>
              <a:rPr lang="en-US" altLang="zh-CN" sz="1600" dirty="0"/>
              <a:t>" ); </a:t>
            </a:r>
            <a:endParaRPr lang="en-US" altLang="zh-CN" sz="1600" dirty="0"/>
          </a:p>
          <a:p>
            <a:r>
              <a:rPr lang="en-US" altLang="zh-CN" sz="1600" dirty="0"/>
              <a:t>  </a:t>
            </a:r>
            <a:r>
              <a:rPr lang="en-US" altLang="zh-CN" sz="1600" dirty="0" err="1"/>
              <a:t>takeOrders</a:t>
            </a:r>
            <a:r>
              <a:rPr lang="en-US" altLang="zh-CN" sz="1600" dirty="0"/>
              <a:t>("</a:t>
            </a:r>
            <a:r>
              <a:rPr lang="en-US" altLang="zh-CN" sz="1600" dirty="0" err="1"/>
              <a:t>Capucino</a:t>
            </a:r>
            <a:r>
              <a:rPr lang="en-US" altLang="zh-CN" sz="1600" dirty="0"/>
              <a:t>" ); </a:t>
            </a:r>
            <a:endParaRPr lang="en-US" altLang="zh-CN" sz="1600" dirty="0"/>
          </a:p>
          <a:p>
            <a:r>
              <a:rPr lang="en-US" altLang="zh-CN" sz="1600" dirty="0"/>
              <a:t>  </a:t>
            </a:r>
            <a:r>
              <a:rPr lang="en-US" altLang="zh-CN" sz="1600" dirty="0" err="1"/>
              <a:t>takeOrders</a:t>
            </a:r>
            <a:r>
              <a:rPr lang="en-US" altLang="zh-CN" sz="1600" dirty="0"/>
              <a:t>("Black Coffee"); </a:t>
            </a:r>
            <a:endParaRPr lang="en-US" altLang="zh-CN" sz="1600" dirty="0"/>
          </a:p>
          <a:p>
            <a:r>
              <a:rPr lang="en-US" altLang="zh-CN" sz="1600" dirty="0"/>
              <a:t>  </a:t>
            </a:r>
            <a:r>
              <a:rPr lang="en-US" altLang="zh-CN" sz="1600" dirty="0" err="1"/>
              <a:t>takeOrders</a:t>
            </a:r>
            <a:r>
              <a:rPr lang="en-US" altLang="zh-CN" sz="1600" dirty="0"/>
              <a:t>("Espresso"); </a:t>
            </a:r>
            <a:endParaRPr lang="en-US" altLang="zh-CN" sz="1600" dirty="0"/>
          </a:p>
          <a:p>
            <a:r>
              <a:rPr lang="en-US" altLang="zh-CN" sz="1600" dirty="0"/>
              <a:t>  </a:t>
            </a:r>
            <a:r>
              <a:rPr lang="en-US" altLang="zh-CN" sz="1600" dirty="0" err="1"/>
              <a:t>takeOrders</a:t>
            </a:r>
            <a:r>
              <a:rPr lang="en-US" altLang="zh-CN" sz="1600" dirty="0"/>
              <a:t>("</a:t>
            </a:r>
            <a:r>
              <a:rPr lang="en-US" altLang="zh-CN" sz="1600" dirty="0" err="1"/>
              <a:t>Capucino</a:t>
            </a:r>
            <a:r>
              <a:rPr lang="en-US" altLang="zh-CN" sz="1600" dirty="0"/>
              <a:t>" ); </a:t>
            </a:r>
            <a:endParaRPr lang="en-US" altLang="zh-CN" sz="1600" dirty="0"/>
          </a:p>
          <a:p>
            <a:r>
              <a:rPr lang="en-US" altLang="zh-CN" sz="1600" dirty="0"/>
              <a:t>  </a:t>
            </a:r>
            <a:r>
              <a:rPr lang="en-US" altLang="zh-CN" sz="1600" dirty="0" err="1"/>
              <a:t>takeOrders</a:t>
            </a:r>
            <a:r>
              <a:rPr lang="en-US" altLang="zh-CN" sz="1600" dirty="0"/>
              <a:t>("Black Coffee"); </a:t>
            </a:r>
            <a:endParaRPr lang="en-US" altLang="zh-CN" sz="1600" dirty="0"/>
          </a:p>
          <a:p>
            <a:r>
              <a:rPr lang="en-US" altLang="zh-CN" sz="1600" dirty="0"/>
              <a:t>  </a:t>
            </a:r>
            <a:r>
              <a:rPr lang="en-US" altLang="zh-CN" sz="1600" dirty="0" err="1"/>
              <a:t>takeOrders</a:t>
            </a:r>
            <a:r>
              <a:rPr lang="en-US" altLang="zh-CN" sz="1600" dirty="0"/>
              <a:t>("Espresso");</a:t>
            </a:r>
            <a:endParaRPr lang="en-US" altLang="zh-CN" sz="1600" dirty="0"/>
          </a:p>
          <a:p>
            <a:r>
              <a:rPr lang="en-US" altLang="zh-CN" sz="1600" dirty="0"/>
              <a:t>  for(</a:t>
            </a:r>
            <a:r>
              <a:rPr lang="en-US" altLang="zh-CN" sz="1600" dirty="0" err="1"/>
              <a:t>int</a:t>
            </a:r>
            <a:r>
              <a:rPr lang="en-US" altLang="zh-CN" sz="1600" dirty="0"/>
              <a:t> </a:t>
            </a:r>
            <a:r>
              <a:rPr lang="en-US" altLang="zh-CN" sz="1600" dirty="0" err="1"/>
              <a:t>i</a:t>
            </a:r>
            <a:r>
              <a:rPr lang="en-US" altLang="zh-CN" sz="1600" dirty="0"/>
              <a:t> = 0; </a:t>
            </a:r>
            <a:r>
              <a:rPr lang="en-US" altLang="zh-CN" sz="1600" dirty="0" err="1"/>
              <a:t>i</a:t>
            </a:r>
            <a:r>
              <a:rPr lang="en-US" altLang="zh-CN" sz="1600" dirty="0"/>
              <a:t> &lt; </a:t>
            </a:r>
            <a:r>
              <a:rPr lang="en-US" altLang="zh-CN" sz="1600" dirty="0" err="1"/>
              <a:t>ordersMade</a:t>
            </a:r>
            <a:r>
              <a:rPr lang="en-US" altLang="zh-CN" sz="1600" dirty="0"/>
              <a:t>; </a:t>
            </a:r>
            <a:r>
              <a:rPr lang="en-US" altLang="zh-CN" sz="1600" dirty="0" err="1"/>
              <a:t>i</a:t>
            </a:r>
            <a:r>
              <a:rPr lang="en-US" altLang="zh-CN" sz="1600" dirty="0"/>
              <a:t>++)</a:t>
            </a:r>
            <a:endParaRPr lang="en-US" altLang="zh-CN" sz="1600" dirty="0"/>
          </a:p>
          <a:p>
            <a:r>
              <a:rPr lang="en-US" altLang="zh-CN" sz="1600" dirty="0"/>
              <a:t>  {</a:t>
            </a:r>
            <a:endParaRPr lang="en-US" altLang="zh-CN" sz="1600" dirty="0"/>
          </a:p>
          <a:p>
            <a:r>
              <a:rPr lang="en-US" altLang="zh-CN" sz="1600" dirty="0"/>
              <a:t>     flavors[</a:t>
            </a:r>
            <a:r>
              <a:rPr lang="en-US" altLang="zh-CN" sz="1600" dirty="0" err="1"/>
              <a:t>i</a:t>
            </a:r>
            <a:r>
              <a:rPr lang="en-US" altLang="zh-CN" sz="1600" dirty="0"/>
              <a:t>].serve ();</a:t>
            </a:r>
            <a:endParaRPr lang="en-US" altLang="zh-CN" sz="1600" dirty="0"/>
          </a:p>
          <a:p>
            <a:r>
              <a:rPr lang="en-US" altLang="zh-CN" sz="1600" dirty="0"/>
              <a:t>  }</a:t>
            </a:r>
            <a:endParaRPr lang="en-US" altLang="zh-CN" sz="1600" dirty="0"/>
          </a:p>
          <a:p>
            <a:r>
              <a:rPr lang="en-US" altLang="zh-CN" sz="1600" dirty="0"/>
              <a:t>  </a:t>
            </a:r>
            <a:r>
              <a:rPr lang="en-US" altLang="zh-CN" sz="1600" dirty="0" err="1"/>
              <a:t>System.out.println</a:t>
            </a:r>
            <a:r>
              <a:rPr lang="en-US" altLang="zh-CN" sz="1600" dirty="0"/>
              <a:t>( "\n Total </a:t>
            </a:r>
            <a:r>
              <a:rPr lang="en-US" altLang="zh-CN" sz="1600" dirty="0" err="1"/>
              <a:t>teaFlavor</a:t>
            </a:r>
            <a:r>
              <a:rPr lang="en-US" altLang="zh-CN" sz="1600" dirty="0"/>
              <a:t> objects made:" +  </a:t>
            </a:r>
            <a:r>
              <a:rPr lang="en-US" altLang="zh-CN" sz="1600" dirty="0" err="1"/>
              <a:t>flavorFactory.getTotalFlavorsMade</a:t>
            </a:r>
            <a:r>
              <a:rPr lang="en-US" altLang="zh-CN" sz="1600" dirty="0"/>
              <a:t>()) ;</a:t>
            </a:r>
            <a:endParaRPr lang="en-US" altLang="zh-CN" sz="1600" dirty="0"/>
          </a:p>
          <a:p>
            <a:r>
              <a:rPr lang="en-US" altLang="zh-CN" sz="1600" dirty="0"/>
              <a:t>}</a:t>
            </a:r>
            <a:endParaRPr lang="en-US" altLang="zh-CN" sz="1600" dirty="0"/>
          </a:p>
        </p:txBody>
      </p:sp>
      <p:sp>
        <p:nvSpPr>
          <p:cNvPr id="8" name="矩形 7"/>
          <p:cNvSpPr/>
          <p:nvPr/>
        </p:nvSpPr>
        <p:spPr>
          <a:xfrm>
            <a:off x="10832076" y="-15405"/>
            <a:ext cx="1359924"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Flyweight</a:t>
            </a:r>
            <a:endParaRPr lang="en-US" altLang="zh-CN" sz="2000" dirty="0">
              <a:solidFill>
                <a:schemeClr val="bg1"/>
              </a:solidFill>
              <a:latin typeface="+mn-ea"/>
            </a:endParaRPr>
          </a:p>
        </p:txBody>
      </p:sp>
      <p:sp>
        <p:nvSpPr>
          <p:cNvPr id="9" name="内容占位符 2"/>
          <p:cNvSpPr txBox="1"/>
          <p:nvPr/>
        </p:nvSpPr>
        <p:spPr>
          <a:xfrm>
            <a:off x="166254" y="326527"/>
            <a:ext cx="10598727" cy="935038"/>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92D050"/>
              </a:buClr>
              <a:buFont typeface="Wingdings" panose="05000000000000000000" pitchFamily="2" charset="2"/>
              <a:buChar char="p"/>
            </a:pPr>
            <a:r>
              <a:rPr lang="zh-CN" altLang="en-US" sz="2400" dirty="0"/>
              <a:t>系统的客户端角色，该角色实际上代表咖啡摊的工作人员。</a:t>
            </a:r>
            <a:endParaRPr lang="zh-CN" altLang="en-US" sz="2400" dirty="0"/>
          </a:p>
          <a:p>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en-US" altLang="zh-CN" dirty="0" smtClean="0"/>
              <a:t>Tips:</a:t>
            </a:r>
            <a:endParaRPr lang="en-US" altLang="zh-CN" dirty="0" smtClean="0"/>
          </a:p>
          <a:p>
            <a:r>
              <a:rPr lang="zh-CN" altLang="en-US" dirty="0" smtClean="0"/>
              <a:t>该咖啡摊为客人准备最多</a:t>
            </a:r>
            <a:r>
              <a:rPr lang="en-US" altLang="zh-CN" dirty="0" smtClean="0"/>
              <a:t>10</a:t>
            </a:r>
            <a:r>
              <a:rPr lang="zh-CN" altLang="en-US" dirty="0" smtClean="0"/>
              <a:t>种不同风味的咖啡。</a:t>
            </a:r>
            <a:endParaRPr lang="zh-CN" altLang="en-US" dirty="0" smtClean="0"/>
          </a:p>
          <a:p>
            <a:r>
              <a:rPr lang="zh-CN" altLang="en-US" dirty="0" smtClean="0"/>
              <a:t>虽然上述</a:t>
            </a:r>
            <a:r>
              <a:rPr lang="en-US" altLang="zh-CN" dirty="0" smtClean="0"/>
              <a:t>Client</a:t>
            </a:r>
            <a:r>
              <a:rPr lang="zh-CN" altLang="en-US" dirty="0" smtClean="0"/>
              <a:t>对象叫了</a:t>
            </a:r>
            <a:r>
              <a:rPr lang="en-US" altLang="zh-CN" dirty="0" smtClean="0"/>
              <a:t>11</a:t>
            </a:r>
            <a:r>
              <a:rPr lang="zh-CN" altLang="en-US" dirty="0" smtClean="0"/>
              <a:t>杯咖啡，但所有咖啡的风味只有三种，即</a:t>
            </a:r>
            <a:r>
              <a:rPr lang="en-US" altLang="zh-CN" dirty="0" err="1" smtClean="0"/>
              <a:t>BlackCoffee</a:t>
            </a:r>
            <a:r>
              <a:rPr lang="zh-CN" altLang="en-US" dirty="0" smtClean="0"/>
              <a:t>、</a:t>
            </a:r>
            <a:r>
              <a:rPr lang="en-US" altLang="zh-CN" dirty="0" err="1" smtClean="0"/>
              <a:t>Capucino</a:t>
            </a:r>
            <a:r>
              <a:rPr lang="zh-CN" altLang="en-US" dirty="0" smtClean="0"/>
              <a:t>和</a:t>
            </a:r>
            <a:r>
              <a:rPr lang="en-US" altLang="zh-CN" dirty="0" smtClean="0"/>
              <a:t>Espresso.</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0832076" y="-15405"/>
            <a:ext cx="1359924"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Flyweight</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举例</a:t>
            </a:r>
            <a:r>
              <a:rPr lang="en-US" altLang="zh-CN" smtClean="0"/>
              <a:t>2</a:t>
            </a:r>
            <a:r>
              <a:rPr lang="zh-CN" altLang="en-US" smtClean="0"/>
              <a:t>：咖啡屋</a:t>
            </a:r>
            <a:r>
              <a:rPr lang="en-US" altLang="zh-CN" smtClean="0"/>
              <a:t>(Coffee Shop)</a:t>
            </a:r>
            <a:r>
              <a:rPr lang="zh-CN" altLang="en-US" smtClean="0"/>
              <a:t>项目</a:t>
            </a:r>
            <a:endParaRPr lang="zh-CN" altLang="en-US" dirty="0"/>
          </a:p>
        </p:txBody>
      </p:sp>
      <p:sp>
        <p:nvSpPr>
          <p:cNvPr id="3" name="内容占位符 2"/>
          <p:cNvSpPr>
            <a:spLocks noGrp="1"/>
          </p:cNvSpPr>
          <p:nvPr>
            <p:ph idx="1"/>
          </p:nvPr>
        </p:nvSpPr>
        <p:spPr/>
        <p:txBody>
          <a:bodyPr/>
          <a:lstStyle/>
          <a:p>
            <a:r>
              <a:rPr lang="zh-CN" altLang="en-US" smtClean="0"/>
              <a:t>在前面的咖啡摊项目里，由于没有供客人坐的桌子，所有的咖啡均没有环境的影响。换言之，咖啡仅有内蕴状态，也就是咖啡的种类，而没有外蕴状态。</a:t>
            </a:r>
            <a:endParaRPr lang="zh-CN" altLang="en-US" smtClean="0"/>
          </a:p>
          <a:p>
            <a:r>
              <a:rPr lang="zh-CN" altLang="en-US" smtClean="0"/>
              <a:t>下面考虑一个规模稍稍大一点的咖啡屋</a:t>
            </a:r>
            <a:r>
              <a:rPr lang="en-US" altLang="zh-CN" smtClean="0"/>
              <a:t>(Coffee Shop) </a:t>
            </a:r>
            <a:r>
              <a:rPr lang="zh-CN" altLang="en-US" smtClean="0"/>
              <a:t>项目。屋子里有很多的桌子供客人坐，系统除了需要提供咖啡的</a:t>
            </a:r>
            <a:r>
              <a:rPr lang="en-US" altLang="zh-CN" smtClean="0"/>
              <a:t>"</a:t>
            </a:r>
            <a:r>
              <a:rPr lang="zh-CN" altLang="en-US" smtClean="0"/>
              <a:t>风味</a:t>
            </a:r>
            <a:r>
              <a:rPr lang="en-US" altLang="zh-CN" smtClean="0"/>
              <a:t>"</a:t>
            </a:r>
            <a:r>
              <a:rPr lang="zh-CN" altLang="en-US" smtClean="0"/>
              <a:t>之外，还需要跟踪咖啡被送到哪一个桌位上，因此，咖啡就有了桌子作为外蕴状态。</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0832076" y="-15405"/>
            <a:ext cx="1359924"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Flyweight</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采用复合享元模式</a:t>
            </a:r>
            <a:endParaRPr lang="zh-CN" altLang="en-US" dirty="0"/>
          </a:p>
        </p:txBody>
      </p:sp>
      <p:sp>
        <p:nvSpPr>
          <p:cNvPr id="3" name="内容占位符 2"/>
          <p:cNvSpPr>
            <a:spLocks noGrp="1"/>
          </p:cNvSpPr>
          <p:nvPr>
            <p:ph idx="1"/>
          </p:nvPr>
        </p:nvSpPr>
        <p:spPr>
          <a:xfrm>
            <a:off x="596145" y="1161242"/>
            <a:ext cx="11157857" cy="5288241"/>
          </a:xfrm>
        </p:spPr>
        <p:txBody>
          <a:bodyPr/>
          <a:lstStyle/>
          <a:p>
            <a:r>
              <a:rPr lang="zh-CN" altLang="en-US" dirty="0" smtClean="0"/>
              <a:t>由于外蕴状态的存在，没有外蕴状态的单纯享元模式不再符合要求。系统的设计可以利用有外蕴状态的复合享元模式。</a:t>
            </a:r>
            <a:endParaRPr lang="zh-CN" altLang="en-US"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7" name="矩形 6"/>
          <p:cNvSpPr/>
          <p:nvPr/>
        </p:nvSpPr>
        <p:spPr>
          <a:xfrm>
            <a:off x="10832076" y="-15405"/>
            <a:ext cx="1359924"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Flyweight</a:t>
            </a:r>
            <a:endParaRPr lang="en-US" altLang="zh-CN" sz="2000" dirty="0">
              <a:solidFill>
                <a:schemeClr val="bg1"/>
              </a:solidFill>
              <a:latin typeface="+mn-ea"/>
            </a:endParaRPr>
          </a:p>
        </p:txBody>
      </p:sp>
      <p:pic>
        <p:nvPicPr>
          <p:cNvPr id="5" name="图片 4"/>
          <p:cNvPicPr>
            <a:picLocks noChangeAspect="1"/>
          </p:cNvPicPr>
          <p:nvPr/>
        </p:nvPicPr>
        <p:blipFill>
          <a:blip r:embed="rId1"/>
          <a:stretch>
            <a:fillRect/>
          </a:stretch>
        </p:blipFill>
        <p:spPr>
          <a:xfrm>
            <a:off x="2981249" y="2283142"/>
            <a:ext cx="6210300" cy="4410075"/>
          </a:xfrm>
          <a:prstGeom prst="rect">
            <a:avLst/>
          </a:prstGeom>
        </p:spPr>
      </p:pic>
    </p:spTree>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smtClean="0"/>
              <a:t>Table</a:t>
            </a:r>
            <a:r>
              <a:rPr lang="zh-CN" altLang="en-US" smtClean="0"/>
              <a:t>类扮演环境角色，是所有享元角色所涉及的外蕴状态，在本项目中，代表咖啡屋里给客人座的桌子。</a:t>
            </a:r>
            <a:endParaRPr lang="zh-CN" altLang="en-US" smtClean="0"/>
          </a:p>
          <a:p>
            <a:pPr lvl="1"/>
            <a:r>
              <a:rPr lang="zh-CN" altLang="en-US" smtClean="0"/>
              <a:t>每一杯咖啡都以“风味”作为内蕴状态，这个内蕴状态在享元对象被创建之后就不会改变；</a:t>
            </a:r>
            <a:endParaRPr lang="zh-CN" altLang="en-US" smtClean="0"/>
          </a:p>
          <a:p>
            <a:pPr lvl="1"/>
            <a:r>
              <a:rPr lang="zh-CN" altLang="en-US" smtClean="0"/>
              <a:t>桌子作为享元对象的外蕴状态，由客户端保存，并在享元对象被创建出来后赋值给它。</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0832076" y="-15405"/>
            <a:ext cx="1359924"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Flyweight</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Flyweight</a:t>
            </a:r>
            <a:r>
              <a:rPr lang="zh-CN" altLang="en-US" dirty="0" smtClean="0"/>
              <a:t>模式</a:t>
            </a:r>
            <a:endParaRPr lang="zh-CN" altLang="en-US" dirty="0"/>
          </a:p>
        </p:txBody>
      </p:sp>
      <p:sp>
        <p:nvSpPr>
          <p:cNvPr id="3" name="内容占位符 2"/>
          <p:cNvSpPr>
            <a:spLocks noGrp="1"/>
          </p:cNvSpPr>
          <p:nvPr>
            <p:ph idx="1"/>
          </p:nvPr>
        </p:nvSpPr>
        <p:spPr/>
        <p:txBody>
          <a:bodyPr/>
          <a:lstStyle/>
          <a:p>
            <a:r>
              <a:rPr lang="en-US" altLang="zh-CN" sz="2800" b="1" dirty="0"/>
              <a:t>Intent</a:t>
            </a:r>
            <a:endParaRPr lang="en-US" altLang="zh-CN" sz="2800" dirty="0"/>
          </a:p>
          <a:p>
            <a:pPr lvl="1"/>
            <a:r>
              <a:rPr lang="zh-CN" altLang="en-US" sz="2400" dirty="0"/>
              <a:t>运用共享技术有效支持大量细粒度的对象。</a:t>
            </a:r>
            <a:endParaRPr lang="zh-CN" altLang="en-US" sz="2400" dirty="0"/>
          </a:p>
          <a:p>
            <a:r>
              <a:rPr lang="en-US" altLang="zh-CN" sz="2800" b="1" dirty="0"/>
              <a:t>Motivation</a:t>
            </a:r>
            <a:endParaRPr lang="en-US" altLang="zh-CN" sz="2800" dirty="0"/>
          </a:p>
          <a:p>
            <a:pPr lvl="1"/>
            <a:r>
              <a:rPr lang="zh-CN" altLang="en-US" sz="2400" dirty="0"/>
              <a:t>当对象的粒度太小的时候，大量对象将会产生巨大的资源消耗，因此考虑用共享对象</a:t>
            </a:r>
            <a:r>
              <a:rPr lang="en-US" altLang="zh-CN" sz="2400" dirty="0"/>
              <a:t>(flyweight)</a:t>
            </a:r>
            <a:r>
              <a:rPr lang="zh-CN" altLang="en-US" sz="2400" dirty="0"/>
              <a:t>来实现逻辑上的大量对象。</a:t>
            </a:r>
            <a:r>
              <a:rPr lang="en-US" altLang="zh-CN" sz="2400" dirty="0"/>
              <a:t>Flyweight</a:t>
            </a:r>
            <a:r>
              <a:rPr lang="zh-CN" altLang="en-US" sz="2400" dirty="0"/>
              <a:t>对象可用于不同的</a:t>
            </a:r>
            <a:r>
              <a:rPr lang="en-US" altLang="zh-CN" sz="2400" dirty="0"/>
              <a:t>context</a:t>
            </a:r>
            <a:r>
              <a:rPr lang="zh-CN" altLang="en-US" sz="2400" dirty="0"/>
              <a:t>中，本身固有的状态</a:t>
            </a:r>
            <a:r>
              <a:rPr lang="en-US" altLang="zh-CN" sz="2400" dirty="0"/>
              <a:t>(</a:t>
            </a:r>
            <a:r>
              <a:rPr lang="zh-CN" altLang="en-US" sz="2400" dirty="0"/>
              <a:t>内蕴状态</a:t>
            </a:r>
            <a:r>
              <a:rPr lang="en-US" altLang="zh-CN" sz="2400" dirty="0"/>
              <a:t>)</a:t>
            </a:r>
            <a:r>
              <a:rPr lang="zh-CN" altLang="en-US" sz="2400" dirty="0"/>
              <a:t>不随</a:t>
            </a:r>
            <a:r>
              <a:rPr lang="en-US" altLang="zh-CN" sz="2400" dirty="0"/>
              <a:t>context</a:t>
            </a:r>
            <a:r>
              <a:rPr lang="zh-CN" altLang="en-US" sz="2400" dirty="0"/>
              <a:t>发生变化，而其他的状态</a:t>
            </a:r>
            <a:r>
              <a:rPr lang="en-US" altLang="zh-CN" sz="2400" dirty="0"/>
              <a:t>(</a:t>
            </a:r>
            <a:r>
              <a:rPr lang="zh-CN" altLang="en-US" sz="2400" dirty="0"/>
              <a:t>外蕴状态</a:t>
            </a:r>
            <a:r>
              <a:rPr lang="en-US" altLang="zh-CN" sz="2400" dirty="0"/>
              <a:t>)</a:t>
            </a:r>
            <a:r>
              <a:rPr lang="zh-CN" altLang="en-US" sz="2400" dirty="0"/>
              <a:t>随</a:t>
            </a:r>
            <a:r>
              <a:rPr lang="en-US" altLang="zh-CN" sz="2400" dirty="0"/>
              <a:t>context</a:t>
            </a:r>
            <a:r>
              <a:rPr lang="zh-CN" altLang="en-US" sz="2400" dirty="0"/>
              <a:t>而变。</a:t>
            </a:r>
            <a:endParaRPr lang="en-US" altLang="zh-CN" sz="2400" dirty="0"/>
          </a:p>
          <a:p>
            <a:pPr lvl="1"/>
            <a:r>
              <a:rPr lang="en-US" altLang="zh-CN" sz="2400" dirty="0"/>
              <a:t>Flyweight</a:t>
            </a:r>
            <a:r>
              <a:rPr lang="zh-CN" altLang="en-US" sz="2400" dirty="0"/>
              <a:t>在拳击比赛中指最轻量级，即</a:t>
            </a:r>
            <a:r>
              <a:rPr lang="en-US" altLang="zh-CN" sz="2400" dirty="0"/>
              <a:t>"</a:t>
            </a:r>
            <a:r>
              <a:rPr lang="zh-CN" altLang="en-US" sz="2400" dirty="0"/>
              <a:t>蝇量级</a:t>
            </a:r>
            <a:r>
              <a:rPr lang="en-US" altLang="zh-CN" sz="2400" dirty="0"/>
              <a:t>"</a:t>
            </a:r>
            <a:r>
              <a:rPr lang="zh-CN" altLang="en-US" sz="2400" dirty="0"/>
              <a:t>，有些翻译为</a:t>
            </a:r>
            <a:r>
              <a:rPr lang="en-US" altLang="zh-CN" sz="2400" dirty="0"/>
              <a:t>"</a:t>
            </a:r>
            <a:r>
              <a:rPr lang="zh-CN" altLang="en-US" sz="2400" dirty="0"/>
              <a:t>羽量级</a:t>
            </a:r>
            <a:r>
              <a:rPr lang="en-US" altLang="zh-CN" sz="2400" dirty="0"/>
              <a:t>"</a:t>
            </a:r>
            <a:r>
              <a:rPr lang="zh-CN" altLang="en-US" sz="2400" dirty="0"/>
              <a:t>。这里使用</a:t>
            </a:r>
            <a:r>
              <a:rPr lang="en-US" altLang="zh-CN" sz="2400" dirty="0"/>
              <a:t>"</a:t>
            </a:r>
            <a:r>
              <a:rPr lang="zh-CN" altLang="en-US" sz="2400" dirty="0"/>
              <a:t>享元模式</a:t>
            </a:r>
            <a:r>
              <a:rPr lang="en-US" altLang="zh-CN" sz="2400" dirty="0"/>
              <a:t>"</a:t>
            </a:r>
            <a:r>
              <a:rPr lang="zh-CN" altLang="en-US" sz="2400" dirty="0"/>
              <a:t>更能反映模式的用意。</a:t>
            </a:r>
            <a:endParaRPr lang="zh-CN" altLang="en-US" sz="2400" dirty="0"/>
          </a:p>
          <a:p>
            <a:pPr lvl="1"/>
            <a:endParaRPr lang="zh-CN" altLang="en-US" sz="2400" dirty="0"/>
          </a:p>
          <a:p>
            <a:pPr lvl="1"/>
            <a:endParaRPr lang="zh-CN" altLang="en-US" sz="2400" dirty="0"/>
          </a:p>
          <a:p>
            <a:endParaRPr lang="zh-CN" altLang="en-US" sz="2800"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0832076" y="-15405"/>
            <a:ext cx="1359924"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Flyweight</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标题 1"/>
          <p:cNvSpPr>
            <a:spLocks noGrp="1" noChangeArrowheads="1"/>
          </p:cNvSpPr>
          <p:nvPr>
            <p:ph type="title"/>
          </p:nvPr>
        </p:nvSpPr>
        <p:spPr/>
        <p:txBody>
          <a:bodyPr/>
          <a:lstStyle/>
          <a:p>
            <a:r>
              <a:rPr lang="en-US" altLang="zh-CN" smtClean="0"/>
              <a:t>1. SRP: The Single – Responsibility Principle</a:t>
            </a:r>
            <a:endParaRPr lang="zh-CN" altLang="en-US" dirty="0" smtClean="0"/>
          </a:p>
        </p:txBody>
      </p:sp>
      <p:sp>
        <p:nvSpPr>
          <p:cNvPr id="10242" name="内容占位符 2"/>
          <p:cNvSpPr>
            <a:spLocks noGrp="1" noChangeArrowheads="1"/>
          </p:cNvSpPr>
          <p:nvPr>
            <p:ph idx="1"/>
          </p:nvPr>
        </p:nvSpPr>
        <p:spPr/>
        <p:txBody>
          <a:bodyPr/>
          <a:lstStyle/>
          <a:p>
            <a:r>
              <a:rPr lang="zh-CN" altLang="en-US" dirty="0" smtClean="0"/>
              <a:t>单一职责原则</a:t>
            </a:r>
            <a:endParaRPr lang="en-US" altLang="zh-CN" dirty="0" smtClean="0"/>
          </a:p>
          <a:p>
            <a:pPr lvl="1"/>
            <a:r>
              <a:rPr lang="zh-CN" altLang="en-US" dirty="0" smtClean="0"/>
              <a:t>就一个类而言，应该只有一个导致其变更的原因</a:t>
            </a:r>
            <a:endParaRPr lang="en-US" altLang="zh-CN" dirty="0" smtClean="0"/>
          </a:p>
          <a:p>
            <a:pPr lvl="1"/>
            <a:r>
              <a:rPr lang="zh-CN" altLang="en-US" dirty="0" smtClean="0"/>
              <a:t>在</a:t>
            </a:r>
            <a:r>
              <a:rPr lang="en-US" altLang="zh-CN" dirty="0" smtClean="0"/>
              <a:t>SRP</a:t>
            </a:r>
            <a:r>
              <a:rPr lang="zh-CN" altLang="en-US" dirty="0" smtClean="0"/>
              <a:t>中，“职责”是“变更的原因”</a:t>
            </a:r>
            <a:endParaRPr lang="en-US" altLang="zh-CN" dirty="0" smtClean="0"/>
          </a:p>
          <a:p>
            <a:r>
              <a:rPr lang="zh-CN" altLang="en-US" dirty="0" smtClean="0"/>
              <a:t>举例</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lvl="1"/>
            <a:r>
              <a:rPr lang="en-US" altLang="zh-CN" dirty="0" smtClean="0"/>
              <a:t>Rectangle </a:t>
            </a:r>
            <a:r>
              <a:rPr lang="zh-CN" altLang="en-US" dirty="0" smtClean="0"/>
              <a:t>类有两个职责，违反了</a:t>
            </a:r>
            <a:r>
              <a:rPr lang="en-US" altLang="zh-CN" dirty="0" smtClean="0"/>
              <a:t>SRP</a:t>
            </a:r>
            <a:endParaRPr lang="en-US" altLang="zh-CN" dirty="0" smtClean="0"/>
          </a:p>
          <a:p>
            <a:pPr lvl="2"/>
            <a:r>
              <a:rPr lang="zh-CN" altLang="zh-CN" dirty="0" smtClean="0"/>
              <a:t>1.</a:t>
            </a:r>
            <a:r>
              <a:rPr lang="en-US" altLang="zh-CN" dirty="0" smtClean="0"/>
              <a:t> </a:t>
            </a:r>
            <a:r>
              <a:rPr lang="zh-CN" altLang="zh-CN" dirty="0" smtClean="0"/>
              <a:t>计算矩形面积的数学模型</a:t>
            </a:r>
            <a:endParaRPr lang="zh-CN" altLang="zh-CN" dirty="0" smtClean="0"/>
          </a:p>
          <a:p>
            <a:pPr lvl="2"/>
            <a:r>
              <a:rPr lang="zh-CN" altLang="zh-CN" dirty="0" smtClean="0"/>
              <a:t>2.</a:t>
            </a:r>
            <a:r>
              <a:rPr lang="en-US" altLang="zh-CN" dirty="0" smtClean="0"/>
              <a:t> </a:t>
            </a:r>
            <a:r>
              <a:rPr lang="zh-CN" altLang="zh-CN" dirty="0" smtClean="0"/>
              <a:t>将矩形在一个图形设备上描述出来</a:t>
            </a:r>
            <a:endParaRPr lang="en-US" altLang="zh-CN" dirty="0" smtClean="0"/>
          </a:p>
          <a:p>
            <a:pPr lvl="1"/>
            <a:endParaRPr lang="zh-CN" altLang="en-US" dirty="0"/>
          </a:p>
        </p:txBody>
      </p:sp>
      <p:pic>
        <p:nvPicPr>
          <p:cNvPr id="10243"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5555" b="5566"/>
          <a:stretch>
            <a:fillRect/>
          </a:stretch>
        </p:blipFill>
        <p:spPr bwMode="auto">
          <a:xfrm>
            <a:off x="2207568" y="2918470"/>
            <a:ext cx="7400390" cy="23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Flyweight</a:t>
            </a:r>
            <a:r>
              <a:rPr lang="zh-CN" altLang="en-US" smtClean="0"/>
              <a:t>模式的</a:t>
            </a:r>
            <a:r>
              <a:rPr lang="en-US" altLang="zh-CN" smtClean="0"/>
              <a:t>structure</a:t>
            </a:r>
            <a:endParaRPr lang="zh-CN" altLang="en-US" dirty="0"/>
          </a:p>
        </p:txBody>
      </p:sp>
      <p:sp>
        <p:nvSpPr>
          <p:cNvPr id="3" name="内容占位符 2"/>
          <p:cNvSpPr>
            <a:spLocks noGrp="1"/>
          </p:cNvSpPr>
          <p:nvPr>
            <p:ph idx="1"/>
          </p:nvPr>
        </p:nvSpPr>
        <p:spPr>
          <a:xfrm>
            <a:off x="612000" y="4130301"/>
            <a:ext cx="11250262" cy="2194390"/>
          </a:xfrm>
        </p:spPr>
        <p:txBody>
          <a:bodyPr/>
          <a:lstStyle/>
          <a:p>
            <a:pPr>
              <a:spcAft>
                <a:spcPts val="0"/>
              </a:spcAft>
            </a:pPr>
            <a:r>
              <a:rPr lang="en-US" altLang="zh-CN" sz="1800" dirty="0" smtClean="0"/>
              <a:t>Flyweight </a:t>
            </a:r>
            <a:r>
              <a:rPr lang="zh-CN" altLang="en-US" sz="1800" dirty="0" smtClean="0"/>
              <a:t>描述一个接口，通过这个接口</a:t>
            </a:r>
            <a:r>
              <a:rPr lang="en-US" altLang="zh-CN" sz="1800" dirty="0" smtClean="0"/>
              <a:t>flyweight</a:t>
            </a:r>
            <a:r>
              <a:rPr lang="zh-CN" altLang="en-US" sz="1800" dirty="0" smtClean="0"/>
              <a:t>可以接受并作用于外部状态</a:t>
            </a:r>
            <a:endParaRPr lang="zh-CN" altLang="en-US" sz="1800" dirty="0" smtClean="0"/>
          </a:p>
          <a:p>
            <a:pPr>
              <a:spcAft>
                <a:spcPts val="0"/>
              </a:spcAft>
            </a:pPr>
            <a:r>
              <a:rPr lang="en-US" altLang="zh-CN" sz="1800" dirty="0" err="1" smtClean="0"/>
              <a:t>ConcreteFlyweight</a:t>
            </a:r>
            <a:r>
              <a:rPr lang="zh-CN" altLang="en-US" sz="1800" dirty="0" smtClean="0"/>
              <a:t>实现</a:t>
            </a:r>
            <a:r>
              <a:rPr lang="en-US" altLang="zh-CN" sz="1800" dirty="0" smtClean="0"/>
              <a:t>Flyweight</a:t>
            </a:r>
            <a:r>
              <a:rPr lang="zh-CN" altLang="en-US" sz="1800" dirty="0" smtClean="0"/>
              <a:t>接口，并为内部状态增加存储空间。必须是可以共享的，存储的状态必须是内部的</a:t>
            </a:r>
            <a:endParaRPr lang="zh-CN" altLang="en-US" sz="1800" dirty="0" smtClean="0"/>
          </a:p>
          <a:p>
            <a:pPr>
              <a:spcAft>
                <a:spcPts val="0"/>
              </a:spcAft>
            </a:pPr>
            <a:r>
              <a:rPr lang="en-US" altLang="zh-CN" sz="1800" dirty="0" err="1" smtClean="0"/>
              <a:t>UnsharedConcreteFlyweight</a:t>
            </a:r>
            <a:r>
              <a:rPr lang="zh-CN" altLang="en-US" sz="1800" dirty="0" smtClean="0"/>
              <a:t>不强制共享</a:t>
            </a:r>
            <a:endParaRPr lang="zh-CN" altLang="en-US" sz="1800" dirty="0" smtClean="0"/>
          </a:p>
          <a:p>
            <a:pPr>
              <a:spcAft>
                <a:spcPts val="0"/>
              </a:spcAft>
            </a:pPr>
            <a:r>
              <a:rPr lang="en-US" altLang="zh-CN" sz="1800" dirty="0" err="1" smtClean="0"/>
              <a:t>FlyweightFactory</a:t>
            </a:r>
            <a:r>
              <a:rPr lang="zh-CN" altLang="en-US" sz="1800" dirty="0" smtClean="0"/>
              <a:t>创建并管理</a:t>
            </a:r>
            <a:r>
              <a:rPr lang="en-US" altLang="zh-CN" sz="1800" dirty="0" smtClean="0"/>
              <a:t>flyweight</a:t>
            </a:r>
            <a:r>
              <a:rPr lang="zh-CN" altLang="en-US" sz="1800" dirty="0" smtClean="0"/>
              <a:t>对象</a:t>
            </a:r>
            <a:r>
              <a:rPr lang="en-US" altLang="zh-CN" sz="1800" dirty="0" smtClean="0"/>
              <a:t>, </a:t>
            </a:r>
            <a:r>
              <a:rPr lang="zh-CN" altLang="en-US" sz="1800" dirty="0" smtClean="0"/>
              <a:t>确保合理地共享</a:t>
            </a:r>
            <a:r>
              <a:rPr lang="en-US" altLang="zh-CN" sz="1800" dirty="0" smtClean="0"/>
              <a:t>flyweight</a:t>
            </a:r>
            <a:r>
              <a:rPr lang="zh-CN" altLang="en-US" sz="1800" dirty="0" smtClean="0"/>
              <a:t>，提供已创建的</a:t>
            </a:r>
            <a:r>
              <a:rPr lang="en-US" altLang="zh-CN" sz="1800" dirty="0" smtClean="0"/>
              <a:t>flyweight</a:t>
            </a:r>
            <a:r>
              <a:rPr lang="zh-CN" altLang="en-US" sz="1800" dirty="0" smtClean="0"/>
              <a:t>实例或者创建一个 </a:t>
            </a:r>
            <a:r>
              <a:rPr lang="en-US" altLang="zh-CN" sz="1800" dirty="0" smtClean="0"/>
              <a:t>(</a:t>
            </a:r>
            <a:r>
              <a:rPr lang="zh-CN" altLang="en-US" sz="1800" dirty="0" smtClean="0"/>
              <a:t>如果不存在的话</a:t>
            </a:r>
            <a:r>
              <a:rPr lang="en-US" altLang="zh-CN" sz="1800" dirty="0" smtClean="0"/>
              <a:t>)</a:t>
            </a:r>
            <a:endParaRPr lang="zh-CN" altLang="en-US" sz="1800" dirty="0" smtClean="0"/>
          </a:p>
          <a:p>
            <a:pPr>
              <a:spcAft>
                <a:spcPts val="0"/>
              </a:spcAft>
            </a:pPr>
            <a:r>
              <a:rPr lang="en-US" altLang="zh-CN" sz="1800" dirty="0" smtClean="0"/>
              <a:t>Client</a:t>
            </a:r>
            <a:r>
              <a:rPr lang="zh-CN" altLang="en-US" sz="1800" dirty="0" smtClean="0"/>
              <a:t>维持一个对</a:t>
            </a:r>
            <a:r>
              <a:rPr lang="en-US" altLang="zh-CN" sz="1800" dirty="0" smtClean="0"/>
              <a:t>flyweight</a:t>
            </a:r>
            <a:r>
              <a:rPr lang="zh-CN" altLang="en-US" sz="1800" dirty="0" smtClean="0"/>
              <a:t>的引用</a:t>
            </a:r>
            <a:r>
              <a:rPr lang="en-US" altLang="zh-CN" sz="1800" dirty="0" smtClean="0"/>
              <a:t>, </a:t>
            </a:r>
            <a:r>
              <a:rPr lang="zh-CN" altLang="en-US" sz="1800" dirty="0" smtClean="0"/>
              <a:t>计算或存储一个</a:t>
            </a:r>
            <a:r>
              <a:rPr lang="en-US" altLang="zh-CN" sz="1800" dirty="0" smtClean="0"/>
              <a:t>(</a:t>
            </a:r>
            <a:r>
              <a:rPr lang="zh-CN" altLang="en-US" sz="1800" dirty="0" smtClean="0"/>
              <a:t>多个</a:t>
            </a:r>
            <a:r>
              <a:rPr lang="en-US" altLang="zh-CN" sz="1800" dirty="0" smtClean="0"/>
              <a:t>)flyweight</a:t>
            </a:r>
            <a:r>
              <a:rPr lang="zh-CN" altLang="en-US" sz="1800" dirty="0" smtClean="0"/>
              <a:t>的外部状态</a:t>
            </a:r>
            <a:endParaRPr lang="zh-CN" altLang="en-US" sz="1800"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1851262" y="1061986"/>
            <a:ext cx="8663478" cy="3068315"/>
          </a:xfrm>
          <a:prstGeom prst="rect">
            <a:avLst/>
          </a:prstGeom>
        </p:spPr>
      </p:pic>
      <p:sp>
        <p:nvSpPr>
          <p:cNvPr id="7" name="矩形 6"/>
          <p:cNvSpPr/>
          <p:nvPr/>
        </p:nvSpPr>
        <p:spPr>
          <a:xfrm>
            <a:off x="10832076" y="-15405"/>
            <a:ext cx="1359924"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Flyweight</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Object graph</a:t>
            </a:r>
            <a:endParaRPr lang="zh-CN" altLang="en-US" dirty="0"/>
          </a:p>
        </p:txBody>
      </p:sp>
      <p:pic>
        <p:nvPicPr>
          <p:cNvPr id="4" name="图片 3"/>
          <p:cNvPicPr>
            <a:picLocks noChangeAspect="1"/>
          </p:cNvPicPr>
          <p:nvPr/>
        </p:nvPicPr>
        <p:blipFill>
          <a:blip r:embed="rId1"/>
          <a:stretch>
            <a:fillRect/>
          </a:stretch>
        </p:blipFill>
        <p:spPr>
          <a:xfrm>
            <a:off x="820592" y="1589828"/>
            <a:ext cx="10305981" cy="4146391"/>
          </a:xfrm>
          <a:prstGeom prst="rect">
            <a:avLst/>
          </a:prstGeom>
        </p:spPr>
      </p:pic>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0832076" y="-15405"/>
            <a:ext cx="1359924"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Flyweight</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适用场景</a:t>
            </a:r>
            <a:endParaRPr lang="zh-CN" altLang="en-US" dirty="0"/>
          </a:p>
        </p:txBody>
      </p:sp>
      <p:sp>
        <p:nvSpPr>
          <p:cNvPr id="3" name="内容占位符 2"/>
          <p:cNvSpPr>
            <a:spLocks noGrp="1"/>
          </p:cNvSpPr>
          <p:nvPr>
            <p:ph idx="1"/>
          </p:nvPr>
        </p:nvSpPr>
        <p:spPr/>
        <p:txBody>
          <a:bodyPr/>
          <a:lstStyle/>
          <a:p>
            <a:r>
              <a:rPr lang="zh-CN" altLang="en-US" dirty="0"/>
              <a:t>当以下所有的条件都满足时，可以考虑使用享元模式：</a:t>
            </a:r>
            <a:endParaRPr lang="zh-CN" altLang="en-US" dirty="0"/>
          </a:p>
          <a:p>
            <a:pPr lvl="1"/>
            <a:r>
              <a:rPr lang="zh-CN" altLang="en-US" dirty="0" smtClean="0"/>
              <a:t>一</a:t>
            </a:r>
            <a:r>
              <a:rPr lang="zh-CN" altLang="en-US" dirty="0"/>
              <a:t>个系统有大量的对象。</a:t>
            </a:r>
            <a:endParaRPr lang="zh-CN" altLang="en-US" dirty="0"/>
          </a:p>
          <a:p>
            <a:pPr lvl="1"/>
            <a:r>
              <a:rPr lang="zh-CN" altLang="en-US" dirty="0" smtClean="0"/>
              <a:t>这些</a:t>
            </a:r>
            <a:r>
              <a:rPr lang="zh-CN" altLang="en-US" dirty="0"/>
              <a:t>对象耗费大量的内存。</a:t>
            </a:r>
            <a:endParaRPr lang="zh-CN" altLang="en-US" dirty="0"/>
          </a:p>
          <a:p>
            <a:pPr lvl="1"/>
            <a:r>
              <a:rPr lang="zh-CN" altLang="en-US" dirty="0" smtClean="0"/>
              <a:t>这些</a:t>
            </a:r>
            <a:r>
              <a:rPr lang="zh-CN" altLang="en-US" dirty="0"/>
              <a:t>对象的状态中的大部分都可以外部化。</a:t>
            </a:r>
            <a:endParaRPr lang="zh-CN" altLang="en-US" dirty="0"/>
          </a:p>
          <a:p>
            <a:pPr lvl="1"/>
            <a:r>
              <a:rPr lang="zh-CN" altLang="en-US" dirty="0" smtClean="0"/>
              <a:t>这些</a:t>
            </a:r>
            <a:r>
              <a:rPr lang="zh-CN" altLang="en-US" dirty="0"/>
              <a:t>对象可以按照内蕴状态分成很多的组，当把外蕴对象从对象中剔除时，每一个组都可以仅用一个对象代替。</a:t>
            </a:r>
            <a:endParaRPr lang="zh-CN" altLang="en-US" dirty="0"/>
          </a:p>
          <a:p>
            <a:pPr lvl="1"/>
            <a:r>
              <a:rPr lang="zh-CN" altLang="en-US" dirty="0" smtClean="0"/>
              <a:t>软件</a:t>
            </a:r>
            <a:r>
              <a:rPr lang="zh-CN" altLang="en-US" dirty="0"/>
              <a:t>系统不依赖于这些对象的身份，换言之，这些</a:t>
            </a:r>
            <a:r>
              <a:rPr lang="zh-CN" altLang="en-US" dirty="0" smtClean="0"/>
              <a:t>对象可以</a:t>
            </a:r>
            <a:r>
              <a:rPr lang="zh-CN" altLang="en-US" dirty="0"/>
              <a:t>是不可分辨的。</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0832076" y="-15405"/>
            <a:ext cx="1359924"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Flyweight</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举例：</a:t>
            </a:r>
            <a:r>
              <a:rPr lang="zh-CN" altLang="en-US" dirty="0"/>
              <a:t>编辑器系统</a:t>
            </a:r>
            <a:endParaRPr lang="zh-CN" altLang="en-US" dirty="0"/>
          </a:p>
        </p:txBody>
      </p:sp>
      <p:sp>
        <p:nvSpPr>
          <p:cNvPr id="3" name="内容占位符 2"/>
          <p:cNvSpPr>
            <a:spLocks noGrp="1"/>
          </p:cNvSpPr>
          <p:nvPr>
            <p:ph idx="1"/>
          </p:nvPr>
        </p:nvSpPr>
        <p:spPr/>
        <p:txBody>
          <a:bodyPr/>
          <a:lstStyle/>
          <a:p>
            <a:pPr>
              <a:lnSpc>
                <a:spcPct val="110000"/>
              </a:lnSpc>
              <a:spcBef>
                <a:spcPts val="1200"/>
              </a:spcBef>
            </a:pPr>
            <a:r>
              <a:rPr lang="zh-CN" altLang="en-US" sz="2800" dirty="0"/>
              <a:t>享元模式在编辑器系统中大量使用</a:t>
            </a:r>
            <a:endParaRPr lang="en-US" altLang="zh-CN" sz="2800" dirty="0"/>
          </a:p>
          <a:p>
            <a:pPr lvl="1">
              <a:lnSpc>
                <a:spcPct val="110000"/>
              </a:lnSpc>
              <a:spcBef>
                <a:spcPts val="1200"/>
              </a:spcBef>
            </a:pPr>
            <a:r>
              <a:rPr lang="zh-CN" altLang="en-US" sz="2400" dirty="0"/>
              <a:t>一个文本编辑器往往会提供很多种字体，而通常的做法就是将每一个字母做成一个享元对象。享元对象的内蕴状态就是这个字母，而字母在文本中的位置和字模风格等其他信息则是外蕴状态。</a:t>
            </a:r>
            <a:endParaRPr lang="zh-CN" altLang="en-US" sz="2400" dirty="0"/>
          </a:p>
          <a:p>
            <a:pPr lvl="1">
              <a:lnSpc>
                <a:spcPct val="110000"/>
              </a:lnSpc>
              <a:spcBef>
                <a:spcPts val="1200"/>
              </a:spcBef>
            </a:pPr>
            <a:r>
              <a:rPr lang="zh-CN" altLang="en-US" sz="2400" dirty="0"/>
              <a:t>比如，字母</a:t>
            </a:r>
            <a:r>
              <a:rPr lang="en-US" altLang="zh-CN" sz="2400" b="1" dirty="0"/>
              <a:t>a</a:t>
            </a:r>
            <a:r>
              <a:rPr lang="zh-CN" altLang="en-US" sz="2400" dirty="0"/>
              <a:t>可能出现在文本的很多地方，虽然这些字母</a:t>
            </a:r>
            <a:r>
              <a:rPr lang="en-US" altLang="zh-CN" sz="2400" b="1" dirty="0"/>
              <a:t>a</a:t>
            </a:r>
            <a:r>
              <a:rPr lang="zh-CN" altLang="en-US" sz="2400" dirty="0"/>
              <a:t>的位置和字模风格不同，但是所有这些地方使用的都是同一个字母对象。这样一来，字母对象就可以在整个系统中共享。</a:t>
            </a:r>
            <a:endParaRPr lang="zh-CN" altLang="en-US" sz="2400"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0832076" y="-15405"/>
            <a:ext cx="1359924"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Flyweight</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descr="https://images0.cnblogs.com/blog/684470/201412/30161903403161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19235" y="2777693"/>
            <a:ext cx="5834767" cy="3564917"/>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2"/>
          <a:stretch>
            <a:fillRect/>
          </a:stretch>
        </p:blipFill>
        <p:spPr>
          <a:xfrm>
            <a:off x="611999" y="784547"/>
            <a:ext cx="4905745" cy="3563009"/>
          </a:xfrm>
          <a:prstGeom prst="rect">
            <a:avLst/>
          </a:prstGeom>
          <a:ln>
            <a:noFill/>
          </a:ln>
        </p:spPr>
      </p:pic>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8" name="矩形 7"/>
          <p:cNvSpPr/>
          <p:nvPr/>
        </p:nvSpPr>
        <p:spPr>
          <a:xfrm>
            <a:off x="10832076" y="-15405"/>
            <a:ext cx="1359924"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Flyweight</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1263317" y="1450402"/>
            <a:ext cx="9568759" cy="4839372"/>
          </a:xfrm>
          <a:prstGeom prst="rect">
            <a:avLst/>
          </a:prstGeom>
        </p:spPr>
      </p:pic>
      <p:sp>
        <p:nvSpPr>
          <p:cNvPr id="6" name="矩形 5"/>
          <p:cNvSpPr/>
          <p:nvPr/>
        </p:nvSpPr>
        <p:spPr>
          <a:xfrm>
            <a:off x="10832076" y="-15405"/>
            <a:ext cx="1359924"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Flyweight</a:t>
            </a:r>
            <a:endParaRPr lang="en-US" altLang="zh-CN" sz="2000" dirty="0">
              <a:solidFill>
                <a:schemeClr val="bg1"/>
              </a:solidFill>
              <a:latin typeface="+mn-ea"/>
            </a:endParaRP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Summary</a:t>
            </a:r>
            <a:r>
              <a:rPr lang="zh-CN" altLang="en-US" smtClean="0"/>
              <a:t>：</a:t>
            </a:r>
            <a:r>
              <a:rPr lang="en-US" altLang="zh-CN" smtClean="0"/>
              <a:t>Structural Patterns</a:t>
            </a:r>
            <a:endParaRPr lang="zh-CN" altLang="en-US" dirty="0"/>
          </a:p>
        </p:txBody>
      </p:sp>
      <p:sp>
        <p:nvSpPr>
          <p:cNvPr id="3" name="内容占位符 2"/>
          <p:cNvSpPr>
            <a:spLocks noGrp="1"/>
          </p:cNvSpPr>
          <p:nvPr>
            <p:ph idx="1"/>
          </p:nvPr>
        </p:nvSpPr>
        <p:spPr/>
        <p:txBody>
          <a:bodyPr/>
          <a:lstStyle/>
          <a:p>
            <a:r>
              <a:rPr lang="zh-CN" altLang="en-US" smtClean="0"/>
              <a:t>结构型模式，关注的是对象之间组合的方式。</a:t>
            </a:r>
            <a:endParaRPr lang="zh-CN" altLang="en-US" smtClean="0"/>
          </a:p>
          <a:p>
            <a:pPr lvl="1"/>
            <a:r>
              <a:rPr lang="zh-CN" altLang="en-US" smtClean="0"/>
              <a:t>本质上说，如果对象结构可能存在变化，主要在于其依赖关系的改变。对于结构型模式来说，处理变化的方式不仅仅是封装与抽象那么简单，还要合理地利用继承与聚合的方法，灵活地表达对象之间的依赖关系。</a:t>
            </a:r>
            <a:endParaRPr lang="zh-CN" altLang="en-US" smtClean="0"/>
          </a:p>
          <a:p>
            <a:pPr lvl="1"/>
            <a:r>
              <a:rPr lang="zh-CN" altLang="en-US" smtClean="0"/>
              <a:t>例如</a:t>
            </a:r>
            <a:r>
              <a:rPr lang="en-US" altLang="zh-CN" smtClean="0"/>
              <a:t>Decorator</a:t>
            </a:r>
            <a:r>
              <a:rPr lang="zh-CN" altLang="en-US" smtClean="0"/>
              <a:t>模式，描述的就是对象间可能存在的多种组合方式，这种组合方式是一种装饰者与被装饰者之间的关系，因此封装这种组合方式，抽象出专门的装饰对象显然正是“封装变化”的体现。同样地，</a:t>
            </a:r>
            <a:r>
              <a:rPr lang="en-US" altLang="zh-CN" smtClean="0"/>
              <a:t>Bridge</a:t>
            </a:r>
            <a:r>
              <a:rPr lang="zh-CN" altLang="en-US" smtClean="0"/>
              <a:t>模式封装的则是对象实现的依赖关系，而</a:t>
            </a:r>
            <a:r>
              <a:rPr lang="en-US" altLang="zh-CN" smtClean="0"/>
              <a:t>Composite</a:t>
            </a:r>
            <a:r>
              <a:rPr lang="zh-CN" altLang="en-US" smtClean="0"/>
              <a:t>模式所要解决的则是对象间存在的递归关系。</a:t>
            </a:r>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9" name="Rectangle 2"/>
          <p:cNvSpPr>
            <a:spLocks noGrp="1" noChangeArrowheads="1"/>
          </p:cNvSpPr>
          <p:nvPr>
            <p:ph type="title"/>
          </p:nvPr>
        </p:nvSpPr>
        <p:spPr/>
        <p:txBody>
          <a:bodyPr/>
          <a:lstStyle/>
          <a:p>
            <a:r>
              <a:rPr lang="en-US" altLang="zh-CN" smtClean="0"/>
              <a:t>Behavioral Patterns</a:t>
            </a:r>
            <a:endParaRPr lang="en-US" altLang="zh-CN" dirty="0" smtClean="0"/>
          </a:p>
        </p:txBody>
      </p:sp>
      <p:graphicFrame>
        <p:nvGraphicFramePr>
          <p:cNvPr id="3" name="内容占位符 2"/>
          <p:cNvGraphicFramePr>
            <a:graphicFrameLocks noGrp="1"/>
          </p:cNvGraphicFramePr>
          <p:nvPr>
            <p:ph idx="1"/>
          </p:nvPr>
        </p:nvGraphicFramePr>
        <p:xfrm>
          <a:off x="1488506" y="1855946"/>
          <a:ext cx="8964612" cy="4635500"/>
        </p:xfrm>
        <a:graphic>
          <a:graphicData uri="http://schemas.openxmlformats.org/drawingml/2006/table">
            <a:tbl>
              <a:tblPr/>
              <a:tblGrid>
                <a:gridCol w="1008112"/>
                <a:gridCol w="1152128"/>
                <a:gridCol w="2160240"/>
                <a:gridCol w="1764295"/>
                <a:gridCol w="2879837"/>
              </a:tblGrid>
              <a:tr h="396940">
                <a:tc rowSpan="2" gridSpan="2">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EB7C11"/>
                    </a:solidFill>
                  </a:tcPr>
                </a:tc>
                <a:tc rowSpan="2" hMerge="1">
                  <a:tcPr/>
                </a:tc>
                <a:tc gridSpan="3">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FFFFFF"/>
                          </a:solidFill>
                          <a:effectLst/>
                          <a:latin typeface="Arial" panose="020B0604020202020204" pitchFamily="34" charset="0"/>
                          <a:ea typeface="宋体" panose="02010600030101010101" pitchFamily="2" charset="-122"/>
                        </a:rPr>
                        <a:t>Purpose</a:t>
                      </a:r>
                      <a:endPar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EB7C11"/>
                    </a:solidFill>
                  </a:tcPr>
                </a:tc>
                <a:tc hMerge="1">
                  <a:tcPr/>
                </a:tc>
                <a:tc hMerge="1">
                  <a:tcPr/>
                </a:tc>
              </a:tr>
              <a:tr h="396940">
                <a:tc vMerge="1" gridSpan="2">
                  <a:tcPr/>
                </a:tc>
                <a:tc vMerge="1" hMerge="1">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Creational</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Structural</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Behavioral</a:t>
                      </a:r>
                      <a:endParaRPr kumimoji="0" lang="zh-CN" altLang="en-US"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r>
              <a:tr h="701790">
                <a:tc rowSpan="2">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Scope</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FE7"/>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Class</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FE7"/>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Factory Method</a:t>
                      </a:r>
                      <a:endParaRPr kumimoji="0" lang="zh-CN" altLang="en-US"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FE7"/>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Adapter</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FE7"/>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Interpreter</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Template Method</a:t>
                      </a:r>
                      <a:endParaRPr kumimoji="0" lang="zh-CN" altLang="en-US"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FE7"/>
                    </a:solidFill>
                  </a:tcPr>
                </a:tc>
              </a:tr>
              <a:tr h="3139830">
                <a:tc vMerge="1">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Object</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Abstract Factory</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Builder</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Prototype</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Singleton</a:t>
                      </a:r>
                      <a:endParaRPr kumimoji="0" lang="zh-CN" altLang="en-US"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Adapter</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Bridge</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Composite</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Decorator</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Facade</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Proxy</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Flyweight</a:t>
                      </a:r>
                      <a:endParaRPr kumimoji="0" lang="zh-CN" altLang="en-US"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Chain of Responsibility</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Command</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Iterator</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Strategy</a:t>
                      </a:r>
                      <a:endParaRPr kumimoji="0" lang="en-US" altLang="zh-CN" sz="20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Mediator</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Memento</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Observer</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State</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Visitor</a:t>
                      </a:r>
                      <a:endParaRPr kumimoji="0" lang="zh-CN" altLang="en-US"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r>
            </a:tbl>
          </a:graphicData>
        </a:graphic>
      </p:graphicFrame>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2" name="圆角矩形 1"/>
          <p:cNvSpPr/>
          <p:nvPr/>
        </p:nvSpPr>
        <p:spPr bwMode="auto">
          <a:xfrm>
            <a:off x="7591543" y="2246535"/>
            <a:ext cx="2844949" cy="4203452"/>
          </a:xfrm>
          <a:prstGeom prst="roundRect">
            <a:avLst/>
          </a:prstGeom>
          <a:noFill/>
          <a:ln w="25400" cap="flat" cmpd="sng" algn="ctr">
            <a:solidFill>
              <a:srgbClr val="C00000"/>
            </a:solidFill>
            <a:prstDash val="solid"/>
            <a:round/>
            <a:headEnd type="none" w="med" len="med"/>
            <a:tailEnd type="none" w="med" len="med"/>
          </a:ln>
          <a:effectLst/>
        </p:spPr>
        <p:txBody>
          <a:bodyPr vert="horz" wrap="square" lIns="107950" tIns="53975" rIns="107950" bIns="53975" numCol="1" rtlCol="0" anchor="t" anchorCtr="0" compatLnSpc="1"/>
          <a:lstStyle/>
          <a:p>
            <a:endParaRPr lang="zh-CN" altLang="en-US">
              <a:solidFill>
                <a:srgbClr val="FFFFFF"/>
              </a:solidFill>
              <a:latin typeface="Arial" panose="020B0604020202020204" pitchFamily="34" charset="0"/>
            </a:endParaRPr>
          </a:p>
        </p:txBody>
      </p:sp>
      <p:sp>
        <p:nvSpPr>
          <p:cNvPr id="4" name="矩形 3"/>
          <p:cNvSpPr/>
          <p:nvPr/>
        </p:nvSpPr>
        <p:spPr>
          <a:xfrm>
            <a:off x="1329395" y="1238921"/>
            <a:ext cx="7309445" cy="461665"/>
          </a:xfrm>
          <a:prstGeom prst="rect">
            <a:avLst/>
          </a:prstGeom>
        </p:spPr>
        <p:txBody>
          <a:bodyPr wrap="square">
            <a:spAutoFit/>
          </a:bodyPr>
          <a:lstStyle/>
          <a:p>
            <a:r>
              <a:rPr lang="zh-CN" altLang="en-US" sz="2400" dirty="0">
                <a:solidFill>
                  <a:srgbClr val="EB7C11"/>
                </a:solidFill>
                <a:latin typeface="+mj-ea"/>
                <a:ea typeface="+mj-ea"/>
              </a:rPr>
              <a:t>行为型模式关注的是对象的行为。</a:t>
            </a:r>
            <a:endParaRPr lang="zh-CN" altLang="en-US" sz="2400" dirty="0">
              <a:solidFill>
                <a:srgbClr val="EB7C11"/>
              </a:solidFill>
              <a:latin typeface="+mj-ea"/>
              <a:ea typeface="+mj-ea"/>
            </a:endParaRPr>
          </a:p>
        </p:txBody>
      </p:sp>
    </p:spTree>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13</a:t>
            </a:r>
            <a:r>
              <a:rPr lang="zh-CN" altLang="en-US" smtClean="0"/>
              <a:t>）解释器模式</a:t>
            </a:r>
            <a:r>
              <a:rPr lang="en-US" altLang="zh-CN" smtClean="0"/>
              <a:t>Interpreter</a:t>
            </a:r>
            <a:endParaRPr lang="zh-CN" altLang="en-US" dirty="0"/>
          </a:p>
        </p:txBody>
      </p:sp>
      <p:sp>
        <p:nvSpPr>
          <p:cNvPr id="3" name="内容占位符 2"/>
          <p:cNvSpPr>
            <a:spLocks noGrp="1"/>
          </p:cNvSpPr>
          <p:nvPr>
            <p:ph idx="1"/>
          </p:nvPr>
        </p:nvSpPr>
        <p:spPr/>
        <p:txBody>
          <a:bodyPr/>
          <a:lstStyle/>
          <a:p>
            <a:r>
              <a:rPr lang="zh-CN" altLang="en-US" smtClean="0"/>
              <a:t>在软件构建过程中，如果某一特定领域的问题比较复杂，类似的模式不断重复出现，如果使用普遍的编程方式来实现将面临非常频繁的变化。</a:t>
            </a:r>
            <a:endParaRPr lang="zh-CN" altLang="en-US" smtClean="0"/>
          </a:p>
          <a:p>
            <a:r>
              <a:rPr lang="zh-CN" altLang="en-US" smtClean="0"/>
              <a:t>在这种情况下，将特定领域的问题表达为某种语法规则下的句子，然后构建一个解释器来解释这样的句子，从而达到解决问题的目的。即设计一种领域特定语言（</a:t>
            </a:r>
            <a:r>
              <a:rPr lang="en-US" altLang="zh-CN" smtClean="0"/>
              <a:t>Domain Specific Language, DSL</a:t>
            </a:r>
            <a:r>
              <a:rPr lang="zh-CN" altLang="en-US" smtClean="0"/>
              <a:t>），并为此开发一个解释器。</a:t>
            </a:r>
            <a:endParaRPr lang="en-US" altLang="zh-CN" smtClean="0"/>
          </a:p>
          <a:p>
            <a:r>
              <a:rPr lang="zh-CN" altLang="en-US" smtClean="0"/>
              <a:t>解释器模式描述了如何构成一个简单的语言解释器。</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4" name="矩形 3"/>
          <p:cNvSpPr/>
          <p:nvPr/>
        </p:nvSpPr>
        <p:spPr>
          <a:xfrm>
            <a:off x="10618146" y="-36473"/>
            <a:ext cx="1497654"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Interpreter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Interpreter</a:t>
            </a:r>
            <a:r>
              <a:rPr lang="zh-CN" altLang="en-US" dirty="0" smtClean="0"/>
              <a:t>模式的结构</a:t>
            </a:r>
            <a:endParaRPr lang="zh-CN" altLang="en-US" dirty="0"/>
          </a:p>
        </p:txBody>
      </p:sp>
      <p:pic>
        <p:nvPicPr>
          <p:cNvPr id="4" name="图片 3"/>
          <p:cNvPicPr>
            <a:picLocks noChangeAspect="1"/>
          </p:cNvPicPr>
          <p:nvPr/>
        </p:nvPicPr>
        <p:blipFill>
          <a:blip r:embed="rId1"/>
          <a:stretch>
            <a:fillRect/>
          </a:stretch>
        </p:blipFill>
        <p:spPr>
          <a:xfrm>
            <a:off x="2567608" y="1268760"/>
            <a:ext cx="7352104" cy="4752528"/>
          </a:xfrm>
          <a:prstGeom prst="rect">
            <a:avLst/>
          </a:prstGeom>
        </p:spPr>
      </p:pic>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0618146" y="-36473"/>
            <a:ext cx="1497654"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Interpreter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标题 1"/>
          <p:cNvSpPr>
            <a:spLocks noGrp="1" noChangeArrowheads="1"/>
          </p:cNvSpPr>
          <p:nvPr>
            <p:ph type="title"/>
          </p:nvPr>
        </p:nvSpPr>
        <p:spPr/>
        <p:txBody>
          <a:bodyPr/>
          <a:lstStyle/>
          <a:p>
            <a:r>
              <a:rPr lang="en-US" altLang="zh-CN" smtClean="0"/>
              <a:t>SRP: The Single – Responsibility Principle</a:t>
            </a:r>
            <a:endParaRPr lang="zh-CN" altLang="en-US" smtClean="0"/>
          </a:p>
        </p:txBody>
      </p:sp>
      <p:sp>
        <p:nvSpPr>
          <p:cNvPr id="12290" name="内容占位符 2"/>
          <p:cNvSpPr>
            <a:spLocks noGrp="1" noChangeArrowheads="1"/>
          </p:cNvSpPr>
          <p:nvPr>
            <p:ph idx="1"/>
          </p:nvPr>
        </p:nvSpPr>
        <p:spPr/>
        <p:txBody>
          <a:bodyPr/>
          <a:lstStyle/>
          <a:p>
            <a:r>
              <a:rPr lang="en-US" altLang="zh-CN" smtClean="0"/>
              <a:t>Separating Coupled Responsibilities</a:t>
            </a:r>
            <a:endParaRPr lang="zh-CN" altLang="en-US" dirty="0" smtClean="0"/>
          </a:p>
        </p:txBody>
      </p:sp>
      <p:pic>
        <p:nvPicPr>
          <p:cNvPr id="1229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11956" y="2110547"/>
            <a:ext cx="6590041" cy="295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9376855" y="2314575"/>
            <a:ext cx="564578" cy="923330"/>
          </a:xfrm>
          <a:prstGeom prst="rect">
            <a:avLst/>
          </a:prstGeom>
          <a:noFill/>
        </p:spPr>
        <p:txBody>
          <a:bodyPr wrap="none" lIns="91440" tIns="45720" rIns="91440" bIns="45720">
            <a:spAutoFit/>
          </a:bodyPr>
          <a:lstStyle/>
          <a:p>
            <a:pPr algn="ctr"/>
            <a:r>
              <a:rPr lang="zh-CN" altLang="en-US" sz="5400" b="1" dirty="0">
                <a:ln w="0"/>
                <a:solidFill>
                  <a:srgbClr val="EB7C11"/>
                </a:solidFill>
                <a:effectLst>
                  <a:outerShdw blurRad="38100" dist="25400" dir="5400000" algn="ctr" rotWithShape="0">
                    <a:srgbClr val="6E747A">
                      <a:alpha val="43000"/>
                    </a:srgbClr>
                  </a:outerShdw>
                </a:effectLst>
              </a:rPr>
              <a:t>√</a:t>
            </a:r>
            <a:endParaRPr lang="zh-CN" altLang="en-US" sz="5400" b="1" dirty="0">
              <a:ln w="0"/>
              <a:solidFill>
                <a:srgbClr val="EB7C11"/>
              </a:solidFill>
              <a:effectLst>
                <a:outerShdw blurRad="38100" dist="25400" dir="5400000" algn="ctr" rotWithShape="0">
                  <a:srgbClr val="6E747A">
                    <a:alpha val="43000"/>
                  </a:srgbClr>
                </a:outerShdw>
              </a:effectLst>
            </a:endParaRPr>
          </a:p>
        </p:txBody>
      </p:sp>
      <p:sp>
        <p:nvSpPr>
          <p:cNvPr id="6" name="Rectangle 3"/>
          <p:cNvSpPr txBox="1">
            <a:spLocks noChangeArrowheads="1"/>
          </p:cNvSpPr>
          <p:nvPr/>
        </p:nvSpPr>
        <p:spPr>
          <a:xfrm>
            <a:off x="420602" y="5210621"/>
            <a:ext cx="10572750" cy="1585020"/>
          </a:xfrm>
          <a:prstGeom prst="rect">
            <a:avLst/>
          </a:prstGeom>
        </p:spPr>
        <p:txBody>
          <a:bodyPr/>
          <a:lstStyle>
            <a:lvl1pPr marL="339725" indent="-339725" algn="l" rtl="0" eaLnBrk="0" fontAlgn="base" hangingPunct="0">
              <a:spcBef>
                <a:spcPct val="10000"/>
              </a:spcBef>
              <a:spcAft>
                <a:spcPct val="0"/>
              </a:spcAft>
              <a:buClr>
                <a:srgbClr val="FFFF99"/>
              </a:buClr>
              <a:buFont typeface="Wingdings" panose="05000000000000000000" pitchFamily="2" charset="2"/>
              <a:buChar char="w"/>
              <a:defRPr sz="3200">
                <a:solidFill>
                  <a:srgbClr val="FFFF99"/>
                </a:solidFill>
                <a:latin typeface="+mn-lt"/>
                <a:ea typeface="+mn-ea"/>
                <a:cs typeface="+mn-cs"/>
              </a:defRPr>
            </a:lvl1pPr>
            <a:lvl2pPr marL="682625" indent="-228600" algn="l" rtl="0" eaLnBrk="0" fontAlgn="base" hangingPunct="0">
              <a:spcBef>
                <a:spcPct val="10000"/>
              </a:spcBef>
              <a:spcAft>
                <a:spcPct val="0"/>
              </a:spcAft>
              <a:buClr>
                <a:srgbClr val="DDDDDD"/>
              </a:buClr>
              <a:buFont typeface="Wingdings" panose="05000000000000000000" pitchFamily="2" charset="2"/>
              <a:buChar char="§"/>
              <a:defRPr sz="2800">
                <a:solidFill>
                  <a:srgbClr val="DDDDDD"/>
                </a:solidFill>
                <a:latin typeface="+mn-lt"/>
              </a:defRPr>
            </a:lvl2pPr>
            <a:lvl3pPr marL="1025525" indent="-228600" algn="l" rtl="0" eaLnBrk="0" fontAlgn="base" hangingPunct="0">
              <a:spcBef>
                <a:spcPct val="10000"/>
              </a:spcBef>
              <a:spcAft>
                <a:spcPct val="0"/>
              </a:spcAft>
              <a:buClr>
                <a:srgbClr val="73E1FF"/>
              </a:buClr>
              <a:buChar char="•"/>
              <a:defRPr sz="2800">
                <a:solidFill>
                  <a:srgbClr val="73E1FF"/>
                </a:solidFill>
                <a:latin typeface="+mn-lt"/>
              </a:defRPr>
            </a:lvl3pPr>
            <a:lvl4pPr marL="1368425" indent="-228600" algn="l" rtl="0" eaLnBrk="0" fontAlgn="base" hangingPunct="0">
              <a:spcBef>
                <a:spcPct val="10000"/>
              </a:spcBef>
              <a:spcAft>
                <a:spcPct val="0"/>
              </a:spcAft>
              <a:buClr>
                <a:srgbClr val="FFFF99"/>
              </a:buClr>
              <a:buFont typeface="Wingdings" panose="05000000000000000000" pitchFamily="2" charset="2"/>
              <a:buChar char="w"/>
              <a:defRPr sz="2400">
                <a:solidFill>
                  <a:srgbClr val="FFFF99"/>
                </a:solidFill>
                <a:latin typeface="+mn-lt"/>
              </a:defRPr>
            </a:lvl4pPr>
            <a:lvl5pPr marL="1711325" indent="-228600" algn="l" rtl="0" eaLnBrk="0" fontAlgn="base" hangingPunct="0">
              <a:spcBef>
                <a:spcPct val="20000"/>
              </a:spcBef>
              <a:spcAft>
                <a:spcPct val="0"/>
              </a:spcAft>
              <a:buClr>
                <a:srgbClr val="FFFF99"/>
              </a:buClr>
              <a:buChar char="•"/>
              <a:defRPr sz="2400">
                <a:solidFill>
                  <a:srgbClr val="FFFF99"/>
                </a:solidFill>
                <a:latin typeface="+mn-lt"/>
              </a:defRPr>
            </a:lvl5pPr>
            <a:lvl6pPr marL="2168525" indent="-228600" algn="l" rtl="0" fontAlgn="base">
              <a:spcBef>
                <a:spcPct val="20000"/>
              </a:spcBef>
              <a:spcAft>
                <a:spcPct val="0"/>
              </a:spcAft>
              <a:buClr>
                <a:srgbClr val="FFFF99"/>
              </a:buClr>
              <a:buChar char="•"/>
              <a:defRPr sz="2400">
                <a:solidFill>
                  <a:srgbClr val="FFFF99"/>
                </a:solidFill>
                <a:latin typeface="+mn-lt"/>
              </a:defRPr>
            </a:lvl6pPr>
            <a:lvl7pPr marL="2625725" indent="-228600" algn="l" rtl="0" fontAlgn="base">
              <a:spcBef>
                <a:spcPct val="20000"/>
              </a:spcBef>
              <a:spcAft>
                <a:spcPct val="0"/>
              </a:spcAft>
              <a:buClr>
                <a:srgbClr val="FFFF99"/>
              </a:buClr>
              <a:buChar char="•"/>
              <a:defRPr sz="2400">
                <a:solidFill>
                  <a:srgbClr val="FFFF99"/>
                </a:solidFill>
                <a:latin typeface="+mn-lt"/>
              </a:defRPr>
            </a:lvl7pPr>
            <a:lvl8pPr marL="3082925" indent="-228600" algn="l" rtl="0" fontAlgn="base">
              <a:spcBef>
                <a:spcPct val="20000"/>
              </a:spcBef>
              <a:spcAft>
                <a:spcPct val="0"/>
              </a:spcAft>
              <a:buClr>
                <a:srgbClr val="FFFF99"/>
              </a:buClr>
              <a:buChar char="•"/>
              <a:defRPr sz="2400">
                <a:solidFill>
                  <a:srgbClr val="FFFF99"/>
                </a:solidFill>
                <a:latin typeface="+mn-lt"/>
              </a:defRPr>
            </a:lvl8pPr>
            <a:lvl9pPr marL="3540125" indent="-228600" algn="l" rtl="0" fontAlgn="base">
              <a:spcBef>
                <a:spcPct val="20000"/>
              </a:spcBef>
              <a:spcAft>
                <a:spcPct val="0"/>
              </a:spcAft>
              <a:buClr>
                <a:srgbClr val="FFFF99"/>
              </a:buClr>
              <a:buChar char="•"/>
              <a:defRPr sz="2400">
                <a:solidFill>
                  <a:srgbClr val="FFFF99"/>
                </a:solidFill>
                <a:latin typeface="+mn-lt"/>
              </a:defRPr>
            </a:lvl9pPr>
          </a:lstStyle>
          <a:p>
            <a:pPr lvl="1" eaLnBrk="1" hangingPunct="1">
              <a:lnSpc>
                <a:spcPct val="120000"/>
              </a:lnSpc>
              <a:spcBef>
                <a:spcPts val="600"/>
              </a:spcBef>
              <a:buClr>
                <a:srgbClr val="92D050"/>
              </a:buClr>
            </a:pPr>
            <a:r>
              <a:rPr lang="zh-CN" altLang="en-US" sz="2200" kern="0" dirty="0">
                <a:solidFill>
                  <a:schemeClr val="tx1"/>
                </a:solidFill>
                <a:latin typeface="+mn-ea"/>
              </a:rPr>
              <a:t>多职责将导致脆弱性的臭味：一个类如果承担的职责过多，一个职责的变化可能会削弱或者抑止这个类完成其它职责的能力。</a:t>
            </a:r>
            <a:endParaRPr lang="en-US" altLang="zh-CN" sz="2200" kern="0" dirty="0">
              <a:solidFill>
                <a:schemeClr val="tx1"/>
              </a:solidFill>
              <a:latin typeface="+mn-ea"/>
            </a:endParaRPr>
          </a:p>
          <a:p>
            <a:pPr lvl="1" eaLnBrk="1" hangingPunct="1">
              <a:lnSpc>
                <a:spcPct val="120000"/>
              </a:lnSpc>
              <a:spcBef>
                <a:spcPts val="600"/>
              </a:spcBef>
              <a:buClr>
                <a:srgbClr val="92D050"/>
              </a:buClr>
            </a:pPr>
            <a:r>
              <a:rPr lang="zh-CN" altLang="zh-CN" sz="2200" kern="0" dirty="0">
                <a:solidFill>
                  <a:schemeClr val="tx1"/>
                </a:solidFill>
                <a:latin typeface="+mn-ea"/>
              </a:rPr>
              <a:t>一个类承担的职责越多，它被复用的可能性越小</a:t>
            </a:r>
            <a:r>
              <a:rPr lang="zh-CN" altLang="en-US" sz="2200" kern="0" dirty="0">
                <a:solidFill>
                  <a:schemeClr val="tx1"/>
                </a:solidFill>
                <a:latin typeface="+mn-ea"/>
              </a:rPr>
              <a:t>。</a:t>
            </a:r>
            <a:endParaRPr lang="zh-CN" altLang="zh-CN" sz="2200" kern="0" dirty="0">
              <a:solidFill>
                <a:schemeClr val="tx1"/>
              </a:solidFill>
              <a:latin typeface="+mn-ea"/>
            </a:endParaRPr>
          </a:p>
          <a:p>
            <a:pPr marL="0" indent="0" eaLnBrk="1" hangingPunct="1">
              <a:lnSpc>
                <a:spcPct val="105000"/>
              </a:lnSpc>
              <a:buNone/>
            </a:pPr>
            <a:endParaRPr lang="zh-CN" altLang="en-US" sz="2400" kern="0" dirty="0">
              <a:latin typeface="+mn-ea"/>
            </a:endParaRPr>
          </a:p>
          <a:p>
            <a:pPr marL="0" indent="0" eaLnBrk="1" hangingPunct="1">
              <a:lnSpc>
                <a:spcPct val="105000"/>
              </a:lnSpc>
              <a:buNone/>
            </a:pPr>
            <a:endParaRPr lang="en-US" altLang="zh-CN" sz="2400" kern="0" dirty="0">
              <a:latin typeface="+mn-ea"/>
            </a:endParaRPr>
          </a:p>
          <a:p>
            <a:pPr marL="0" indent="0" eaLnBrk="1" hangingPunct="1">
              <a:lnSpc>
                <a:spcPct val="105000"/>
              </a:lnSpc>
              <a:buNone/>
            </a:pPr>
            <a:endParaRPr lang="en-US" altLang="zh-CN" sz="2400" kern="0" dirty="0">
              <a:latin typeface="+mn-ea"/>
            </a:endParaRPr>
          </a:p>
        </p:txBody>
      </p:sp>
      <p:sp>
        <p:nvSpPr>
          <p:cNvPr id="7" name="文本框 6"/>
          <p:cNvSpPr txBox="1"/>
          <p:nvPr/>
        </p:nvSpPr>
        <p:spPr>
          <a:xfrm>
            <a:off x="9177362" y="3355975"/>
            <a:ext cx="1415772" cy="1077218"/>
          </a:xfrm>
          <a:prstGeom prst="rect">
            <a:avLst/>
          </a:prstGeom>
          <a:noFill/>
        </p:spPr>
        <p:txBody>
          <a:bodyPr wrap="none" rtlCol="0">
            <a:spAutoFit/>
          </a:bodyPr>
          <a:lstStyle/>
          <a:p>
            <a:r>
              <a:rPr lang="zh-CN" altLang="en-US" sz="3200" dirty="0">
                <a:solidFill>
                  <a:srgbClr val="EB7C11"/>
                </a:solidFill>
                <a:latin typeface="华文行楷" panose="02010800040101010101" pitchFamily="2" charset="-122"/>
                <a:ea typeface="华文行楷" panose="02010800040101010101" pitchFamily="2" charset="-122"/>
              </a:rPr>
              <a:t>高内聚</a:t>
            </a:r>
            <a:endParaRPr lang="en-US" altLang="zh-CN" sz="3200" dirty="0">
              <a:solidFill>
                <a:srgbClr val="EB7C11"/>
              </a:solidFill>
              <a:latin typeface="华文行楷" panose="02010800040101010101" pitchFamily="2" charset="-122"/>
              <a:ea typeface="华文行楷" panose="02010800040101010101" pitchFamily="2" charset="-122"/>
            </a:endParaRPr>
          </a:p>
          <a:p>
            <a:r>
              <a:rPr lang="zh-CN" altLang="en-US" sz="3200" dirty="0">
                <a:solidFill>
                  <a:srgbClr val="EB7C11"/>
                </a:solidFill>
                <a:latin typeface="华文行楷" panose="02010800040101010101" pitchFamily="2" charset="-122"/>
                <a:ea typeface="华文行楷" panose="02010800040101010101" pitchFamily="2" charset="-122"/>
              </a:rPr>
              <a:t>低耦合</a:t>
            </a:r>
            <a:endParaRPr lang="zh-CN" altLang="en-US" sz="3200" dirty="0">
              <a:solidFill>
                <a:srgbClr val="EB7C11"/>
              </a:solidFill>
              <a:latin typeface="华文行楷" panose="02010800040101010101" pitchFamily="2" charset="-122"/>
              <a:ea typeface="华文行楷" panose="02010800040101010101" pitchFamily="2" charset="-122"/>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sz="1800" dirty="0" err="1" smtClean="0"/>
              <a:t>AbstractExpression</a:t>
            </a:r>
            <a:r>
              <a:rPr lang="en-US" altLang="zh-CN" sz="1800" dirty="0" smtClean="0"/>
              <a:t>(</a:t>
            </a:r>
            <a:r>
              <a:rPr lang="zh-CN" altLang="en-US" sz="1800" dirty="0" smtClean="0"/>
              <a:t>抽象表达式</a:t>
            </a:r>
            <a:r>
              <a:rPr lang="en-US" altLang="zh-CN" sz="1800" dirty="0" smtClean="0"/>
              <a:t>)</a:t>
            </a:r>
            <a:endParaRPr lang="en-US" altLang="zh-CN" sz="1800" dirty="0" smtClean="0"/>
          </a:p>
          <a:p>
            <a:pPr lvl="1"/>
            <a:r>
              <a:rPr lang="zh-CN" altLang="en-US" sz="1800" dirty="0" smtClean="0"/>
              <a:t>声明一个抽象的解释操作，这个接口为抽象语法树中所有的节点所共享</a:t>
            </a:r>
            <a:endParaRPr lang="zh-CN" altLang="en-US" sz="1800" dirty="0" smtClean="0"/>
          </a:p>
          <a:p>
            <a:r>
              <a:rPr lang="en-US" altLang="zh-CN" sz="1800" dirty="0" err="1" smtClean="0"/>
              <a:t>TerminalExpression</a:t>
            </a:r>
            <a:r>
              <a:rPr lang="en-US" altLang="zh-CN" sz="1800" dirty="0" smtClean="0"/>
              <a:t>(</a:t>
            </a:r>
            <a:r>
              <a:rPr lang="zh-CN" altLang="en-US" sz="1800" dirty="0" smtClean="0"/>
              <a:t>终结符表达式</a:t>
            </a:r>
            <a:r>
              <a:rPr lang="en-US" altLang="zh-CN" sz="1800" dirty="0" smtClean="0"/>
              <a:t>)</a:t>
            </a:r>
            <a:endParaRPr lang="en-US" altLang="zh-CN" sz="1800" dirty="0" smtClean="0"/>
          </a:p>
          <a:p>
            <a:pPr lvl="1"/>
            <a:r>
              <a:rPr lang="zh-CN" altLang="en-US" sz="1800" dirty="0" smtClean="0"/>
              <a:t>实现与文法中的终结符相关联的解释操作</a:t>
            </a:r>
            <a:endParaRPr lang="zh-CN" altLang="en-US" sz="1800" dirty="0" smtClean="0"/>
          </a:p>
          <a:p>
            <a:pPr lvl="1"/>
            <a:r>
              <a:rPr lang="zh-CN" altLang="en-US" sz="1800" dirty="0" smtClean="0"/>
              <a:t>一个句子中的每一个终结符需要该类的一个实例</a:t>
            </a:r>
            <a:endParaRPr lang="zh-CN" altLang="en-US" sz="1800" dirty="0" smtClean="0"/>
          </a:p>
          <a:p>
            <a:r>
              <a:rPr lang="en-US" altLang="zh-CN" sz="1800" dirty="0" err="1" smtClean="0"/>
              <a:t>NonterminalExpression</a:t>
            </a:r>
            <a:r>
              <a:rPr lang="en-US" altLang="zh-CN" sz="1800" dirty="0" smtClean="0"/>
              <a:t>(</a:t>
            </a:r>
            <a:r>
              <a:rPr lang="zh-CN" altLang="en-US" sz="1800" dirty="0" smtClean="0"/>
              <a:t>非终结符表达式</a:t>
            </a:r>
            <a:r>
              <a:rPr lang="en-US" altLang="zh-CN" sz="1800" dirty="0" smtClean="0"/>
              <a:t>)</a:t>
            </a:r>
            <a:endParaRPr lang="en-US" altLang="zh-CN" sz="1800" dirty="0" smtClean="0"/>
          </a:p>
          <a:p>
            <a:pPr lvl="1"/>
            <a:r>
              <a:rPr lang="zh-CN" altLang="en-US" sz="1800" dirty="0" smtClean="0"/>
              <a:t>对文法中的每一条规则</a:t>
            </a:r>
            <a:r>
              <a:rPr lang="en-US" altLang="zh-CN" sz="1800" dirty="0" smtClean="0"/>
              <a:t>R ::= R1R2. . . Rn</a:t>
            </a:r>
            <a:r>
              <a:rPr lang="zh-CN" altLang="en-US" sz="1800" dirty="0" smtClean="0"/>
              <a:t>都需要一个</a:t>
            </a:r>
            <a:r>
              <a:rPr lang="en-US" altLang="zh-CN" sz="1800" dirty="0" err="1" smtClean="0"/>
              <a:t>NonterminalExpression</a:t>
            </a:r>
            <a:r>
              <a:rPr lang="zh-CN" altLang="en-US" sz="1800" dirty="0" smtClean="0"/>
              <a:t>类</a:t>
            </a:r>
            <a:endParaRPr lang="zh-CN" altLang="en-US" sz="1800" dirty="0" smtClean="0"/>
          </a:p>
          <a:p>
            <a:pPr lvl="1"/>
            <a:r>
              <a:rPr lang="zh-CN" altLang="en-US" sz="1800" dirty="0" smtClean="0"/>
              <a:t>为从</a:t>
            </a:r>
            <a:r>
              <a:rPr lang="en-US" altLang="zh-CN" sz="1800" dirty="0" smtClean="0"/>
              <a:t>R1</a:t>
            </a:r>
            <a:r>
              <a:rPr lang="zh-CN" altLang="en-US" sz="1800" dirty="0" smtClean="0"/>
              <a:t>到</a:t>
            </a:r>
            <a:r>
              <a:rPr lang="en-US" altLang="zh-CN" sz="1800" dirty="0" smtClean="0"/>
              <a:t>Rn</a:t>
            </a:r>
            <a:r>
              <a:rPr lang="zh-CN" altLang="en-US" sz="1800" dirty="0" smtClean="0"/>
              <a:t>的每个符号都维护一个</a:t>
            </a:r>
            <a:r>
              <a:rPr lang="en-US" altLang="zh-CN" sz="1800" dirty="0" err="1" smtClean="0"/>
              <a:t>AbstractExpression</a:t>
            </a:r>
            <a:r>
              <a:rPr lang="en-US" altLang="zh-CN" sz="1800" dirty="0" smtClean="0"/>
              <a:t> </a:t>
            </a:r>
            <a:r>
              <a:rPr lang="zh-CN" altLang="en-US" sz="1800" dirty="0" smtClean="0"/>
              <a:t>类型的实例变量</a:t>
            </a:r>
            <a:endParaRPr lang="zh-CN" altLang="en-US" sz="1800" dirty="0" smtClean="0"/>
          </a:p>
          <a:p>
            <a:pPr lvl="1"/>
            <a:r>
              <a:rPr lang="zh-CN" altLang="en-US" sz="1800" dirty="0" smtClean="0"/>
              <a:t>为文法中的非终结符实现</a:t>
            </a:r>
            <a:r>
              <a:rPr lang="en-US" altLang="zh-CN" sz="1800" dirty="0" smtClean="0"/>
              <a:t>Interpret</a:t>
            </a:r>
            <a:r>
              <a:rPr lang="zh-CN" altLang="en-US" sz="1800" dirty="0" smtClean="0"/>
              <a:t>操作，一般要递归地调用表示</a:t>
            </a:r>
            <a:r>
              <a:rPr lang="en-US" altLang="zh-CN" sz="1800" dirty="0" smtClean="0"/>
              <a:t>R1</a:t>
            </a:r>
            <a:r>
              <a:rPr lang="zh-CN" altLang="en-US" sz="1800" dirty="0" smtClean="0"/>
              <a:t>到</a:t>
            </a:r>
            <a:r>
              <a:rPr lang="en-US" altLang="zh-CN" sz="1800" dirty="0" smtClean="0"/>
              <a:t>Rn</a:t>
            </a:r>
            <a:r>
              <a:rPr lang="zh-CN" altLang="en-US" sz="1800" dirty="0" smtClean="0"/>
              <a:t>的那些对象的解释操作</a:t>
            </a:r>
            <a:endParaRPr lang="zh-CN" altLang="en-US" sz="1800" dirty="0" smtClean="0"/>
          </a:p>
          <a:p>
            <a:r>
              <a:rPr lang="en-US" altLang="zh-CN" sz="1800" dirty="0" smtClean="0"/>
              <a:t>Context(</a:t>
            </a:r>
            <a:r>
              <a:rPr lang="zh-CN" altLang="en-US" sz="1800" dirty="0" smtClean="0"/>
              <a:t>环境类</a:t>
            </a:r>
            <a:r>
              <a:rPr lang="en-US" altLang="zh-CN" sz="1800" dirty="0" smtClean="0"/>
              <a:t>)</a:t>
            </a:r>
            <a:endParaRPr lang="en-US" altLang="zh-CN" sz="1800" dirty="0" smtClean="0"/>
          </a:p>
          <a:p>
            <a:pPr lvl="1"/>
            <a:r>
              <a:rPr lang="zh-CN" altLang="en-US" sz="1800" dirty="0" smtClean="0"/>
              <a:t>包含解释器之外的一些全局信息</a:t>
            </a:r>
            <a:endParaRPr lang="en-US" altLang="zh-CN" sz="1800" dirty="0" smtClean="0"/>
          </a:p>
          <a:p>
            <a:r>
              <a:rPr lang="en-US" altLang="zh-CN" sz="1800" dirty="0" smtClean="0"/>
              <a:t>Client(</a:t>
            </a:r>
            <a:r>
              <a:rPr lang="zh-CN" altLang="en-US" sz="1800" dirty="0" smtClean="0"/>
              <a:t>客户类</a:t>
            </a:r>
            <a:r>
              <a:rPr lang="en-US" altLang="zh-CN" sz="1800" dirty="0" smtClean="0"/>
              <a:t>)</a:t>
            </a:r>
            <a:endParaRPr lang="en-US" altLang="zh-CN" sz="1800" dirty="0" smtClean="0"/>
          </a:p>
          <a:p>
            <a:pPr lvl="1"/>
            <a:r>
              <a:rPr lang="zh-CN" altLang="en-US" sz="1800" dirty="0" smtClean="0"/>
              <a:t>建造一个语法抽象树；调用</a:t>
            </a:r>
            <a:r>
              <a:rPr lang="en-US" altLang="zh-CN" sz="1800" dirty="0" smtClean="0"/>
              <a:t>interpret()</a:t>
            </a:r>
            <a:endParaRPr lang="zh-CN" altLang="en-US" sz="1800"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0618146" y="-36473"/>
            <a:ext cx="1497654"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Interpreter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适用场景</a:t>
            </a:r>
            <a:endParaRPr lang="zh-CN" altLang="en-US" dirty="0"/>
          </a:p>
        </p:txBody>
      </p:sp>
      <p:sp>
        <p:nvSpPr>
          <p:cNvPr id="3" name="内容占位符 2"/>
          <p:cNvSpPr>
            <a:spLocks noGrp="1"/>
          </p:cNvSpPr>
          <p:nvPr>
            <p:ph idx="1"/>
          </p:nvPr>
        </p:nvSpPr>
        <p:spPr/>
        <p:txBody>
          <a:bodyPr/>
          <a:lstStyle/>
          <a:p>
            <a:r>
              <a:rPr lang="zh-CN" altLang="en-US" smtClean="0"/>
              <a:t>适用性：</a:t>
            </a:r>
            <a:endParaRPr lang="en-US" altLang="zh-CN" smtClean="0"/>
          </a:p>
          <a:p>
            <a:pPr lvl="1"/>
            <a:r>
              <a:rPr lang="zh-CN" altLang="en-US" smtClean="0"/>
              <a:t>系统有一个简单的语言可供解释；</a:t>
            </a:r>
            <a:endParaRPr lang="zh-CN" altLang="en-US" smtClean="0"/>
          </a:p>
          <a:p>
            <a:pPr lvl="1"/>
            <a:r>
              <a:rPr lang="zh-CN" altLang="en-US" smtClean="0"/>
              <a:t>一些重复发生的问题可以用这种简单的语言表达；</a:t>
            </a:r>
            <a:endParaRPr lang="zh-CN" altLang="en-US" smtClean="0"/>
          </a:p>
          <a:p>
            <a:pPr lvl="1"/>
            <a:r>
              <a:rPr lang="zh-CN" altLang="en-US" smtClean="0"/>
              <a:t>效率不是主要的考虑。</a:t>
            </a:r>
            <a:endParaRPr lang="en-US" altLang="zh-CN" smtClean="0"/>
          </a:p>
          <a:p>
            <a:pPr lvl="1"/>
            <a:endParaRPr lang="en-US" altLang="zh-CN" smtClean="0"/>
          </a:p>
          <a:p>
            <a:r>
              <a:rPr lang="zh-CN" altLang="en-US" smtClean="0"/>
              <a:t>举例：</a:t>
            </a:r>
            <a:endParaRPr lang="en-US" altLang="zh-CN" smtClean="0"/>
          </a:p>
          <a:p>
            <a:pPr lvl="1"/>
            <a:r>
              <a:rPr lang="zh-CN" altLang="en-US" smtClean="0"/>
              <a:t>规则语言的解释器</a:t>
            </a:r>
            <a:endParaRPr lang="en-US" altLang="zh-CN" smtClean="0"/>
          </a:p>
          <a:p>
            <a:pPr lvl="1"/>
            <a:r>
              <a:rPr lang="en-US" altLang="zh-CN" smtClean="0"/>
              <a:t>Smalltalk</a:t>
            </a:r>
            <a:r>
              <a:rPr lang="zh-CN" altLang="en-US" smtClean="0"/>
              <a:t>语言的编译器</a:t>
            </a:r>
            <a:endParaRPr lang="en-US" altLang="zh-CN" smtClean="0"/>
          </a:p>
          <a:p>
            <a:pPr lvl="1"/>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0618146" y="-36473"/>
            <a:ext cx="1497654"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Interpreter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14</a:t>
            </a:r>
            <a:r>
              <a:rPr lang="zh-CN" altLang="en-US" smtClean="0"/>
              <a:t>）模板方法模式</a:t>
            </a:r>
            <a:r>
              <a:rPr lang="en-US" altLang="zh-CN" smtClean="0"/>
              <a:t>Template Method</a:t>
            </a:r>
            <a:endParaRPr lang="en-US" altLang="zh-CN" dirty="0"/>
          </a:p>
        </p:txBody>
      </p:sp>
      <p:sp>
        <p:nvSpPr>
          <p:cNvPr id="5" name="内容占位符 2"/>
          <p:cNvSpPr>
            <a:spLocks noGrp="1"/>
          </p:cNvSpPr>
          <p:nvPr>
            <p:ph idx="1"/>
          </p:nvPr>
        </p:nvSpPr>
        <p:spPr/>
        <p:txBody>
          <a:bodyPr/>
          <a:lstStyle/>
          <a:p>
            <a:r>
              <a:rPr lang="zh-CN" altLang="en-US" dirty="0" smtClean="0"/>
              <a:t>举例：</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sz="1000" dirty="0" smtClean="0"/>
          </a:p>
          <a:p>
            <a:pPr lvl="1"/>
            <a:r>
              <a:rPr lang="zh-CN" altLang="en-US" dirty="0" smtClean="0"/>
              <a:t>房屋建筑师在开发新项目时，一个典型的规划包括一些建筑平面图，每个平面图体现了不同部分。在一个平面图中，地基、结构、上下水和走线对于每个房间都是一样的。只有在建筑的后期才开始有差别而产生了不同的房屋样式。</a:t>
            </a:r>
            <a:endParaRPr lang="zh-CN" altLang="en-US" dirty="0"/>
          </a:p>
        </p:txBody>
      </p:sp>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4" name="矩形 3"/>
          <p:cNvSpPr/>
          <p:nvPr/>
        </p:nvSpPr>
        <p:spPr>
          <a:xfrm>
            <a:off x="9835457" y="-27099"/>
            <a:ext cx="2356543"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Template Method</a:t>
            </a:r>
            <a:endParaRPr lang="en-US" altLang="zh-CN" sz="2000" dirty="0">
              <a:solidFill>
                <a:schemeClr val="bg1"/>
              </a:solidFill>
              <a:latin typeface="+mn-ea"/>
            </a:endParaRPr>
          </a:p>
        </p:txBody>
      </p:sp>
      <p:pic>
        <p:nvPicPr>
          <p:cNvPr id="6" name="图片 5"/>
          <p:cNvPicPr>
            <a:picLocks noChangeAspect="1"/>
          </p:cNvPicPr>
          <p:nvPr/>
        </p:nvPicPr>
        <p:blipFill>
          <a:blip r:embed="rId1"/>
          <a:stretch>
            <a:fillRect/>
          </a:stretch>
        </p:blipFill>
        <p:spPr>
          <a:xfrm>
            <a:off x="3060438" y="1620808"/>
            <a:ext cx="6549999" cy="3456384"/>
          </a:xfrm>
          <a:prstGeom prst="rect">
            <a:avLst/>
          </a:prstGeom>
        </p:spPr>
      </p:pic>
    </p:spTree>
  </p:cSld>
  <p:clrMapOvr>
    <a:masterClrMapping/>
  </p:clrMapOv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Template Method</a:t>
            </a:r>
            <a:r>
              <a:rPr lang="zh-CN" altLang="en-US" smtClean="0"/>
              <a:t>模式解决的问题</a:t>
            </a:r>
            <a:endParaRPr lang="zh-CN" altLang="en-US" dirty="0"/>
          </a:p>
        </p:txBody>
      </p:sp>
      <p:sp>
        <p:nvSpPr>
          <p:cNvPr id="3" name="内容占位符 2"/>
          <p:cNvSpPr>
            <a:spLocks noGrp="1"/>
          </p:cNvSpPr>
          <p:nvPr>
            <p:ph idx="1"/>
          </p:nvPr>
        </p:nvSpPr>
        <p:spPr>
          <a:xfrm>
            <a:off x="612000" y="1353458"/>
            <a:ext cx="7917593" cy="5288241"/>
          </a:xfrm>
        </p:spPr>
        <p:txBody>
          <a:bodyPr/>
          <a:lstStyle/>
          <a:p>
            <a:pPr marL="0" indent="0">
              <a:buNone/>
            </a:pPr>
            <a:r>
              <a:rPr lang="zh-CN" altLang="en-US" dirty="0" smtClean="0"/>
              <a:t>两类问题</a:t>
            </a:r>
            <a:endParaRPr lang="zh-CN" altLang="en-US" dirty="0" smtClean="0"/>
          </a:p>
          <a:p>
            <a:r>
              <a:rPr lang="zh-CN" altLang="en-US" dirty="0" smtClean="0"/>
              <a:t>问题</a:t>
            </a:r>
            <a:r>
              <a:rPr lang="en-US" altLang="zh-CN" dirty="0" smtClean="0"/>
              <a:t>1</a:t>
            </a:r>
            <a:r>
              <a:rPr lang="zh-CN" altLang="en-US" dirty="0" smtClean="0"/>
              <a:t>：复用问题</a:t>
            </a:r>
            <a:endParaRPr lang="zh-CN" altLang="en-US" dirty="0" smtClean="0"/>
          </a:p>
          <a:p>
            <a:pPr marL="357505" indent="-357505">
              <a:buNone/>
            </a:pPr>
            <a:r>
              <a:rPr lang="zh-CN" altLang="en-US" dirty="0" smtClean="0"/>
              <a:t>     我们经常会面临许多框架结构上相似，但是却在细节上稍有不同的代码</a:t>
            </a:r>
            <a:endParaRPr lang="zh-CN" altLang="en-US" dirty="0" smtClean="0"/>
          </a:p>
          <a:p>
            <a:pPr lvl="1"/>
            <a:r>
              <a:rPr lang="zh-CN" altLang="en-US" dirty="0" smtClean="0"/>
              <a:t> 例如：一个电子商务应用软件中</a:t>
            </a:r>
            <a:r>
              <a:rPr lang="en-US" altLang="zh-CN" dirty="0" smtClean="0"/>
              <a:t>, </a:t>
            </a:r>
            <a:r>
              <a:rPr lang="zh-CN" altLang="en-US" dirty="0" smtClean="0"/>
              <a:t>经常需要查询数据库，处理数据库中的数据。这个软件需要支持两种不同类型的</a:t>
            </a:r>
            <a:r>
              <a:rPr lang="en-US" altLang="zh-CN" dirty="0" smtClean="0"/>
              <a:t>DBMS——Oracle </a:t>
            </a:r>
            <a:r>
              <a:rPr lang="zh-CN" altLang="en-US" dirty="0" smtClean="0"/>
              <a:t>和</a:t>
            </a:r>
            <a:r>
              <a:rPr lang="en-US" altLang="zh-CN" dirty="0" smtClean="0"/>
              <a:t>MS SQL Server</a:t>
            </a:r>
            <a:r>
              <a:rPr lang="zh-CN" altLang="en-US" dirty="0" smtClean="0"/>
              <a:t>。两个不同的</a:t>
            </a:r>
            <a:r>
              <a:rPr lang="en-US" altLang="zh-CN" dirty="0" smtClean="0"/>
              <a:t>DBMS</a:t>
            </a:r>
            <a:r>
              <a:rPr lang="zh-CN" altLang="en-US" dirty="0" smtClean="0"/>
              <a:t>虽然都支持</a:t>
            </a:r>
            <a:r>
              <a:rPr lang="en-US" altLang="zh-CN" dirty="0" smtClean="0"/>
              <a:t>SQL</a:t>
            </a:r>
            <a:r>
              <a:rPr lang="zh-CN" altLang="en-US" dirty="0" smtClean="0"/>
              <a:t>语句，但是其语句在语法上却略有不同。</a:t>
            </a:r>
            <a:endParaRPr lang="zh-CN" altLang="en-US" dirty="0"/>
          </a:p>
        </p:txBody>
      </p:sp>
      <p:sp>
        <p:nvSpPr>
          <p:cNvPr id="7" name="灯片编号占位符 6"/>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8794296" y="1956568"/>
            <a:ext cx="2724150" cy="3562350"/>
          </a:xfrm>
          <a:prstGeom prst="rect">
            <a:avLst/>
          </a:prstGeom>
        </p:spPr>
      </p:pic>
      <p:sp>
        <p:nvSpPr>
          <p:cNvPr id="5" name="矩形 4"/>
          <p:cNvSpPr/>
          <p:nvPr/>
        </p:nvSpPr>
        <p:spPr>
          <a:xfrm>
            <a:off x="8529593" y="5858109"/>
            <a:ext cx="3816424" cy="461665"/>
          </a:xfrm>
          <a:prstGeom prst="rect">
            <a:avLst/>
          </a:prstGeom>
        </p:spPr>
        <p:txBody>
          <a:bodyPr wrap="square">
            <a:spAutoFit/>
          </a:bodyPr>
          <a:lstStyle/>
          <a:p>
            <a:r>
              <a:rPr lang="zh-CN" altLang="en-US" sz="2400" dirty="0">
                <a:solidFill>
                  <a:srgbClr val="EB7C11"/>
                </a:solidFill>
                <a:latin typeface="华文楷体" panose="02010600040101010101" pitchFamily="2" charset="-122"/>
                <a:ea typeface="华文楷体" panose="02010600040101010101" pitchFamily="2" charset="-122"/>
              </a:rPr>
              <a:t>如何复用这样的代码？</a:t>
            </a:r>
            <a:endParaRPr lang="zh-CN" altLang="en-US" sz="2400" dirty="0">
              <a:solidFill>
                <a:srgbClr val="EB7C11"/>
              </a:solidFill>
            </a:endParaRPr>
          </a:p>
        </p:txBody>
      </p:sp>
      <p:sp>
        <p:nvSpPr>
          <p:cNvPr id="8" name="矩形 7"/>
          <p:cNvSpPr/>
          <p:nvPr/>
        </p:nvSpPr>
        <p:spPr>
          <a:xfrm>
            <a:off x="9835457" y="-27099"/>
            <a:ext cx="2356543"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Template Method</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endParaRPr lang="zh-CN" altLang="en-US"/>
          </a:p>
        </p:txBody>
      </p:sp>
      <p:sp>
        <p:nvSpPr>
          <p:cNvPr id="3" name="内容占位符 2"/>
          <p:cNvSpPr>
            <a:spLocks noGrp="1"/>
          </p:cNvSpPr>
          <p:nvPr>
            <p:ph idx="1"/>
          </p:nvPr>
        </p:nvSpPr>
        <p:spPr>
          <a:xfrm>
            <a:off x="612000" y="1353458"/>
            <a:ext cx="7393155" cy="5288241"/>
          </a:xfrm>
        </p:spPr>
        <p:txBody>
          <a:bodyPr/>
          <a:lstStyle/>
          <a:p>
            <a:pPr marL="0" indent="0">
              <a:buNone/>
            </a:pPr>
            <a:r>
              <a:rPr lang="zh-CN" altLang="en-US" dirty="0" smtClean="0"/>
              <a:t>两类问题</a:t>
            </a:r>
            <a:endParaRPr lang="zh-CN" altLang="en-US" dirty="0" smtClean="0"/>
          </a:p>
          <a:p>
            <a:r>
              <a:rPr lang="zh-CN" altLang="en-US" dirty="0" smtClean="0"/>
              <a:t>问题</a:t>
            </a:r>
            <a:r>
              <a:rPr lang="en-US" altLang="zh-CN" dirty="0" smtClean="0"/>
              <a:t>2</a:t>
            </a:r>
            <a:r>
              <a:rPr lang="zh-CN" altLang="en-US" dirty="0" smtClean="0"/>
              <a:t>：约束和规则</a:t>
            </a:r>
            <a:endParaRPr lang="en-US" altLang="zh-CN" dirty="0" smtClean="0"/>
          </a:p>
          <a:p>
            <a:pPr marL="0" indent="0">
              <a:buNone/>
            </a:pPr>
            <a:r>
              <a:rPr lang="en-US" altLang="zh-CN" dirty="0"/>
              <a:t> </a:t>
            </a:r>
            <a:r>
              <a:rPr lang="en-US" altLang="zh-CN" dirty="0" smtClean="0"/>
              <a:t>    </a:t>
            </a:r>
            <a:r>
              <a:rPr lang="zh-CN" altLang="en-US" dirty="0" smtClean="0"/>
              <a:t>程序中有些规则、约束，我们希望不会被违反</a:t>
            </a:r>
            <a:endParaRPr lang="en-US" altLang="zh-CN" dirty="0" smtClean="0"/>
          </a:p>
          <a:p>
            <a:pPr lvl="1"/>
            <a:r>
              <a:rPr lang="zh-CN" altLang="en-US" dirty="0" smtClean="0"/>
              <a:t> 例如：我们希望在使用一些临界资源之前一定要首先进入临界区，然后使用，使用完后一定要退出临界区。这是一个约束，我们希望所有的程序都要满足这一约束一种策略是：让所有使用临界资源的程序自己对约束负责。但是这样既不符合一个规则只实现一次的原则，也不能很好的保证约束不被违背</a:t>
            </a:r>
            <a:endParaRPr lang="zh-CN" altLang="en-US" dirty="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5" name="矩形 4"/>
          <p:cNvSpPr/>
          <p:nvPr/>
        </p:nvSpPr>
        <p:spPr>
          <a:xfrm>
            <a:off x="8664098" y="5416956"/>
            <a:ext cx="3024336" cy="1200329"/>
          </a:xfrm>
          <a:prstGeom prst="rect">
            <a:avLst/>
          </a:prstGeom>
        </p:spPr>
        <p:txBody>
          <a:bodyPr wrap="square">
            <a:spAutoFit/>
          </a:bodyPr>
          <a:lstStyle/>
          <a:p>
            <a:r>
              <a:rPr lang="zh-CN" altLang="en-US" sz="2400" dirty="0">
                <a:solidFill>
                  <a:srgbClr val="EB7C11"/>
                </a:solidFill>
                <a:latin typeface="华文楷体" panose="02010600040101010101" pitchFamily="2" charset="-122"/>
                <a:ea typeface="华文楷体" panose="02010600040101010101" pitchFamily="2" charset="-122"/>
              </a:rPr>
              <a:t>如何一次性编码这种</a:t>
            </a:r>
            <a:endParaRPr lang="zh-CN" altLang="en-US" sz="2400" dirty="0">
              <a:solidFill>
                <a:srgbClr val="EB7C11"/>
              </a:solidFill>
              <a:latin typeface="华文楷体" panose="02010600040101010101" pitchFamily="2" charset="-122"/>
              <a:ea typeface="华文楷体" panose="02010600040101010101" pitchFamily="2" charset="-122"/>
            </a:endParaRPr>
          </a:p>
          <a:p>
            <a:r>
              <a:rPr lang="zh-CN" altLang="en-US" sz="2400" dirty="0">
                <a:solidFill>
                  <a:srgbClr val="EB7C11"/>
                </a:solidFill>
                <a:latin typeface="华文楷体" panose="02010600040101010101" pitchFamily="2" charset="-122"/>
                <a:ea typeface="华文楷体" panose="02010600040101010101" pitchFamily="2" charset="-122"/>
              </a:rPr>
              <a:t>约束，并使其对所有</a:t>
            </a:r>
            <a:endParaRPr lang="zh-CN" altLang="en-US" sz="2400" dirty="0">
              <a:solidFill>
                <a:srgbClr val="EB7C11"/>
              </a:solidFill>
              <a:latin typeface="华文楷体" panose="02010600040101010101" pitchFamily="2" charset="-122"/>
              <a:ea typeface="华文楷体" panose="02010600040101010101" pitchFamily="2" charset="-122"/>
            </a:endParaRPr>
          </a:p>
          <a:p>
            <a:r>
              <a:rPr lang="zh-CN" altLang="en-US" sz="2400" dirty="0">
                <a:solidFill>
                  <a:srgbClr val="EB7C11"/>
                </a:solidFill>
                <a:latin typeface="华文楷体" panose="02010600040101010101" pitchFamily="2" charset="-122"/>
                <a:ea typeface="华文楷体" panose="02010600040101010101" pitchFamily="2" charset="-122"/>
              </a:rPr>
              <a:t>程序有效？</a:t>
            </a:r>
            <a:endParaRPr lang="zh-CN" altLang="en-US" sz="2400" dirty="0">
              <a:solidFill>
                <a:srgbClr val="EB7C11"/>
              </a:solidFill>
            </a:endParaRPr>
          </a:p>
        </p:txBody>
      </p:sp>
      <p:pic>
        <p:nvPicPr>
          <p:cNvPr id="7" name="图片 6"/>
          <p:cNvPicPr>
            <a:picLocks noChangeAspect="1"/>
          </p:cNvPicPr>
          <p:nvPr/>
        </p:nvPicPr>
        <p:blipFill>
          <a:blip r:embed="rId1"/>
          <a:stretch>
            <a:fillRect/>
          </a:stretch>
        </p:blipFill>
        <p:spPr>
          <a:xfrm>
            <a:off x="8799383" y="2037855"/>
            <a:ext cx="2606361" cy="3379101"/>
          </a:xfrm>
          <a:prstGeom prst="rect">
            <a:avLst/>
          </a:prstGeom>
        </p:spPr>
      </p:pic>
      <p:sp>
        <p:nvSpPr>
          <p:cNvPr id="11" name="矩形 10"/>
          <p:cNvSpPr/>
          <p:nvPr/>
        </p:nvSpPr>
        <p:spPr>
          <a:xfrm>
            <a:off x="9835457" y="-27099"/>
            <a:ext cx="2356543"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Template Method</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Template Method</a:t>
            </a:r>
            <a:r>
              <a:rPr lang="zh-CN" altLang="en-US" smtClean="0"/>
              <a:t>模式</a:t>
            </a:r>
            <a:endParaRPr lang="zh-CN" altLang="en-US" dirty="0"/>
          </a:p>
        </p:txBody>
      </p:sp>
      <p:sp>
        <p:nvSpPr>
          <p:cNvPr id="3" name="内容占位符 2"/>
          <p:cNvSpPr>
            <a:spLocks noGrp="1"/>
          </p:cNvSpPr>
          <p:nvPr>
            <p:ph idx="1"/>
          </p:nvPr>
        </p:nvSpPr>
        <p:spPr/>
        <p:txBody>
          <a:bodyPr/>
          <a:lstStyle/>
          <a:p>
            <a:r>
              <a:rPr lang="zh-CN" altLang="en-US" smtClean="0"/>
              <a:t>思路：</a:t>
            </a:r>
            <a:endParaRPr lang="zh-CN" altLang="en-US" smtClean="0"/>
          </a:p>
          <a:p>
            <a:pPr lvl="1"/>
            <a:r>
              <a:rPr lang="zh-CN" altLang="en-US" smtClean="0"/>
              <a:t>我们能够写一个</a:t>
            </a:r>
            <a:r>
              <a:rPr lang="en-US" altLang="zh-CN" smtClean="0"/>
              <a:t>Template</a:t>
            </a:r>
            <a:r>
              <a:rPr lang="zh-CN" altLang="en-US" smtClean="0"/>
              <a:t>，在其中编码了那些高层的策略、规则、流程。</a:t>
            </a:r>
            <a:endParaRPr lang="zh-CN" altLang="en-US" smtClean="0"/>
          </a:p>
          <a:p>
            <a:pPr lvl="1"/>
            <a:r>
              <a:rPr lang="zh-CN" altLang="en-US" smtClean="0"/>
              <a:t>需要针对具体问题进行精化时，我们通过继承来扩展这个</a:t>
            </a:r>
            <a:r>
              <a:rPr lang="en-US" altLang="zh-CN" smtClean="0"/>
              <a:t>Template</a:t>
            </a:r>
            <a:r>
              <a:rPr lang="zh-CN" altLang="en-US" smtClean="0"/>
              <a:t>中的一些细节。</a:t>
            </a:r>
            <a:endParaRPr lang="en-US" altLang="zh-CN"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2999657" y="3345259"/>
            <a:ext cx="6044590" cy="3127549"/>
          </a:xfrm>
          <a:prstGeom prst="rect">
            <a:avLst/>
          </a:prstGeom>
        </p:spPr>
      </p:pic>
      <p:sp>
        <p:nvSpPr>
          <p:cNvPr id="7" name="矩形 6"/>
          <p:cNvSpPr/>
          <p:nvPr/>
        </p:nvSpPr>
        <p:spPr>
          <a:xfrm>
            <a:off x="9835457" y="-27099"/>
            <a:ext cx="2356543"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Template Method</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smtClean="0"/>
              <a:t>AbstractClass(</a:t>
            </a:r>
            <a:r>
              <a:rPr lang="zh-CN" altLang="en-US" smtClean="0"/>
              <a:t>抽象类</a:t>
            </a:r>
            <a:r>
              <a:rPr lang="en-US" altLang="zh-CN" smtClean="0"/>
              <a:t>)</a:t>
            </a:r>
            <a:endParaRPr lang="en-US" altLang="zh-CN" smtClean="0"/>
          </a:p>
          <a:p>
            <a:pPr lvl="1"/>
            <a:r>
              <a:rPr lang="zh-CN" altLang="en-US" smtClean="0"/>
              <a:t>定义抽象的原语操作</a:t>
            </a:r>
            <a:r>
              <a:rPr lang="en-US" altLang="zh-CN" smtClean="0"/>
              <a:t>(primitive operation)</a:t>
            </a:r>
            <a:r>
              <a:rPr lang="zh-CN" altLang="en-US" smtClean="0"/>
              <a:t>，具体的子类将重定义它们以实现一个算法的各步骤</a:t>
            </a:r>
            <a:endParaRPr lang="zh-CN" altLang="en-US" smtClean="0"/>
          </a:p>
          <a:p>
            <a:pPr lvl="1"/>
            <a:r>
              <a:rPr lang="zh-CN" altLang="en-US" smtClean="0"/>
              <a:t>实现一个模板方法</a:t>
            </a:r>
            <a:r>
              <a:rPr lang="en-US" altLang="zh-CN" smtClean="0"/>
              <a:t>,</a:t>
            </a:r>
            <a:r>
              <a:rPr lang="zh-CN" altLang="en-US" smtClean="0"/>
              <a:t>定义一个算法的骨架。该模板方法不仅调用原语操作，也调用定义在</a:t>
            </a:r>
            <a:r>
              <a:rPr lang="en-US" altLang="zh-CN" smtClean="0"/>
              <a:t>AbstractClass</a:t>
            </a:r>
            <a:r>
              <a:rPr lang="zh-CN" altLang="en-US" smtClean="0"/>
              <a:t>或其他对象中的操作。</a:t>
            </a:r>
            <a:endParaRPr lang="zh-CN" altLang="en-US" smtClean="0"/>
          </a:p>
          <a:p>
            <a:r>
              <a:rPr lang="en-US" altLang="zh-CN" smtClean="0"/>
              <a:t>ConcreteClass(</a:t>
            </a:r>
            <a:r>
              <a:rPr lang="zh-CN" altLang="en-US" smtClean="0"/>
              <a:t>具体子类</a:t>
            </a:r>
            <a:r>
              <a:rPr lang="en-US" altLang="zh-CN" smtClean="0"/>
              <a:t>)</a:t>
            </a:r>
            <a:endParaRPr lang="en-US" altLang="zh-CN" smtClean="0"/>
          </a:p>
          <a:p>
            <a:pPr lvl="1"/>
            <a:r>
              <a:rPr lang="zh-CN" altLang="en-US" smtClean="0"/>
              <a:t>实现原语操作以完成算法中与特定子类相关的步骤</a:t>
            </a:r>
            <a:endParaRPr lang="zh-CN" altLang="en-US"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4" name="矩形 3"/>
          <p:cNvSpPr/>
          <p:nvPr/>
        </p:nvSpPr>
        <p:spPr>
          <a:xfrm>
            <a:off x="2094880" y="5013177"/>
            <a:ext cx="8489950" cy="1200329"/>
          </a:xfrm>
          <a:prstGeom prst="rect">
            <a:avLst/>
          </a:prstGeom>
        </p:spPr>
        <p:txBody>
          <a:bodyPr wrap="square">
            <a:spAutoFit/>
          </a:bodyPr>
          <a:lstStyle/>
          <a:p>
            <a:pPr>
              <a:lnSpc>
                <a:spcPct val="150000"/>
              </a:lnSpc>
            </a:pPr>
            <a:r>
              <a:rPr lang="zh-CN" altLang="en-US" sz="2400" b="1" dirty="0">
                <a:solidFill>
                  <a:srgbClr val="EB7C11"/>
                </a:solidFill>
                <a:latin typeface="TimesNewRomanPS-BoldMT"/>
              </a:rPr>
              <a:t>子类可以置换掉父类的可变部分，</a:t>
            </a:r>
            <a:endParaRPr lang="en-US" altLang="zh-CN" sz="2400" b="1" dirty="0">
              <a:solidFill>
                <a:srgbClr val="EB7C11"/>
              </a:solidFill>
              <a:latin typeface="TimesNewRomanPS-BoldMT"/>
            </a:endParaRPr>
          </a:p>
          <a:p>
            <a:pPr>
              <a:lnSpc>
                <a:spcPct val="150000"/>
              </a:lnSpc>
            </a:pPr>
            <a:r>
              <a:rPr lang="zh-CN" altLang="en-US" sz="2400" b="1" dirty="0">
                <a:solidFill>
                  <a:srgbClr val="EB7C11"/>
                </a:solidFill>
                <a:latin typeface="TimesNewRomanPS-BoldMT"/>
              </a:rPr>
              <a:t>但是子类却不可以改变模板方法所代表的顶级逻辑！</a:t>
            </a:r>
            <a:endParaRPr lang="zh-CN" altLang="en-US" sz="2400" dirty="0">
              <a:solidFill>
                <a:srgbClr val="EB7C11"/>
              </a:solidFill>
            </a:endParaRPr>
          </a:p>
        </p:txBody>
      </p:sp>
      <p:sp>
        <p:nvSpPr>
          <p:cNvPr id="7" name="矩形 6"/>
          <p:cNvSpPr/>
          <p:nvPr/>
        </p:nvSpPr>
        <p:spPr>
          <a:xfrm>
            <a:off x="9835457" y="-27099"/>
            <a:ext cx="2356543"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Template Method</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典型的抽象类代码</a:t>
            </a:r>
            <a:endParaRPr lang="zh-CN" altLang="en-US" dirty="0"/>
          </a:p>
        </p:txBody>
      </p:sp>
      <p:sp>
        <p:nvSpPr>
          <p:cNvPr id="3" name="内容占位符 2"/>
          <p:cNvSpPr>
            <a:spLocks noGrp="1"/>
          </p:cNvSpPr>
          <p:nvPr>
            <p:ph idx="1"/>
          </p:nvPr>
        </p:nvSpPr>
        <p:spPr>
          <a:xfrm>
            <a:off x="612000" y="1216000"/>
            <a:ext cx="8489950" cy="5043487"/>
          </a:xfrm>
        </p:spPr>
        <p:txBody>
          <a:bodyPr/>
          <a:lstStyle/>
          <a:p>
            <a:pPr marL="0" indent="0">
              <a:lnSpc>
                <a:spcPct val="120000"/>
              </a:lnSpc>
              <a:spcAft>
                <a:spcPts val="0"/>
              </a:spcAft>
              <a:buNone/>
            </a:pPr>
            <a:r>
              <a:rPr lang="en-US" altLang="zh-CN" sz="1800" dirty="0"/>
              <a:t>public abstract class </a:t>
            </a:r>
            <a:r>
              <a:rPr lang="en-US" altLang="zh-CN" sz="1800" dirty="0" err="1"/>
              <a:t>AbstractClass</a:t>
            </a:r>
            <a:endParaRPr lang="en-US" altLang="zh-CN" sz="1800" dirty="0"/>
          </a:p>
          <a:p>
            <a:pPr marL="0" indent="0">
              <a:lnSpc>
                <a:spcPct val="120000"/>
              </a:lnSpc>
              <a:spcAft>
                <a:spcPts val="0"/>
              </a:spcAft>
              <a:buNone/>
            </a:pPr>
            <a:r>
              <a:rPr lang="en-US" altLang="zh-CN" sz="1800" dirty="0"/>
              <a:t>{</a:t>
            </a:r>
            <a:endParaRPr lang="en-US" altLang="zh-CN" sz="1800" dirty="0"/>
          </a:p>
          <a:p>
            <a:pPr marL="0" indent="0">
              <a:lnSpc>
                <a:spcPct val="120000"/>
              </a:lnSpc>
              <a:spcAft>
                <a:spcPts val="0"/>
              </a:spcAft>
              <a:buNone/>
            </a:pPr>
            <a:r>
              <a:rPr lang="en-US" altLang="zh-CN" sz="1800" dirty="0"/>
              <a:t>    public void </a:t>
            </a:r>
            <a:r>
              <a:rPr lang="en-US" altLang="zh-CN" sz="1800" dirty="0" err="1"/>
              <a:t>templateMethod</a:t>
            </a:r>
            <a:r>
              <a:rPr lang="en-US" altLang="zh-CN" sz="1800" dirty="0"/>
              <a:t>() //</a:t>
            </a:r>
            <a:r>
              <a:rPr lang="zh-CN" altLang="en-US" sz="1800" dirty="0"/>
              <a:t>模板方法</a:t>
            </a:r>
            <a:endParaRPr lang="zh-CN" altLang="en-US" sz="1800" dirty="0"/>
          </a:p>
          <a:p>
            <a:pPr marL="0" indent="0">
              <a:lnSpc>
                <a:spcPct val="120000"/>
              </a:lnSpc>
              <a:spcAft>
                <a:spcPts val="0"/>
              </a:spcAft>
              <a:buNone/>
            </a:pPr>
            <a:r>
              <a:rPr lang="zh-CN" altLang="en-US" sz="1800" dirty="0"/>
              <a:t>    </a:t>
            </a:r>
            <a:r>
              <a:rPr lang="en-US" altLang="zh-CN" sz="1800" dirty="0"/>
              <a:t>{</a:t>
            </a:r>
            <a:endParaRPr lang="en-US" altLang="zh-CN" sz="1800" dirty="0"/>
          </a:p>
          <a:p>
            <a:pPr marL="0" indent="0">
              <a:lnSpc>
                <a:spcPct val="120000"/>
              </a:lnSpc>
              <a:spcAft>
                <a:spcPts val="0"/>
              </a:spcAft>
              <a:buNone/>
            </a:pPr>
            <a:r>
              <a:rPr lang="en-US" altLang="zh-CN" sz="1800" dirty="0"/>
              <a:t>        primitiveOperation1();</a:t>
            </a:r>
            <a:endParaRPr lang="en-US" altLang="zh-CN" sz="1800" dirty="0"/>
          </a:p>
          <a:p>
            <a:pPr marL="0" indent="0">
              <a:lnSpc>
                <a:spcPct val="120000"/>
              </a:lnSpc>
              <a:spcAft>
                <a:spcPts val="0"/>
              </a:spcAft>
              <a:buNone/>
            </a:pPr>
            <a:r>
              <a:rPr lang="en-US" altLang="zh-CN" sz="1800" dirty="0"/>
              <a:t>        primitiveOperation2();</a:t>
            </a:r>
            <a:endParaRPr lang="en-US" altLang="zh-CN" sz="1800" dirty="0"/>
          </a:p>
          <a:p>
            <a:pPr marL="0" indent="0">
              <a:lnSpc>
                <a:spcPct val="120000"/>
              </a:lnSpc>
              <a:spcAft>
                <a:spcPts val="0"/>
              </a:spcAft>
              <a:buNone/>
            </a:pPr>
            <a:r>
              <a:rPr lang="en-US" altLang="zh-CN" sz="1800" dirty="0"/>
              <a:t>        primitiveOperation3();</a:t>
            </a:r>
            <a:endParaRPr lang="en-US" altLang="zh-CN" sz="1800" dirty="0"/>
          </a:p>
          <a:p>
            <a:pPr marL="0" indent="0">
              <a:lnSpc>
                <a:spcPct val="120000"/>
              </a:lnSpc>
              <a:spcAft>
                <a:spcPts val="0"/>
              </a:spcAft>
              <a:buNone/>
            </a:pPr>
            <a:r>
              <a:rPr lang="en-US" altLang="zh-CN" sz="1800" dirty="0"/>
              <a:t>    }</a:t>
            </a:r>
            <a:endParaRPr lang="en-US" altLang="zh-CN" sz="1800" dirty="0"/>
          </a:p>
          <a:p>
            <a:pPr marL="0" indent="0">
              <a:lnSpc>
                <a:spcPct val="120000"/>
              </a:lnSpc>
              <a:spcAft>
                <a:spcPts val="0"/>
              </a:spcAft>
              <a:buNone/>
            </a:pPr>
            <a:r>
              <a:rPr lang="en-US" altLang="zh-CN" sz="1800" dirty="0"/>
              <a:t>    public void primitiveOperation1() //</a:t>
            </a:r>
            <a:r>
              <a:rPr lang="zh-CN" altLang="en-US" sz="1800" dirty="0"/>
              <a:t>基本方法</a:t>
            </a:r>
            <a:r>
              <a:rPr lang="en-US" altLang="zh-CN" sz="1800" dirty="0"/>
              <a:t>—</a:t>
            </a:r>
            <a:r>
              <a:rPr lang="zh-CN" altLang="en-US" sz="1800" dirty="0"/>
              <a:t>具体方法</a:t>
            </a:r>
            <a:endParaRPr lang="zh-CN" altLang="en-US" sz="1800" dirty="0"/>
          </a:p>
          <a:p>
            <a:pPr marL="0" indent="0">
              <a:lnSpc>
                <a:spcPct val="120000"/>
              </a:lnSpc>
              <a:spcAft>
                <a:spcPts val="0"/>
              </a:spcAft>
              <a:buNone/>
            </a:pPr>
            <a:r>
              <a:rPr lang="zh-CN" altLang="en-US" sz="1800" dirty="0"/>
              <a:t>    </a:t>
            </a:r>
            <a:r>
              <a:rPr lang="en-US" altLang="zh-CN" sz="1800" dirty="0"/>
              <a:t>{</a:t>
            </a:r>
            <a:endParaRPr lang="en-US" altLang="zh-CN" sz="1800" dirty="0"/>
          </a:p>
          <a:p>
            <a:pPr marL="0" indent="0">
              <a:lnSpc>
                <a:spcPct val="120000"/>
              </a:lnSpc>
              <a:spcAft>
                <a:spcPts val="0"/>
              </a:spcAft>
              <a:buNone/>
            </a:pPr>
            <a:r>
              <a:rPr lang="en-US" altLang="zh-CN" sz="1800" dirty="0"/>
              <a:t>        //</a:t>
            </a:r>
            <a:r>
              <a:rPr lang="zh-CN" altLang="en-US" sz="1800" dirty="0"/>
              <a:t>实现代码</a:t>
            </a:r>
            <a:endParaRPr lang="zh-CN" altLang="en-US" sz="1800" dirty="0"/>
          </a:p>
          <a:p>
            <a:pPr marL="0" indent="0">
              <a:lnSpc>
                <a:spcPct val="120000"/>
              </a:lnSpc>
              <a:spcAft>
                <a:spcPts val="0"/>
              </a:spcAft>
              <a:buNone/>
            </a:pPr>
            <a:r>
              <a:rPr lang="zh-CN" altLang="en-US" sz="1800" dirty="0"/>
              <a:t>    </a:t>
            </a:r>
            <a:r>
              <a:rPr lang="en-US" altLang="zh-CN" sz="1800" dirty="0"/>
              <a:t>}</a:t>
            </a:r>
            <a:endParaRPr lang="en-US" altLang="zh-CN" sz="1800" dirty="0"/>
          </a:p>
          <a:p>
            <a:pPr marL="0" indent="0">
              <a:lnSpc>
                <a:spcPct val="120000"/>
              </a:lnSpc>
              <a:spcAft>
                <a:spcPts val="0"/>
              </a:spcAft>
              <a:buNone/>
            </a:pPr>
            <a:r>
              <a:rPr lang="en-US" altLang="zh-CN" sz="1800" dirty="0"/>
              <a:t>    public abstract void primitiveOperation2(); //</a:t>
            </a:r>
            <a:r>
              <a:rPr lang="zh-CN" altLang="en-US" sz="1800" dirty="0"/>
              <a:t>基本方法</a:t>
            </a:r>
            <a:r>
              <a:rPr lang="en-US" altLang="zh-CN" sz="1800" dirty="0"/>
              <a:t>—</a:t>
            </a:r>
            <a:r>
              <a:rPr lang="zh-CN" altLang="en-US" sz="1800" dirty="0"/>
              <a:t>抽象方法</a:t>
            </a:r>
            <a:endParaRPr lang="zh-CN" altLang="en-US" sz="1800" dirty="0"/>
          </a:p>
          <a:p>
            <a:pPr marL="0" indent="0">
              <a:lnSpc>
                <a:spcPct val="120000"/>
              </a:lnSpc>
              <a:spcAft>
                <a:spcPts val="0"/>
              </a:spcAft>
              <a:buNone/>
            </a:pPr>
            <a:r>
              <a:rPr lang="zh-CN" altLang="en-US" sz="1800" dirty="0"/>
              <a:t>    </a:t>
            </a:r>
            <a:r>
              <a:rPr lang="en-US" altLang="zh-CN" sz="1800" dirty="0"/>
              <a:t>public void primitiveOperation3() //</a:t>
            </a:r>
            <a:r>
              <a:rPr lang="zh-CN" altLang="en-US" sz="1800" dirty="0"/>
              <a:t>基本方法</a:t>
            </a:r>
            <a:r>
              <a:rPr lang="en-US" altLang="zh-CN" sz="1800" dirty="0"/>
              <a:t>—</a:t>
            </a:r>
            <a:r>
              <a:rPr lang="zh-CN" altLang="en-US" sz="1800" dirty="0"/>
              <a:t>钩子方法</a:t>
            </a:r>
            <a:endParaRPr lang="zh-CN" altLang="en-US" sz="1800" dirty="0"/>
          </a:p>
          <a:p>
            <a:pPr marL="0" indent="0">
              <a:lnSpc>
                <a:spcPct val="120000"/>
              </a:lnSpc>
              <a:spcAft>
                <a:spcPts val="0"/>
              </a:spcAft>
              <a:buNone/>
            </a:pPr>
            <a:r>
              <a:rPr lang="zh-CN" altLang="en-US" sz="1800" dirty="0"/>
              <a:t>    </a:t>
            </a:r>
            <a:r>
              <a:rPr lang="en-US" altLang="zh-CN" sz="1800" dirty="0"/>
              <a:t>{</a:t>
            </a:r>
            <a:endParaRPr lang="en-US" altLang="zh-CN" sz="1800" dirty="0"/>
          </a:p>
          <a:p>
            <a:pPr marL="0" indent="0">
              <a:lnSpc>
                <a:spcPct val="120000"/>
              </a:lnSpc>
              <a:spcAft>
                <a:spcPts val="0"/>
              </a:spcAft>
              <a:buNone/>
            </a:pPr>
            <a:r>
              <a:rPr lang="en-US" altLang="zh-CN" sz="1800" dirty="0"/>
              <a:t>    }                                                    </a:t>
            </a:r>
            <a:endParaRPr lang="en-US" altLang="zh-CN" sz="1800" dirty="0"/>
          </a:p>
          <a:p>
            <a:pPr marL="0" indent="0">
              <a:lnSpc>
                <a:spcPct val="120000"/>
              </a:lnSpc>
              <a:spcAft>
                <a:spcPts val="0"/>
              </a:spcAft>
              <a:buNone/>
            </a:pPr>
            <a:r>
              <a:rPr lang="en-US" altLang="zh-CN" sz="1800" dirty="0"/>
              <a:t>}</a:t>
            </a:r>
            <a:endParaRPr lang="zh-CN" altLang="en-US" sz="1800"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9835457" y="-27099"/>
            <a:ext cx="2356543"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Template Method</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典型的具体子类代码</a:t>
            </a:r>
            <a:endParaRPr lang="zh-CN" altLang="en-US" dirty="0"/>
          </a:p>
        </p:txBody>
      </p:sp>
      <p:sp>
        <p:nvSpPr>
          <p:cNvPr id="3" name="内容占位符 2"/>
          <p:cNvSpPr>
            <a:spLocks noGrp="1"/>
          </p:cNvSpPr>
          <p:nvPr>
            <p:ph idx="1"/>
          </p:nvPr>
        </p:nvSpPr>
        <p:spPr/>
        <p:txBody>
          <a:bodyPr/>
          <a:lstStyle/>
          <a:p>
            <a:pPr marL="0" indent="0">
              <a:buNone/>
            </a:pPr>
            <a:r>
              <a:rPr lang="en-US" altLang="zh-CN" sz="2000" dirty="0"/>
              <a:t>public class </a:t>
            </a:r>
            <a:r>
              <a:rPr lang="en-US" altLang="zh-CN" sz="2000" dirty="0" err="1"/>
              <a:t>ConcreteClass</a:t>
            </a:r>
            <a:r>
              <a:rPr lang="en-US" altLang="zh-CN" sz="2000" dirty="0"/>
              <a:t> </a:t>
            </a:r>
            <a:r>
              <a:rPr lang="en-US" altLang="zh-CN" sz="2000" dirty="0" err="1"/>
              <a:t>extendsAbstractClass</a:t>
            </a:r>
            <a:endParaRPr lang="en-US" altLang="zh-CN" sz="2000" dirty="0"/>
          </a:p>
          <a:p>
            <a:pPr marL="0" indent="0">
              <a:buNone/>
            </a:pPr>
            <a:r>
              <a:rPr lang="en-US" altLang="zh-CN" sz="2000" dirty="0"/>
              <a:t>{</a:t>
            </a:r>
            <a:endParaRPr lang="en-US" altLang="zh-CN" sz="2000" dirty="0"/>
          </a:p>
          <a:p>
            <a:pPr marL="0" indent="0">
              <a:buNone/>
            </a:pPr>
            <a:r>
              <a:rPr lang="en-US" altLang="zh-CN" sz="2000" dirty="0"/>
              <a:t>    public void primitiveOperation2()</a:t>
            </a:r>
            <a:endParaRPr lang="en-US" altLang="zh-CN" sz="2000" dirty="0"/>
          </a:p>
          <a:p>
            <a:pPr marL="0" indent="0">
              <a:buNone/>
            </a:pPr>
            <a:r>
              <a:rPr lang="en-US" altLang="zh-CN" sz="2000" dirty="0"/>
              <a:t>    {</a:t>
            </a:r>
            <a:endParaRPr lang="en-US" altLang="zh-CN" sz="2000" dirty="0"/>
          </a:p>
          <a:p>
            <a:pPr marL="0" indent="0">
              <a:buNone/>
            </a:pPr>
            <a:r>
              <a:rPr lang="en-US" altLang="zh-CN" sz="2000" dirty="0"/>
              <a:t>        //</a:t>
            </a:r>
            <a:r>
              <a:rPr lang="zh-CN" altLang="en-US" sz="2000" dirty="0"/>
              <a:t>实现代码</a:t>
            </a:r>
            <a:endParaRPr lang="zh-CN" altLang="en-US" sz="2000" dirty="0"/>
          </a:p>
          <a:p>
            <a:pPr marL="0" indent="0">
              <a:buNone/>
            </a:pPr>
            <a:r>
              <a:rPr lang="zh-CN" altLang="en-US" sz="2000" dirty="0"/>
              <a:t>    </a:t>
            </a:r>
            <a:r>
              <a:rPr lang="en-US" altLang="zh-CN" sz="2000" dirty="0"/>
              <a:t>}</a:t>
            </a:r>
            <a:endParaRPr lang="en-US" altLang="zh-CN" sz="2000" dirty="0"/>
          </a:p>
          <a:p>
            <a:pPr marL="0" indent="0">
              <a:buNone/>
            </a:pPr>
            <a:r>
              <a:rPr lang="en-US" altLang="zh-CN" sz="2000" dirty="0"/>
              <a:t>    public void primitiveOperation3()</a:t>
            </a:r>
            <a:endParaRPr lang="en-US" altLang="zh-CN" sz="2000" dirty="0"/>
          </a:p>
          <a:p>
            <a:pPr marL="0" indent="0">
              <a:buNone/>
            </a:pPr>
            <a:r>
              <a:rPr lang="en-US" altLang="zh-CN" sz="2000" dirty="0"/>
              <a:t>    {</a:t>
            </a:r>
            <a:endParaRPr lang="en-US" altLang="zh-CN" sz="2000" dirty="0"/>
          </a:p>
          <a:p>
            <a:pPr marL="0" indent="0">
              <a:buNone/>
            </a:pPr>
            <a:r>
              <a:rPr lang="en-US" altLang="zh-CN" sz="2000" dirty="0"/>
              <a:t>        //</a:t>
            </a:r>
            <a:r>
              <a:rPr lang="zh-CN" altLang="en-US" sz="2000" dirty="0"/>
              <a:t>实现代码</a:t>
            </a:r>
            <a:endParaRPr lang="zh-CN" altLang="en-US" sz="2000" dirty="0"/>
          </a:p>
          <a:p>
            <a:pPr marL="0" indent="0">
              <a:buNone/>
            </a:pPr>
            <a:r>
              <a:rPr lang="zh-CN" altLang="en-US" sz="2000" dirty="0"/>
              <a:t>    </a:t>
            </a:r>
            <a:r>
              <a:rPr lang="en-US" altLang="zh-CN" sz="2000" dirty="0"/>
              <a:t>}</a:t>
            </a:r>
            <a:endParaRPr lang="en-US" altLang="zh-CN" sz="2000" dirty="0"/>
          </a:p>
          <a:p>
            <a:pPr marL="0" indent="0">
              <a:buNone/>
            </a:pPr>
            <a:r>
              <a:rPr lang="en-US" altLang="zh-CN" sz="2000" dirty="0"/>
              <a:t>}</a:t>
            </a:r>
            <a:endParaRPr lang="zh-CN" altLang="en-US" sz="2000"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9835457" y="-27099"/>
            <a:ext cx="2356543"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Template Method</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模式中的方法</a:t>
            </a:r>
            <a:endParaRPr lang="zh-CN" altLang="en-US" dirty="0"/>
          </a:p>
        </p:txBody>
      </p:sp>
      <p:sp>
        <p:nvSpPr>
          <p:cNvPr id="3" name="内容占位符 2"/>
          <p:cNvSpPr>
            <a:spLocks noGrp="1"/>
          </p:cNvSpPr>
          <p:nvPr>
            <p:ph idx="1"/>
          </p:nvPr>
        </p:nvSpPr>
        <p:spPr/>
        <p:txBody>
          <a:bodyPr/>
          <a:lstStyle/>
          <a:p>
            <a:r>
              <a:rPr lang="zh-CN" altLang="en-US" smtClean="0"/>
              <a:t>模板方法：一个模板方法是定义在抽象类中的、把基本操作方法组合在一起形成一个总算法或一个总行为的方法。</a:t>
            </a:r>
            <a:endParaRPr lang="zh-CN" altLang="en-US" smtClean="0"/>
          </a:p>
          <a:p>
            <a:r>
              <a:rPr lang="zh-CN" altLang="en-US" smtClean="0"/>
              <a:t>基本方法：基本方法是实现算法各个步骤的方法，是模板方法的组成部分。</a:t>
            </a:r>
            <a:endParaRPr lang="zh-CN" altLang="en-US" smtClean="0"/>
          </a:p>
          <a:p>
            <a:pPr lvl="1"/>
            <a:r>
              <a:rPr lang="zh-CN" altLang="en-US" smtClean="0"/>
              <a:t>抽象方法</a:t>
            </a:r>
            <a:r>
              <a:rPr lang="en-US" altLang="zh-CN" smtClean="0"/>
              <a:t>(Abstract Method)</a:t>
            </a:r>
            <a:endParaRPr lang="en-US" altLang="zh-CN" smtClean="0"/>
          </a:p>
          <a:p>
            <a:pPr lvl="1"/>
            <a:r>
              <a:rPr lang="zh-CN" altLang="en-US" smtClean="0"/>
              <a:t>具体方法</a:t>
            </a:r>
            <a:r>
              <a:rPr lang="en-US" altLang="zh-CN" smtClean="0"/>
              <a:t>(Concrete Method)</a:t>
            </a:r>
            <a:endParaRPr lang="en-US" altLang="zh-CN" smtClean="0"/>
          </a:p>
          <a:p>
            <a:pPr lvl="1"/>
            <a:r>
              <a:rPr lang="zh-CN" altLang="en-US" smtClean="0"/>
              <a:t>钩子方法</a:t>
            </a:r>
            <a:r>
              <a:rPr lang="en-US" altLang="zh-CN" smtClean="0"/>
              <a:t>(Hook Method)</a:t>
            </a:r>
            <a:r>
              <a:rPr lang="zh-CN" altLang="en-US" smtClean="0"/>
              <a:t>：“挂钩”方法和空方法</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9835457" y="-27099"/>
            <a:ext cx="2356543"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Template Method</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标题 1"/>
          <p:cNvSpPr>
            <a:spLocks noGrp="1" noChangeArrowheads="1"/>
          </p:cNvSpPr>
          <p:nvPr>
            <p:ph type="title"/>
          </p:nvPr>
        </p:nvSpPr>
        <p:spPr/>
        <p:txBody>
          <a:bodyPr/>
          <a:lstStyle/>
          <a:p>
            <a:r>
              <a:rPr lang="en-US" altLang="zh-CN" smtClean="0"/>
              <a:t>2. LSP: The Liskov Substitution Principle</a:t>
            </a:r>
            <a:endParaRPr lang="zh-CN" altLang="en-US" dirty="0" smtClean="0"/>
          </a:p>
        </p:txBody>
      </p:sp>
      <p:sp>
        <p:nvSpPr>
          <p:cNvPr id="13314" name="内容占位符 2"/>
          <p:cNvSpPr>
            <a:spLocks noGrp="1" noChangeArrowheads="1"/>
          </p:cNvSpPr>
          <p:nvPr>
            <p:ph idx="1"/>
          </p:nvPr>
        </p:nvSpPr>
        <p:spPr/>
        <p:txBody>
          <a:bodyPr/>
          <a:lstStyle/>
          <a:p>
            <a:r>
              <a:rPr lang="zh-CN" altLang="en-US" dirty="0" smtClean="0"/>
              <a:t>里氏替换原则</a:t>
            </a:r>
            <a:endParaRPr lang="en-US" altLang="zh-CN" dirty="0" smtClean="0"/>
          </a:p>
          <a:p>
            <a:pPr lvl="1"/>
            <a:r>
              <a:rPr lang="zh-CN" altLang="en-US" dirty="0" smtClean="0"/>
              <a:t>子类型（</a:t>
            </a:r>
            <a:r>
              <a:rPr lang="en-US" altLang="zh-CN" dirty="0" smtClean="0"/>
              <a:t>Subtype</a:t>
            </a:r>
            <a:r>
              <a:rPr lang="zh-CN" altLang="en-US" dirty="0" smtClean="0"/>
              <a:t>）必须能够替换它们的基类型</a:t>
            </a:r>
            <a:r>
              <a:rPr lang="en-US" altLang="zh-CN" dirty="0" smtClean="0"/>
              <a:t>(</a:t>
            </a:r>
            <a:r>
              <a:rPr lang="en-US" altLang="zh-CN" dirty="0" err="1" smtClean="0"/>
              <a:t>Basetype</a:t>
            </a:r>
            <a:r>
              <a:rPr lang="en-US" altLang="zh-CN" dirty="0" smtClean="0"/>
              <a:t>) </a:t>
            </a:r>
            <a:endParaRPr lang="en-US" altLang="zh-CN" dirty="0" smtClean="0"/>
          </a:p>
          <a:p>
            <a:pPr lvl="1"/>
            <a:r>
              <a:rPr lang="en-US" altLang="zh-CN" dirty="0" smtClean="0"/>
              <a:t>Barbara </a:t>
            </a:r>
            <a:r>
              <a:rPr lang="en-US" altLang="zh-CN" dirty="0" err="1" smtClean="0"/>
              <a:t>Liskov</a:t>
            </a:r>
            <a:r>
              <a:rPr lang="zh-CN" altLang="en-US" dirty="0" smtClean="0"/>
              <a:t>对原则的陈述： 若对每个类型</a:t>
            </a:r>
            <a:r>
              <a:rPr lang="en-US" altLang="zh-CN" dirty="0" smtClean="0"/>
              <a:t>S</a:t>
            </a:r>
            <a:r>
              <a:rPr lang="zh-CN" altLang="en-US" dirty="0" smtClean="0"/>
              <a:t>的对象</a:t>
            </a:r>
            <a:r>
              <a:rPr lang="en-US" altLang="zh-CN" dirty="0" smtClean="0"/>
              <a:t>o1,</a:t>
            </a:r>
            <a:r>
              <a:rPr lang="zh-CN" altLang="en-US" dirty="0" smtClean="0"/>
              <a:t>都存在一个类型</a:t>
            </a:r>
            <a:r>
              <a:rPr lang="en-US" altLang="zh-CN" dirty="0" smtClean="0"/>
              <a:t>T</a:t>
            </a:r>
            <a:r>
              <a:rPr lang="zh-CN" altLang="en-US" dirty="0" smtClean="0"/>
              <a:t>的对象</a:t>
            </a:r>
            <a:r>
              <a:rPr lang="en-US" altLang="zh-CN" dirty="0" smtClean="0"/>
              <a:t>o2</a:t>
            </a:r>
            <a:r>
              <a:rPr lang="zh-CN" altLang="en-US" dirty="0" smtClean="0"/>
              <a:t>，使得在所有针对</a:t>
            </a:r>
            <a:r>
              <a:rPr lang="en-US" altLang="zh-CN" dirty="0" smtClean="0"/>
              <a:t>T</a:t>
            </a:r>
            <a:r>
              <a:rPr lang="zh-CN" altLang="en-US" dirty="0" smtClean="0"/>
              <a:t>编写的程序</a:t>
            </a:r>
            <a:r>
              <a:rPr lang="en-US" altLang="zh-CN" dirty="0" smtClean="0"/>
              <a:t>P</a:t>
            </a:r>
            <a:r>
              <a:rPr lang="zh-CN" altLang="en-US" dirty="0" smtClean="0"/>
              <a:t>中，用</a:t>
            </a:r>
            <a:r>
              <a:rPr lang="en-US" altLang="zh-CN" dirty="0" smtClean="0"/>
              <a:t>o1</a:t>
            </a:r>
            <a:r>
              <a:rPr lang="zh-CN" altLang="en-US" dirty="0" smtClean="0"/>
              <a:t>替换</a:t>
            </a:r>
            <a:r>
              <a:rPr lang="en-US" altLang="zh-CN" dirty="0" smtClean="0"/>
              <a:t>o2</a:t>
            </a:r>
            <a:r>
              <a:rPr lang="zh-CN" altLang="en-US" dirty="0" smtClean="0"/>
              <a:t>后，程序</a:t>
            </a:r>
            <a:r>
              <a:rPr lang="en-US" altLang="zh-CN" dirty="0" smtClean="0"/>
              <a:t>P</a:t>
            </a:r>
            <a:r>
              <a:rPr lang="zh-CN" altLang="en-US" dirty="0" smtClean="0"/>
              <a:t>的行为功能不变，则</a:t>
            </a:r>
            <a:r>
              <a:rPr lang="en-US" altLang="zh-CN" dirty="0" smtClean="0"/>
              <a:t>S</a:t>
            </a:r>
            <a:r>
              <a:rPr lang="zh-CN" altLang="en-US" dirty="0" smtClean="0"/>
              <a:t>是</a:t>
            </a:r>
            <a:r>
              <a:rPr lang="en-US" altLang="zh-CN" dirty="0" smtClean="0"/>
              <a:t>T</a:t>
            </a:r>
            <a:r>
              <a:rPr lang="zh-CN" altLang="en-US" dirty="0" smtClean="0"/>
              <a:t>的子类型。</a:t>
            </a:r>
            <a:endParaRPr lang="en-US" altLang="zh-CN" dirty="0" smtClean="0"/>
          </a:p>
          <a:p>
            <a:pPr>
              <a:spcBef>
                <a:spcPts val="600"/>
              </a:spcBef>
            </a:pPr>
            <a:r>
              <a:rPr lang="zh-CN" altLang="en-US" dirty="0" smtClean="0"/>
              <a:t>举例</a:t>
            </a:r>
            <a:r>
              <a:rPr lang="en-US" altLang="zh-CN" dirty="0" smtClean="0"/>
              <a:t>:</a:t>
            </a:r>
            <a:endParaRPr lang="en-US" altLang="zh-CN" dirty="0" smtClean="0"/>
          </a:p>
          <a:p>
            <a:pPr lvl="1"/>
            <a:r>
              <a:rPr lang="zh-CN" altLang="en-US" dirty="0" smtClean="0"/>
              <a:t>在现实世界中，企鹅和鸟之间是</a:t>
            </a:r>
            <a:r>
              <a:rPr lang="en-US" altLang="zh-CN" dirty="0" smtClean="0"/>
              <a:t>“is-a” </a:t>
            </a:r>
            <a:r>
              <a:rPr lang="zh-CN" altLang="en-US" dirty="0" smtClean="0"/>
              <a:t>关系。如果我们把企鹅设计成鸟的子类，就违反了</a:t>
            </a:r>
            <a:r>
              <a:rPr lang="en-US" altLang="zh-CN" dirty="0" smtClean="0"/>
              <a:t>LSP</a:t>
            </a:r>
            <a:r>
              <a:rPr lang="zh-CN" altLang="en-US" dirty="0" smtClean="0"/>
              <a:t>原则，因此鸟会飞，但企鹅不会。</a:t>
            </a:r>
            <a:endParaRPr lang="en-US" altLang="zh-CN" dirty="0" smtClean="0"/>
          </a:p>
          <a:p>
            <a:pPr>
              <a:spcBef>
                <a:spcPts val="600"/>
              </a:spcBef>
            </a:pPr>
            <a:r>
              <a:rPr lang="zh-CN" altLang="en-US" dirty="0" smtClean="0"/>
              <a:t>里氏替换原则为良好的继承定义了一个规范</a:t>
            </a:r>
            <a:endParaRPr lang="en-US" altLang="zh-CN"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钩子方法</a:t>
            </a:r>
            <a:endParaRPr lang="zh-CN" altLang="en-US" dirty="0"/>
          </a:p>
        </p:txBody>
      </p:sp>
      <p:sp>
        <p:nvSpPr>
          <p:cNvPr id="3" name="内容占位符 2"/>
          <p:cNvSpPr>
            <a:spLocks noGrp="1"/>
          </p:cNvSpPr>
          <p:nvPr>
            <p:ph idx="1"/>
          </p:nvPr>
        </p:nvSpPr>
        <p:spPr>
          <a:xfrm>
            <a:off x="612001" y="1353458"/>
            <a:ext cx="6116460" cy="5288241"/>
          </a:xfrm>
        </p:spPr>
        <p:txBody>
          <a:bodyPr/>
          <a:lstStyle/>
          <a:p>
            <a:r>
              <a:rPr lang="zh-CN" altLang="en-US" dirty="0" smtClean="0"/>
              <a:t>在模板方法模式中，钩子方法有两类：</a:t>
            </a:r>
            <a:endParaRPr lang="zh-CN" altLang="en-US" dirty="0" smtClean="0"/>
          </a:p>
          <a:p>
            <a:pPr lvl="1"/>
            <a:r>
              <a:rPr lang="en-US" altLang="zh-CN" dirty="0" smtClean="0"/>
              <a:t>1. </a:t>
            </a:r>
            <a:r>
              <a:rPr lang="zh-CN" altLang="en-US" dirty="0" smtClean="0"/>
              <a:t>钩子方法是实现为空的具体方法，子类可以根据需要覆盖或者继承这些钩子方法。</a:t>
            </a:r>
            <a:endParaRPr lang="zh-CN" altLang="en-US" dirty="0" smtClean="0"/>
          </a:p>
          <a:p>
            <a:pPr lvl="2"/>
            <a:r>
              <a:rPr lang="zh-CN" altLang="en-US" dirty="0" smtClean="0"/>
              <a:t>如果没有覆盖父类中定义的钩子方法，编译可以通过；但如果没有覆盖父类中定义的抽象方法，编译将报错。</a:t>
            </a:r>
            <a:endParaRPr lang="zh-CN" altLang="en-US" dirty="0" smtClean="0"/>
          </a:p>
          <a:p>
            <a:pPr lvl="1"/>
            <a:r>
              <a:rPr lang="en-US" altLang="zh-CN" dirty="0" smtClean="0"/>
              <a:t>2. </a:t>
            </a:r>
            <a:r>
              <a:rPr lang="zh-CN" altLang="en-US" dirty="0" smtClean="0"/>
              <a:t>钩子方法与一些具体步骤“挂钩”，以确定在不同条件下执行模板方法的不同步骤，该类钩子方法的返回类型通常是</a:t>
            </a:r>
            <a:r>
              <a:rPr lang="en-US" altLang="zh-CN" dirty="0" err="1" smtClean="0"/>
              <a:t>boolean</a:t>
            </a:r>
            <a:r>
              <a:rPr lang="zh-CN" altLang="en-US" dirty="0" smtClean="0"/>
              <a:t>类型，用于对某条件进行判断，如果条件满足则执行某一步骤，否则不执行。</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9" name="矩形 8"/>
          <p:cNvSpPr/>
          <p:nvPr/>
        </p:nvSpPr>
        <p:spPr>
          <a:xfrm>
            <a:off x="9835457" y="-27099"/>
            <a:ext cx="2356543"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Template Method</a:t>
            </a:r>
            <a:endParaRPr lang="en-US" altLang="zh-CN" sz="2000" dirty="0">
              <a:solidFill>
                <a:schemeClr val="bg1"/>
              </a:solidFill>
              <a:latin typeface="+mn-ea"/>
            </a:endParaRPr>
          </a:p>
        </p:txBody>
      </p:sp>
      <p:sp>
        <p:nvSpPr>
          <p:cNvPr id="6" name="内容占位符 2"/>
          <p:cNvSpPr txBox="1"/>
          <p:nvPr/>
        </p:nvSpPr>
        <p:spPr>
          <a:xfrm>
            <a:off x="7083782" y="1462096"/>
            <a:ext cx="3172738" cy="5173514"/>
          </a:xfrm>
          <a:prstGeom prst="rect">
            <a:avLst/>
          </a:prstGeom>
          <a:ln w="12700">
            <a:solidFill>
              <a:schemeClr val="accent3">
                <a:lumMod val="75000"/>
              </a:schemeClr>
            </a:solidFill>
          </a:ln>
        </p:spPr>
        <p:txBody>
          <a:bodyPr/>
          <a:lstStyle>
            <a:lvl1pPr marL="446405" indent="-446405" algn="l" defTabSz="914400" rtl="0" eaLnBrk="1" latinLnBrk="0" hangingPunct="1">
              <a:lnSpc>
                <a:spcPct val="130000"/>
              </a:lnSpc>
              <a:spcBef>
                <a:spcPts val="0"/>
              </a:spcBef>
              <a:spcAft>
                <a:spcPts val="300"/>
              </a:spcAft>
              <a:buClr>
                <a:srgbClr val="92D050"/>
              </a:buClr>
              <a:buFont typeface="Wingdings" panose="05000000000000000000" pitchFamily="2" charset="2"/>
              <a:buChar char="p"/>
              <a:defRPr sz="2400" kern="1200">
                <a:solidFill>
                  <a:schemeClr val="tx1"/>
                </a:solidFill>
                <a:latin typeface="+mn-lt"/>
                <a:ea typeface="+mn-ea"/>
                <a:cs typeface="+mn-cs"/>
              </a:defRPr>
            </a:lvl1pPr>
            <a:lvl2pPr marL="805180" indent="-347980" algn="l" defTabSz="914400" rtl="0" eaLnBrk="1" latinLnBrk="0" hangingPunct="1">
              <a:lnSpc>
                <a:spcPct val="130000"/>
              </a:lnSpc>
              <a:spcBef>
                <a:spcPts val="0"/>
              </a:spcBef>
              <a:spcAft>
                <a:spcPts val="300"/>
              </a:spcAft>
              <a:buClr>
                <a:srgbClr val="92D050"/>
              </a:buClr>
              <a:buFont typeface="Wingdings" panose="05000000000000000000" pitchFamily="2" charset="2"/>
              <a:buChar char="n"/>
              <a:defRPr sz="2200" kern="1200">
                <a:solidFill>
                  <a:schemeClr val="tx1"/>
                </a:solidFill>
                <a:latin typeface="+mn-lt"/>
                <a:ea typeface="+mn-ea"/>
                <a:cs typeface="+mn-cs"/>
              </a:defRPr>
            </a:lvl2pPr>
            <a:lvl3pPr marL="1252855" indent="-33845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800" kern="1200">
                <a:solidFill>
                  <a:schemeClr val="tx1"/>
                </a:solidFill>
                <a:latin typeface="+mn-lt"/>
                <a:ea typeface="+mn-ea"/>
                <a:cs typeface="+mn-cs"/>
              </a:defRPr>
            </a:lvl3pPr>
            <a:lvl4pPr marL="1698625" indent="-32702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600" kern="1200">
                <a:solidFill>
                  <a:schemeClr val="tx1"/>
                </a:solidFill>
                <a:latin typeface="+mn-lt"/>
                <a:ea typeface="+mn-ea"/>
                <a:cs typeface="+mn-cs"/>
              </a:defRPr>
            </a:lvl4pPr>
            <a:lvl5pPr marL="2155825" indent="-32702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Aft>
                <a:spcPts val="0"/>
              </a:spcAft>
              <a:buFont typeface="Wingdings" panose="05000000000000000000" pitchFamily="2" charset="2"/>
              <a:buNone/>
            </a:pPr>
            <a:r>
              <a:rPr lang="en-US" altLang="zh-CN" sz="2000" smtClean="0"/>
              <a:t>……</a:t>
            </a:r>
            <a:endParaRPr lang="en-US" altLang="zh-CN" sz="2000" smtClean="0"/>
          </a:p>
          <a:p>
            <a:pPr marL="0" indent="0">
              <a:lnSpc>
                <a:spcPct val="110000"/>
              </a:lnSpc>
              <a:spcAft>
                <a:spcPts val="0"/>
              </a:spcAft>
              <a:buFont typeface="Wingdings" panose="05000000000000000000" pitchFamily="2" charset="2"/>
              <a:buNone/>
            </a:pPr>
            <a:r>
              <a:rPr lang="en-US" altLang="zh-CN" sz="2000" smtClean="0"/>
              <a:t>public void template()</a:t>
            </a:r>
            <a:endParaRPr lang="en-US" altLang="zh-CN" sz="2000" smtClean="0"/>
          </a:p>
          <a:p>
            <a:pPr marL="0" indent="0">
              <a:lnSpc>
                <a:spcPct val="110000"/>
              </a:lnSpc>
              <a:spcAft>
                <a:spcPts val="0"/>
              </a:spcAft>
              <a:buFont typeface="Wingdings" panose="05000000000000000000" pitchFamily="2" charset="2"/>
              <a:buNone/>
            </a:pPr>
            <a:r>
              <a:rPr lang="en-US" altLang="zh-CN" sz="2000" smtClean="0"/>
              <a:t>{</a:t>
            </a:r>
            <a:endParaRPr lang="en-US" altLang="zh-CN" sz="2000" smtClean="0"/>
          </a:p>
          <a:p>
            <a:pPr marL="0" indent="0">
              <a:lnSpc>
                <a:spcPct val="110000"/>
              </a:lnSpc>
              <a:spcAft>
                <a:spcPts val="0"/>
              </a:spcAft>
              <a:buFont typeface="Wingdings" panose="05000000000000000000" pitchFamily="2" charset="2"/>
              <a:buNone/>
            </a:pPr>
            <a:r>
              <a:rPr lang="en-US" altLang="zh-CN" sz="2000" smtClean="0"/>
              <a:t>   open();</a:t>
            </a:r>
            <a:endParaRPr lang="en-US" altLang="zh-CN" sz="2000" smtClean="0"/>
          </a:p>
          <a:p>
            <a:pPr marL="0" indent="0">
              <a:lnSpc>
                <a:spcPct val="110000"/>
              </a:lnSpc>
              <a:spcAft>
                <a:spcPts val="0"/>
              </a:spcAft>
              <a:buFont typeface="Wingdings" panose="05000000000000000000" pitchFamily="2" charset="2"/>
              <a:buNone/>
            </a:pPr>
            <a:r>
              <a:rPr lang="en-US" altLang="zh-CN" sz="2000" smtClean="0"/>
              <a:t>   display();</a:t>
            </a:r>
            <a:endParaRPr lang="en-US" altLang="zh-CN" sz="2000" smtClean="0"/>
          </a:p>
          <a:p>
            <a:pPr marL="0" indent="0">
              <a:lnSpc>
                <a:spcPct val="110000"/>
              </a:lnSpc>
              <a:spcAft>
                <a:spcPts val="0"/>
              </a:spcAft>
              <a:buFont typeface="Wingdings" panose="05000000000000000000" pitchFamily="2" charset="2"/>
              <a:buNone/>
            </a:pPr>
            <a:r>
              <a:rPr lang="en-US" altLang="zh-CN" sz="2000" smtClean="0">
                <a:solidFill>
                  <a:schemeClr val="accent1">
                    <a:lumMod val="60000"/>
                    <a:lumOff val="40000"/>
                  </a:schemeClr>
                </a:solidFill>
              </a:rPr>
              <a:t>   </a:t>
            </a:r>
            <a:r>
              <a:rPr lang="en-US" altLang="zh-CN" sz="2000" smtClean="0">
                <a:solidFill>
                  <a:srgbClr val="EB7C11"/>
                </a:solidFill>
              </a:rPr>
              <a:t>if(isPrint())</a:t>
            </a:r>
            <a:endParaRPr lang="en-US" altLang="zh-CN" sz="2000" smtClean="0">
              <a:solidFill>
                <a:srgbClr val="EB7C11"/>
              </a:solidFill>
            </a:endParaRPr>
          </a:p>
          <a:p>
            <a:pPr marL="0" indent="0">
              <a:lnSpc>
                <a:spcPct val="110000"/>
              </a:lnSpc>
              <a:spcAft>
                <a:spcPts val="0"/>
              </a:spcAft>
              <a:buFont typeface="Wingdings" panose="05000000000000000000" pitchFamily="2" charset="2"/>
              <a:buNone/>
            </a:pPr>
            <a:r>
              <a:rPr lang="en-US" altLang="zh-CN" sz="2000" smtClean="0">
                <a:solidFill>
                  <a:srgbClr val="EB7C11"/>
                </a:solidFill>
              </a:rPr>
              <a:t>   {</a:t>
            </a:r>
            <a:endParaRPr lang="en-US" altLang="zh-CN" sz="2000" smtClean="0">
              <a:solidFill>
                <a:srgbClr val="EB7C11"/>
              </a:solidFill>
            </a:endParaRPr>
          </a:p>
          <a:p>
            <a:pPr marL="0" indent="0">
              <a:lnSpc>
                <a:spcPct val="110000"/>
              </a:lnSpc>
              <a:spcAft>
                <a:spcPts val="0"/>
              </a:spcAft>
              <a:buFont typeface="Wingdings" panose="05000000000000000000" pitchFamily="2" charset="2"/>
              <a:buNone/>
            </a:pPr>
            <a:r>
              <a:rPr lang="en-US" altLang="zh-CN" sz="2000" smtClean="0">
                <a:solidFill>
                  <a:srgbClr val="EB7C11"/>
                </a:solidFill>
              </a:rPr>
              <a:t>     print();</a:t>
            </a:r>
            <a:endParaRPr lang="en-US" altLang="zh-CN" sz="2000" smtClean="0">
              <a:solidFill>
                <a:srgbClr val="EB7C11"/>
              </a:solidFill>
            </a:endParaRPr>
          </a:p>
          <a:p>
            <a:pPr marL="0" indent="0">
              <a:lnSpc>
                <a:spcPct val="110000"/>
              </a:lnSpc>
              <a:spcAft>
                <a:spcPts val="0"/>
              </a:spcAft>
              <a:buFont typeface="Wingdings" panose="05000000000000000000" pitchFamily="2" charset="2"/>
              <a:buNone/>
            </a:pPr>
            <a:r>
              <a:rPr lang="en-US" altLang="zh-CN" sz="2000" smtClean="0">
                <a:solidFill>
                  <a:srgbClr val="EB7C11"/>
                </a:solidFill>
              </a:rPr>
              <a:t>   }</a:t>
            </a:r>
            <a:endParaRPr lang="en-US" altLang="zh-CN" sz="2000" smtClean="0">
              <a:solidFill>
                <a:srgbClr val="EB7C11"/>
              </a:solidFill>
            </a:endParaRPr>
          </a:p>
          <a:p>
            <a:pPr marL="0" indent="0">
              <a:lnSpc>
                <a:spcPct val="110000"/>
              </a:lnSpc>
              <a:spcAft>
                <a:spcPts val="0"/>
              </a:spcAft>
              <a:buFont typeface="Wingdings" panose="05000000000000000000" pitchFamily="2" charset="2"/>
              <a:buNone/>
            </a:pPr>
            <a:r>
              <a:rPr lang="en-US" altLang="zh-CN" sz="2000" smtClean="0"/>
              <a:t>}</a:t>
            </a:r>
            <a:endParaRPr lang="en-US" altLang="zh-CN" sz="2000" smtClean="0"/>
          </a:p>
          <a:p>
            <a:pPr marL="0" indent="0">
              <a:lnSpc>
                <a:spcPct val="110000"/>
              </a:lnSpc>
              <a:spcAft>
                <a:spcPts val="0"/>
              </a:spcAft>
              <a:buFont typeface="Wingdings" panose="05000000000000000000" pitchFamily="2" charset="2"/>
              <a:buNone/>
            </a:pPr>
            <a:r>
              <a:rPr lang="en-US" altLang="zh-CN" sz="2000" smtClean="0">
                <a:solidFill>
                  <a:srgbClr val="EB7C11"/>
                </a:solidFill>
              </a:rPr>
              <a:t>public boolean isPrint()</a:t>
            </a:r>
            <a:endParaRPr lang="en-US" altLang="zh-CN" sz="2000" smtClean="0">
              <a:solidFill>
                <a:srgbClr val="EB7C11"/>
              </a:solidFill>
            </a:endParaRPr>
          </a:p>
          <a:p>
            <a:pPr marL="0" indent="0">
              <a:lnSpc>
                <a:spcPct val="110000"/>
              </a:lnSpc>
              <a:spcAft>
                <a:spcPts val="0"/>
              </a:spcAft>
              <a:buFont typeface="Wingdings" panose="05000000000000000000" pitchFamily="2" charset="2"/>
              <a:buNone/>
            </a:pPr>
            <a:r>
              <a:rPr lang="en-US" altLang="zh-CN" sz="2000" smtClean="0">
                <a:solidFill>
                  <a:srgbClr val="EB7C11"/>
                </a:solidFill>
              </a:rPr>
              <a:t>{</a:t>
            </a:r>
            <a:endParaRPr lang="en-US" altLang="zh-CN" sz="2000" smtClean="0">
              <a:solidFill>
                <a:srgbClr val="EB7C11"/>
              </a:solidFill>
            </a:endParaRPr>
          </a:p>
          <a:p>
            <a:pPr marL="0" indent="0">
              <a:lnSpc>
                <a:spcPct val="110000"/>
              </a:lnSpc>
              <a:spcAft>
                <a:spcPts val="0"/>
              </a:spcAft>
              <a:buFont typeface="Wingdings" panose="05000000000000000000" pitchFamily="2" charset="2"/>
              <a:buNone/>
            </a:pPr>
            <a:r>
              <a:rPr lang="en-US" altLang="zh-CN" sz="2000" smtClean="0">
                <a:solidFill>
                  <a:srgbClr val="EB7C11"/>
                </a:solidFill>
              </a:rPr>
              <a:t>   return true;</a:t>
            </a:r>
            <a:endParaRPr lang="en-US" altLang="zh-CN" sz="2000" smtClean="0">
              <a:solidFill>
                <a:srgbClr val="EB7C11"/>
              </a:solidFill>
            </a:endParaRPr>
          </a:p>
          <a:p>
            <a:pPr marL="0" indent="0">
              <a:lnSpc>
                <a:spcPct val="110000"/>
              </a:lnSpc>
              <a:spcAft>
                <a:spcPts val="0"/>
              </a:spcAft>
              <a:buFont typeface="Wingdings" panose="05000000000000000000" pitchFamily="2" charset="2"/>
              <a:buNone/>
            </a:pPr>
            <a:r>
              <a:rPr lang="en-US" altLang="zh-CN" sz="2000" smtClean="0">
                <a:solidFill>
                  <a:srgbClr val="EB7C11"/>
                </a:solidFill>
              </a:rPr>
              <a:t>}</a:t>
            </a:r>
            <a:endParaRPr lang="en-US" altLang="zh-CN" sz="2000" smtClean="0">
              <a:solidFill>
                <a:srgbClr val="EB7C11"/>
              </a:solidFill>
            </a:endParaRPr>
          </a:p>
          <a:p>
            <a:pPr marL="0" indent="0">
              <a:lnSpc>
                <a:spcPct val="110000"/>
              </a:lnSpc>
              <a:spcAft>
                <a:spcPts val="0"/>
              </a:spcAft>
              <a:buFont typeface="Wingdings" panose="05000000000000000000" pitchFamily="2" charset="2"/>
              <a:buNone/>
            </a:pPr>
            <a:r>
              <a:rPr lang="en-US" altLang="zh-CN" sz="2000" smtClean="0"/>
              <a:t>……</a:t>
            </a:r>
            <a:endParaRPr lang="en-US" altLang="zh-CN" sz="2000" smtClean="0"/>
          </a:p>
          <a:p>
            <a:pPr marL="0" indent="0">
              <a:buFont typeface="Wingdings" panose="05000000000000000000" pitchFamily="2" charset="2"/>
              <a:buNone/>
            </a:pPr>
            <a:endParaRPr lang="zh-CN" altLang="en-US" dirty="0"/>
          </a:p>
        </p:txBody>
      </p:sp>
      <p:sp>
        <p:nvSpPr>
          <p:cNvPr id="7" name="圆角矩形标注 6"/>
          <p:cNvSpPr/>
          <p:nvPr/>
        </p:nvSpPr>
        <p:spPr bwMode="auto">
          <a:xfrm>
            <a:off x="10390624" y="3415273"/>
            <a:ext cx="1801376" cy="2520707"/>
          </a:xfrm>
          <a:prstGeom prst="wedgeRoundRectCallout">
            <a:avLst>
              <a:gd name="adj1" fmla="val -78522"/>
              <a:gd name="adj2" fmla="val 36276"/>
              <a:gd name="adj3" fmla="val 16667"/>
            </a:avLst>
          </a:prstGeom>
          <a:noFill/>
          <a:ln w="12700" cap="flat" cmpd="sng" algn="ctr">
            <a:solidFill>
              <a:schemeClr val="accent3">
                <a:lumMod val="75000"/>
              </a:schemeClr>
            </a:solidFill>
            <a:prstDash val="solid"/>
            <a:round/>
            <a:headEnd type="none" w="med" len="med"/>
            <a:tailEnd type="none" w="med" len="med"/>
          </a:ln>
          <a:effectLst/>
        </p:spPr>
        <p:txBody>
          <a:bodyPr vert="horz" wrap="square" lIns="107950" tIns="53975" rIns="107950" bIns="53975" numCol="1" rtlCol="0" anchor="t" anchorCtr="0" compatLnSpc="1"/>
          <a:lstStyle/>
          <a:p>
            <a:pPr>
              <a:lnSpc>
                <a:spcPct val="120000"/>
              </a:lnSpc>
              <a:spcAft>
                <a:spcPts val="600"/>
              </a:spcAft>
            </a:pPr>
            <a:r>
              <a:rPr lang="zh-CN" altLang="en-US" sz="2200" dirty="0">
                <a:latin typeface="+mj-ea"/>
                <a:ea typeface="+mj-ea"/>
              </a:rPr>
              <a:t>该类钩子方法可以控制方法的执行，对算法进行约束</a:t>
            </a:r>
            <a:endParaRPr lang="zh-CN" altLang="en-US" sz="2200" dirty="0">
              <a:latin typeface="+mj-ea"/>
              <a:ea typeface="+mj-ea"/>
            </a:endParaRPr>
          </a:p>
        </p:txBody>
      </p:sp>
    </p:spTree>
  </p:cSld>
  <p:clrMapOvr>
    <a:masterClrMapping/>
  </p:clrMapOvr>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举例：绘图</a:t>
            </a:r>
            <a:endParaRPr lang="zh-CN" altLang="en-US" dirty="0"/>
          </a:p>
        </p:txBody>
      </p:sp>
      <p:sp>
        <p:nvSpPr>
          <p:cNvPr id="3" name="内容占位符 2"/>
          <p:cNvSpPr>
            <a:spLocks noGrp="1"/>
          </p:cNvSpPr>
          <p:nvPr>
            <p:ph idx="1"/>
          </p:nvPr>
        </p:nvSpPr>
        <p:spPr>
          <a:xfrm>
            <a:off x="670189" y="1228767"/>
            <a:ext cx="11157857" cy="5288241"/>
          </a:xfrm>
        </p:spPr>
        <p:txBody>
          <a:bodyPr/>
          <a:lstStyle/>
          <a:p>
            <a:r>
              <a:rPr lang="zh-CN" altLang="en-US" dirty="0" smtClean="0"/>
              <a:t>一个支持在屏幕上绘图的类</a:t>
            </a:r>
            <a:r>
              <a:rPr lang="en-US" altLang="zh-CN" dirty="0" smtClean="0"/>
              <a:t>View</a:t>
            </a:r>
            <a:r>
              <a:rPr lang="zh-CN" altLang="en-US" dirty="0" smtClean="0"/>
              <a:t>。一个</a:t>
            </a:r>
            <a:r>
              <a:rPr lang="en-US" altLang="zh-CN" dirty="0" smtClean="0"/>
              <a:t>View</a:t>
            </a:r>
            <a:r>
              <a:rPr lang="zh-CN" altLang="en-US" dirty="0" smtClean="0"/>
              <a:t>获得焦点之后才能设置特定的图形设备环境（如颜色、字体等），因而只有获得焦点后才能绘图。这是一个约束（或者规则），如何编码这一约束，使得这一约束能够很容易的被遵守。</a:t>
            </a:r>
            <a:endParaRPr lang="zh-CN" altLang="en-US"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3197716" y="2728058"/>
            <a:ext cx="5986424" cy="4028343"/>
          </a:xfrm>
          <a:prstGeom prst="rect">
            <a:avLst/>
          </a:prstGeom>
        </p:spPr>
      </p:pic>
      <p:sp>
        <p:nvSpPr>
          <p:cNvPr id="7" name="矩形 6"/>
          <p:cNvSpPr/>
          <p:nvPr/>
        </p:nvSpPr>
        <p:spPr>
          <a:xfrm>
            <a:off x="9835457" y="-27099"/>
            <a:ext cx="2356543"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Template Method</a:t>
            </a:r>
            <a:endParaRPr lang="en-US" altLang="zh-CN" sz="2000" dirty="0">
              <a:solidFill>
                <a:schemeClr val="bg1"/>
              </a:solidFill>
              <a:latin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实际应用</a:t>
            </a:r>
            <a:endParaRPr lang="zh-CN" altLang="en-US" dirty="0"/>
          </a:p>
        </p:txBody>
      </p:sp>
      <p:sp>
        <p:nvSpPr>
          <p:cNvPr id="3" name="内容占位符 2"/>
          <p:cNvSpPr>
            <a:spLocks noGrp="1"/>
          </p:cNvSpPr>
          <p:nvPr>
            <p:ph idx="1"/>
          </p:nvPr>
        </p:nvSpPr>
        <p:spPr>
          <a:xfrm>
            <a:off x="612000" y="1296710"/>
            <a:ext cx="11157857" cy="5288241"/>
          </a:xfrm>
        </p:spPr>
        <p:txBody>
          <a:bodyPr/>
          <a:lstStyle/>
          <a:p>
            <a:pPr>
              <a:spcAft>
                <a:spcPts val="0"/>
              </a:spcAft>
            </a:pPr>
            <a:r>
              <a:rPr lang="zh-CN" altLang="en-US" sz="2200" dirty="0" smtClean="0"/>
              <a:t>在很多企业中都有，叫法不一：</a:t>
            </a:r>
            <a:endParaRPr lang="zh-CN" altLang="en-US" sz="2200" dirty="0" smtClean="0"/>
          </a:p>
          <a:p>
            <a:pPr lvl="1">
              <a:spcAft>
                <a:spcPts val="0"/>
              </a:spcAft>
            </a:pPr>
            <a:r>
              <a:rPr lang="zh-CN" altLang="en-US" dirty="0" smtClean="0"/>
              <a:t>平台</a:t>
            </a:r>
            <a:endParaRPr lang="zh-CN" altLang="en-US" dirty="0" smtClean="0"/>
          </a:p>
          <a:p>
            <a:pPr lvl="1">
              <a:spcAft>
                <a:spcPts val="0"/>
              </a:spcAft>
            </a:pPr>
            <a:r>
              <a:rPr lang="zh-CN" altLang="en-US" dirty="0" smtClean="0"/>
              <a:t>领域中间件</a:t>
            </a:r>
            <a:endParaRPr lang="zh-CN" altLang="en-US" dirty="0" smtClean="0"/>
          </a:p>
          <a:p>
            <a:pPr lvl="1">
              <a:spcAft>
                <a:spcPts val="0"/>
              </a:spcAft>
            </a:pPr>
            <a:r>
              <a:rPr lang="zh-CN" altLang="en-US" dirty="0" smtClean="0"/>
              <a:t>框架</a:t>
            </a:r>
            <a:endParaRPr lang="zh-CN" altLang="en-US" dirty="0" smtClean="0"/>
          </a:p>
          <a:p>
            <a:pPr lvl="1">
              <a:spcAft>
                <a:spcPts val="0"/>
              </a:spcAft>
            </a:pPr>
            <a:r>
              <a:rPr lang="zh-CN" altLang="en-US" dirty="0" smtClean="0"/>
              <a:t>行为架构</a:t>
            </a:r>
            <a:endParaRPr lang="zh-CN" altLang="en-US" dirty="0" smtClean="0"/>
          </a:p>
          <a:p>
            <a:pPr lvl="1">
              <a:spcAft>
                <a:spcPts val="0"/>
              </a:spcAft>
            </a:pPr>
            <a:r>
              <a:rPr lang="en-US" altLang="zh-CN" dirty="0" smtClean="0"/>
              <a:t>……</a:t>
            </a:r>
            <a:endParaRPr lang="zh-CN" altLang="en-US" dirty="0" smtClean="0"/>
          </a:p>
          <a:p>
            <a:pPr>
              <a:spcAft>
                <a:spcPts val="0"/>
              </a:spcAft>
            </a:pPr>
            <a:r>
              <a:rPr lang="zh-CN" altLang="en-US" sz="2200" dirty="0" smtClean="0"/>
              <a:t>一般是长期积累的，定义之后，用时只需要写不同的地方</a:t>
            </a:r>
            <a:endParaRPr lang="en-US" altLang="zh-CN" sz="2200" dirty="0" smtClean="0"/>
          </a:p>
          <a:p>
            <a:pPr>
              <a:spcAft>
                <a:spcPts val="0"/>
              </a:spcAft>
            </a:pPr>
            <a:r>
              <a:rPr lang="zh-CN" altLang="en-US" sz="2200" dirty="0" smtClean="0"/>
              <a:t>典型应用：</a:t>
            </a:r>
            <a:endParaRPr lang="zh-CN" altLang="en-US" sz="2200" dirty="0" smtClean="0"/>
          </a:p>
          <a:p>
            <a:pPr lvl="1">
              <a:spcAft>
                <a:spcPts val="0"/>
              </a:spcAft>
            </a:pPr>
            <a:r>
              <a:rPr lang="zh-CN" altLang="en-US" dirty="0" smtClean="0"/>
              <a:t>针对某个行业的，如用友、金蝶、神州数码等，不同项目间有很多相似性，将共性的东西定义出来，将扩展点组装在一起。</a:t>
            </a:r>
            <a:endParaRPr lang="zh-CN" altLang="en-US" dirty="0" smtClean="0"/>
          </a:p>
          <a:p>
            <a:pPr>
              <a:spcAft>
                <a:spcPts val="0"/>
              </a:spcAft>
            </a:pPr>
            <a:r>
              <a:rPr lang="zh-CN" altLang="en-US" sz="2200" dirty="0" smtClean="0"/>
              <a:t>如何扩展？</a:t>
            </a:r>
            <a:endParaRPr lang="zh-CN" altLang="en-US" sz="2200" dirty="0" smtClean="0"/>
          </a:p>
          <a:p>
            <a:pPr lvl="1">
              <a:spcAft>
                <a:spcPts val="0"/>
              </a:spcAft>
            </a:pPr>
            <a:r>
              <a:rPr lang="zh-CN" altLang="en-US" dirty="0" smtClean="0"/>
              <a:t>用继承</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9835457" y="-27099"/>
            <a:ext cx="2356543"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Template Method</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15) </a:t>
            </a:r>
            <a:r>
              <a:rPr lang="zh-CN" altLang="en-US" smtClean="0"/>
              <a:t>责任链模式</a:t>
            </a:r>
            <a:r>
              <a:rPr lang="en-US" altLang="zh-CN" smtClean="0"/>
              <a:t>Chain of Responsibility</a:t>
            </a:r>
            <a:endParaRPr lang="zh-CN" altLang="en-US" dirty="0"/>
          </a:p>
        </p:txBody>
      </p:sp>
      <p:sp>
        <p:nvSpPr>
          <p:cNvPr id="3" name="内容占位符 2"/>
          <p:cNvSpPr>
            <a:spLocks noGrp="1"/>
          </p:cNvSpPr>
          <p:nvPr>
            <p:ph idx="1"/>
          </p:nvPr>
        </p:nvSpPr>
        <p:spPr/>
        <p:txBody>
          <a:bodyPr/>
          <a:lstStyle/>
          <a:p>
            <a:r>
              <a:rPr lang="zh-CN" altLang="en-US" smtClean="0"/>
              <a:t>某些对象请求的接受者可能有多种，但在运行时只能有一个接受者，如果显式指定，将必不可少地带来请求发送者与接受者的紧耦合。</a:t>
            </a:r>
            <a:endParaRPr lang="en-US" altLang="zh-CN" smtClean="0"/>
          </a:p>
          <a:p>
            <a:endParaRPr lang="en-US" altLang="zh-CN" smtClean="0"/>
          </a:p>
          <a:p>
            <a:endParaRPr lang="en-US" altLang="zh-CN" smtClean="0"/>
          </a:p>
          <a:p>
            <a:endParaRPr lang="en-US" altLang="zh-CN" smtClean="0"/>
          </a:p>
          <a:p>
            <a:endParaRPr lang="en-US" altLang="zh-CN" smtClean="0"/>
          </a:p>
          <a:p>
            <a:endParaRPr lang="en-US" altLang="zh-CN" smtClean="0"/>
          </a:p>
          <a:p>
            <a:endParaRPr lang="en-US" altLang="zh-CN" smtClean="0"/>
          </a:p>
          <a:p>
            <a:r>
              <a:rPr lang="zh-CN" altLang="en-US" smtClean="0"/>
              <a:t>如何使请求的发送者不需要指定具体的接受者？让请求的接受者自己在运行时决定来处理请求，从而使二者解藕。</a:t>
            </a:r>
            <a:endParaRPr lang="zh-CN" altLang="en-US"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4" name="矩形 3"/>
          <p:cNvSpPr/>
          <p:nvPr/>
        </p:nvSpPr>
        <p:spPr>
          <a:xfrm>
            <a:off x="9209337" y="27220"/>
            <a:ext cx="2980368"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Chain of Responsibility</a:t>
            </a:r>
            <a:endParaRPr lang="en-US" altLang="zh-CN" sz="2000" dirty="0">
              <a:solidFill>
                <a:schemeClr val="bg1"/>
              </a:solidFill>
              <a:latin typeface="+mn-ea"/>
            </a:endParaRPr>
          </a:p>
        </p:txBody>
      </p:sp>
      <p:pic>
        <p:nvPicPr>
          <p:cNvPr id="5" name="图片 4"/>
          <p:cNvPicPr>
            <a:picLocks noChangeAspect="1"/>
          </p:cNvPicPr>
          <p:nvPr/>
        </p:nvPicPr>
        <p:blipFill>
          <a:blip r:embed="rId1"/>
          <a:stretch>
            <a:fillRect/>
          </a:stretch>
        </p:blipFill>
        <p:spPr>
          <a:xfrm>
            <a:off x="2927649" y="2636913"/>
            <a:ext cx="6011613" cy="2161109"/>
          </a:xfrm>
          <a:prstGeom prst="rect">
            <a:avLst/>
          </a:prstGeom>
        </p:spPr>
      </p:pic>
    </p:spTree>
  </p:cSld>
  <p:clrMapOvr>
    <a:masterClrMapping/>
  </p:clrMapOvr>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责任链模式</a:t>
            </a:r>
            <a:endParaRPr lang="zh-CN" altLang="en-US" dirty="0"/>
          </a:p>
        </p:txBody>
      </p:sp>
      <p:sp>
        <p:nvSpPr>
          <p:cNvPr id="3" name="内容占位符 2"/>
          <p:cNvSpPr>
            <a:spLocks noGrp="1"/>
          </p:cNvSpPr>
          <p:nvPr>
            <p:ph idx="1"/>
          </p:nvPr>
        </p:nvSpPr>
        <p:spPr/>
        <p:txBody>
          <a:bodyPr/>
          <a:lstStyle/>
          <a:p>
            <a:r>
              <a:rPr lang="zh-CN" altLang="en-US" smtClean="0"/>
              <a:t>在责任链模式里，很多对象由每一个对象对其下家的引用而连接起来形成一条链。请求在这个链上传递，直到链上的某一个对象决定处理此请求。</a:t>
            </a:r>
            <a:endParaRPr lang="en-US" altLang="zh-CN" smtClean="0"/>
          </a:p>
          <a:p>
            <a:r>
              <a:rPr lang="zh-CN" altLang="en-US" smtClean="0"/>
              <a:t>发出这个请求的客户端并不知道链上的哪一个对象最终处理这个请求，这使得系统可以在不影响客户端的情况下动态地重新组织和分配责任。</a:t>
            </a:r>
            <a:endParaRPr lang="en-US" altLang="zh-CN" smtClean="0"/>
          </a:p>
          <a:p>
            <a:r>
              <a:rPr lang="zh-CN" altLang="en-US" smtClean="0"/>
              <a:t>职责链可以是一条直线、一个环或者一个树形结构，最常见的职责链是直线型，即沿着一条单向的链来传递请求。</a:t>
            </a:r>
            <a:endParaRPr lang="zh-CN" altLang="en-US"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4223791" y="4327984"/>
            <a:ext cx="4612637" cy="2299633"/>
          </a:xfrm>
          <a:prstGeom prst="rect">
            <a:avLst/>
          </a:prstGeom>
        </p:spPr>
      </p:pic>
      <p:sp>
        <p:nvSpPr>
          <p:cNvPr id="11" name="矩形 10"/>
          <p:cNvSpPr/>
          <p:nvPr/>
        </p:nvSpPr>
        <p:spPr>
          <a:xfrm>
            <a:off x="9209337" y="27220"/>
            <a:ext cx="2980368"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Chain of Responsibility</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责任链</a:t>
            </a:r>
            <a:r>
              <a:rPr lang="zh-CN" altLang="en-US" dirty="0" smtClean="0"/>
              <a:t>模式的结构</a:t>
            </a:r>
            <a:endParaRPr lang="zh-CN" altLang="en-US" dirty="0"/>
          </a:p>
        </p:txBody>
      </p:sp>
      <p:sp>
        <p:nvSpPr>
          <p:cNvPr id="3" name="内容占位符 2"/>
          <p:cNvSpPr>
            <a:spLocks noGrp="1"/>
          </p:cNvSpPr>
          <p:nvPr>
            <p:ph idx="1"/>
          </p:nvPr>
        </p:nvSpPr>
        <p:spPr>
          <a:xfrm>
            <a:off x="7104112" y="1510122"/>
            <a:ext cx="4550332" cy="4134220"/>
          </a:xfrm>
        </p:spPr>
        <p:txBody>
          <a:bodyPr/>
          <a:lstStyle/>
          <a:p>
            <a:pPr>
              <a:lnSpc>
                <a:spcPct val="110000"/>
              </a:lnSpc>
            </a:pPr>
            <a:r>
              <a:rPr lang="en-US" altLang="zh-CN" sz="2000" dirty="0"/>
              <a:t>Handler</a:t>
            </a:r>
            <a:endParaRPr lang="en-US" altLang="zh-CN" sz="2000" dirty="0"/>
          </a:p>
          <a:p>
            <a:pPr lvl="1">
              <a:lnSpc>
                <a:spcPct val="110000"/>
              </a:lnSpc>
            </a:pPr>
            <a:r>
              <a:rPr lang="zh-CN" altLang="en-US" sz="2000" dirty="0"/>
              <a:t>定义一个处理请求的接口</a:t>
            </a:r>
            <a:endParaRPr lang="zh-CN" altLang="en-US" sz="2000" dirty="0"/>
          </a:p>
          <a:p>
            <a:pPr lvl="1">
              <a:lnSpc>
                <a:spcPct val="110000"/>
              </a:lnSpc>
            </a:pPr>
            <a:r>
              <a:rPr lang="en-US" altLang="zh-CN" sz="2000" dirty="0"/>
              <a:t>(</a:t>
            </a:r>
            <a:r>
              <a:rPr lang="zh-CN" altLang="en-US" sz="2000" dirty="0"/>
              <a:t>可选</a:t>
            </a:r>
            <a:r>
              <a:rPr lang="en-US" altLang="zh-CN" sz="2000" dirty="0"/>
              <a:t>)</a:t>
            </a:r>
            <a:r>
              <a:rPr lang="zh-CN" altLang="en-US" sz="2000" dirty="0"/>
              <a:t>实现后继链</a:t>
            </a:r>
            <a:endParaRPr lang="zh-CN" altLang="en-US" sz="2000" dirty="0"/>
          </a:p>
          <a:p>
            <a:pPr>
              <a:lnSpc>
                <a:spcPct val="110000"/>
              </a:lnSpc>
            </a:pPr>
            <a:r>
              <a:rPr lang="en-US" altLang="zh-CN" sz="2000" dirty="0" err="1"/>
              <a:t>ConcreteHandler</a:t>
            </a:r>
            <a:endParaRPr lang="en-US" altLang="zh-CN" sz="2000" dirty="0"/>
          </a:p>
          <a:p>
            <a:pPr lvl="1">
              <a:lnSpc>
                <a:spcPct val="110000"/>
              </a:lnSpc>
            </a:pPr>
            <a:r>
              <a:rPr lang="zh-CN" altLang="en-US" sz="2000" dirty="0"/>
              <a:t>处理它所负责的请求</a:t>
            </a:r>
            <a:endParaRPr lang="zh-CN" altLang="en-US" sz="2000" dirty="0"/>
          </a:p>
          <a:p>
            <a:pPr lvl="1">
              <a:lnSpc>
                <a:spcPct val="110000"/>
              </a:lnSpc>
            </a:pPr>
            <a:r>
              <a:rPr lang="zh-CN" altLang="en-US" sz="2000" dirty="0"/>
              <a:t>可访问它的后继者</a:t>
            </a:r>
            <a:endParaRPr lang="zh-CN" altLang="en-US" sz="2000" dirty="0"/>
          </a:p>
          <a:p>
            <a:pPr lvl="1">
              <a:lnSpc>
                <a:spcPct val="110000"/>
              </a:lnSpc>
            </a:pPr>
            <a:r>
              <a:rPr lang="zh-CN" altLang="en-US" sz="2000" dirty="0"/>
              <a:t>如果可处理该请求，就处理之；否则将该请求转发给它的后继者</a:t>
            </a:r>
            <a:endParaRPr lang="zh-CN" altLang="en-US" sz="2000" dirty="0"/>
          </a:p>
          <a:p>
            <a:pPr>
              <a:lnSpc>
                <a:spcPct val="110000"/>
              </a:lnSpc>
            </a:pPr>
            <a:r>
              <a:rPr lang="en-US" altLang="zh-CN" sz="2000" dirty="0"/>
              <a:t>Client</a:t>
            </a:r>
            <a:endParaRPr lang="en-US" altLang="zh-CN" sz="2000" dirty="0"/>
          </a:p>
          <a:p>
            <a:pPr lvl="1">
              <a:lnSpc>
                <a:spcPct val="110000"/>
              </a:lnSpc>
            </a:pPr>
            <a:r>
              <a:rPr lang="zh-CN" altLang="en-US" sz="2000" dirty="0"/>
              <a:t>提交请求</a:t>
            </a:r>
            <a:endParaRPr lang="zh-CN" altLang="en-US" sz="2000" dirty="0"/>
          </a:p>
        </p:txBody>
      </p:sp>
      <p:pic>
        <p:nvPicPr>
          <p:cNvPr id="4" name="图片 3"/>
          <p:cNvPicPr>
            <a:picLocks noChangeAspect="1"/>
          </p:cNvPicPr>
          <p:nvPr/>
        </p:nvPicPr>
        <p:blipFill>
          <a:blip r:embed="rId1"/>
          <a:stretch>
            <a:fillRect/>
          </a:stretch>
        </p:blipFill>
        <p:spPr>
          <a:xfrm>
            <a:off x="612000" y="1353437"/>
            <a:ext cx="5471866" cy="3888432"/>
          </a:xfrm>
          <a:prstGeom prst="rect">
            <a:avLst/>
          </a:prstGeom>
        </p:spPr>
      </p:pic>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8" name="矩形 7"/>
          <p:cNvSpPr/>
          <p:nvPr/>
        </p:nvSpPr>
        <p:spPr>
          <a:xfrm>
            <a:off x="9209337" y="27220"/>
            <a:ext cx="2980368"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Chain of Responsibility</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纯的与不纯的责任链模式</a:t>
            </a:r>
            <a:endParaRPr lang="zh-CN" altLang="en-US" dirty="0"/>
          </a:p>
        </p:txBody>
      </p:sp>
      <p:sp>
        <p:nvSpPr>
          <p:cNvPr id="3" name="内容占位符 2"/>
          <p:cNvSpPr>
            <a:spLocks noGrp="1"/>
          </p:cNvSpPr>
          <p:nvPr>
            <p:ph idx="1"/>
          </p:nvPr>
        </p:nvSpPr>
        <p:spPr/>
        <p:txBody>
          <a:bodyPr/>
          <a:lstStyle/>
          <a:p>
            <a:r>
              <a:rPr lang="zh-CN" altLang="en-US" smtClean="0"/>
              <a:t>一个纯的责任链模式要求一个具体的处理者对象只能在两个行为中选择一个：一个是承担责任，二是把责任推给下家。不允许出现某一个具体处理者对象在承担了一部分责任后又把责任向下传的情况。</a:t>
            </a:r>
            <a:endParaRPr lang="zh-CN" altLang="en-US" smtClean="0"/>
          </a:p>
          <a:p>
            <a:r>
              <a:rPr lang="zh-CN" altLang="en-US" smtClean="0"/>
              <a:t>在一个纯的责任链模式里面，一个请求必须被某一个处理者对象所接收；在一个不纯的责任链模式里面，一个请求可以最终不被任何接收端对象所接收。纯的责任链模式的例子不多见，一般的例子均是不纯的责任链模式的实现。</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10" name="矩形 9"/>
          <p:cNvSpPr/>
          <p:nvPr/>
        </p:nvSpPr>
        <p:spPr>
          <a:xfrm>
            <a:off x="9209337" y="27220"/>
            <a:ext cx="2980368"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Chain of Responsibility</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适用场景</a:t>
            </a:r>
            <a:endParaRPr lang="zh-CN" altLang="en-US" dirty="0"/>
          </a:p>
        </p:txBody>
      </p:sp>
      <p:sp>
        <p:nvSpPr>
          <p:cNvPr id="3" name="内容占位符 2"/>
          <p:cNvSpPr>
            <a:spLocks noGrp="1"/>
          </p:cNvSpPr>
          <p:nvPr>
            <p:ph idx="1"/>
          </p:nvPr>
        </p:nvSpPr>
        <p:spPr/>
        <p:txBody>
          <a:bodyPr/>
          <a:lstStyle/>
          <a:p>
            <a:r>
              <a:rPr lang="zh-CN" altLang="en-US" dirty="0" smtClean="0"/>
              <a:t>适用性</a:t>
            </a:r>
            <a:endParaRPr lang="en-US" altLang="zh-CN" dirty="0" smtClean="0"/>
          </a:p>
          <a:p>
            <a:pPr lvl="1"/>
            <a:r>
              <a:rPr lang="zh-CN" altLang="en-US" dirty="0" smtClean="0"/>
              <a:t>有多个对象可以处理一个请求，哪个对象处理该请求运行时刻自动确定。</a:t>
            </a:r>
            <a:endParaRPr lang="zh-CN" altLang="en-US" dirty="0" smtClean="0"/>
          </a:p>
          <a:p>
            <a:pPr lvl="1"/>
            <a:r>
              <a:rPr lang="zh-CN" altLang="en-US" dirty="0" smtClean="0"/>
              <a:t>你想在不明确接收者的情况下，向多个对象中的一个提交一个请求。</a:t>
            </a:r>
            <a:endParaRPr lang="zh-CN" altLang="en-US" dirty="0" smtClean="0"/>
          </a:p>
          <a:p>
            <a:pPr lvl="1"/>
            <a:r>
              <a:rPr lang="zh-CN" altLang="en-US" dirty="0" smtClean="0"/>
              <a:t>可处理一个请求的对象集合应被动态指定。</a:t>
            </a:r>
            <a:endParaRPr lang="en-US" altLang="zh-CN" dirty="0" smtClean="0"/>
          </a:p>
          <a:p>
            <a:r>
              <a:rPr lang="zh-CN" altLang="en-US" dirty="0" smtClean="0"/>
              <a:t>应用实例</a:t>
            </a:r>
            <a:endParaRPr lang="en-US" altLang="zh-CN" dirty="0" smtClean="0"/>
          </a:p>
          <a:p>
            <a:pPr lvl="1"/>
            <a:r>
              <a:rPr lang="en-US" altLang="zh-CN" dirty="0" smtClean="0"/>
              <a:t>JS </a:t>
            </a:r>
            <a:r>
              <a:rPr lang="zh-CN" altLang="en-US" dirty="0" smtClean="0"/>
              <a:t>中的事件冒泡</a:t>
            </a:r>
            <a:endParaRPr lang="en-US" altLang="zh-CN" dirty="0" smtClean="0"/>
          </a:p>
          <a:p>
            <a:pPr lvl="1"/>
            <a:r>
              <a:rPr lang="en-US" altLang="zh-CN" dirty="0" smtClean="0"/>
              <a:t>JAVA WEB </a:t>
            </a:r>
            <a:r>
              <a:rPr lang="zh-CN" altLang="en-US" dirty="0" smtClean="0"/>
              <a:t>中 </a:t>
            </a:r>
            <a:r>
              <a:rPr lang="en-US" altLang="zh-CN" dirty="0" smtClean="0"/>
              <a:t>Apache Tomcat </a:t>
            </a:r>
            <a:r>
              <a:rPr lang="zh-CN" altLang="en-US" dirty="0" smtClean="0"/>
              <a:t>对 </a:t>
            </a:r>
            <a:r>
              <a:rPr lang="en-US" altLang="zh-CN" dirty="0" smtClean="0"/>
              <a:t>Encoding </a:t>
            </a:r>
            <a:r>
              <a:rPr lang="zh-CN" altLang="en-US" dirty="0" smtClean="0"/>
              <a:t>的处理，</a:t>
            </a:r>
            <a:r>
              <a:rPr lang="en-US" altLang="zh-CN" dirty="0" smtClean="0"/>
              <a:t>Struts2 </a:t>
            </a:r>
            <a:r>
              <a:rPr lang="zh-CN" altLang="en-US" dirty="0" smtClean="0"/>
              <a:t>的拦截器，</a:t>
            </a:r>
            <a:r>
              <a:rPr lang="en-US" altLang="zh-CN" dirty="0" err="1" smtClean="0"/>
              <a:t>jsp</a:t>
            </a:r>
            <a:r>
              <a:rPr lang="en-US" altLang="zh-CN" dirty="0" smtClean="0"/>
              <a:t> servlet </a:t>
            </a:r>
            <a:r>
              <a:rPr lang="zh-CN" altLang="en-US" dirty="0" smtClean="0"/>
              <a:t>的 </a:t>
            </a:r>
            <a:r>
              <a:rPr lang="en-US" altLang="zh-CN" dirty="0" smtClean="0"/>
              <a:t>Filter</a:t>
            </a:r>
            <a:r>
              <a:rPr lang="zh-CN" altLang="en-US" dirty="0" smtClean="0"/>
              <a:t>。</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10" name="矩形 9"/>
          <p:cNvSpPr/>
          <p:nvPr/>
        </p:nvSpPr>
        <p:spPr>
          <a:xfrm>
            <a:off x="9209337" y="27220"/>
            <a:ext cx="2980368"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Chain of Responsibility</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16 </a:t>
            </a:r>
            <a:r>
              <a:rPr lang="zh-CN" altLang="en-US" smtClean="0"/>
              <a:t>）命令模式</a:t>
            </a:r>
            <a:r>
              <a:rPr lang="en-US" altLang="zh-CN" smtClean="0"/>
              <a:t>Command</a:t>
            </a:r>
            <a:endParaRPr lang="zh-CN" altLang="en-US" dirty="0"/>
          </a:p>
        </p:txBody>
      </p:sp>
      <p:sp>
        <p:nvSpPr>
          <p:cNvPr id="3" name="内容占位符 2"/>
          <p:cNvSpPr>
            <a:spLocks noGrp="1"/>
          </p:cNvSpPr>
          <p:nvPr>
            <p:ph idx="1"/>
          </p:nvPr>
        </p:nvSpPr>
        <p:spPr/>
        <p:txBody>
          <a:bodyPr/>
          <a:lstStyle/>
          <a:p>
            <a:r>
              <a:rPr lang="zh-CN" altLang="en-US" dirty="0" smtClean="0"/>
              <a:t>耦合是软件不能抵御变化灾难的根本性原因。不仅实体对象与实体对象之间存在耦合关系，实体对象与行为操作之间也存在耦合关系。</a:t>
            </a:r>
            <a:endParaRPr lang="en-US" altLang="zh-CN" dirty="0" smtClean="0"/>
          </a:p>
          <a:p>
            <a:pPr lvl="1"/>
            <a:r>
              <a:rPr lang="zh-CN" altLang="en-US" dirty="0" smtClean="0"/>
              <a:t>例如：要对行为操作进行“记录、撤销</a:t>
            </a:r>
            <a:r>
              <a:rPr lang="en-US" altLang="zh-CN" dirty="0" smtClean="0"/>
              <a:t>/</a:t>
            </a:r>
            <a:r>
              <a:rPr lang="zh-CN" altLang="en-US" dirty="0" smtClean="0"/>
              <a:t>重做、事务” 等处理，这种无法抵御变化的紧耦合是不合适的。</a:t>
            </a:r>
            <a:endParaRPr lang="en-US" altLang="zh-CN" dirty="0" smtClean="0"/>
          </a:p>
          <a:p>
            <a:r>
              <a:rPr lang="en-US" altLang="zh-CN" dirty="0" smtClean="0"/>
              <a:t>Command</a:t>
            </a:r>
            <a:r>
              <a:rPr lang="zh-CN" altLang="en-US" dirty="0" smtClean="0"/>
              <a:t>模式将一组行为操作抽象为命令对象，可以实现实体对象与行为操作之间的松耦合。</a:t>
            </a:r>
            <a:endParaRPr lang="en-US" altLang="zh-CN" dirty="0" smtClean="0"/>
          </a:p>
          <a:p>
            <a:pPr lvl="1"/>
            <a:r>
              <a:rPr lang="zh-CN" altLang="en-US" dirty="0" smtClean="0"/>
              <a:t>命令对象可以进行参数化、排队处理、撤销</a:t>
            </a:r>
            <a:r>
              <a:rPr lang="en-US" altLang="zh-CN" dirty="0" smtClean="0"/>
              <a:t>/</a:t>
            </a:r>
            <a:r>
              <a:rPr lang="zh-CN" altLang="en-US" dirty="0" smtClean="0"/>
              <a:t>重做、日志记录等</a:t>
            </a:r>
            <a:r>
              <a:rPr lang="zh-CN" altLang="en-US" dirty="0"/>
              <a:t>。</a:t>
            </a:r>
            <a:endParaRPr lang="en-US" altLang="zh-CN" dirty="0" smtClean="0"/>
          </a:p>
          <a:p>
            <a:pPr lvl="1"/>
            <a:r>
              <a:rPr lang="en-US" altLang="zh-CN" dirty="0" smtClean="0"/>
              <a:t>Command</a:t>
            </a:r>
            <a:r>
              <a:rPr lang="zh-CN" altLang="en-US" dirty="0" smtClean="0"/>
              <a:t>模式封装的是命令，把命令发出者的责任和命令执行者的责任分开。</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4" name="矩形 3"/>
          <p:cNvSpPr/>
          <p:nvPr/>
        </p:nvSpPr>
        <p:spPr>
          <a:xfrm>
            <a:off x="10728137" y="0"/>
            <a:ext cx="1463863"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Command</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生活中的例子：</a:t>
            </a:r>
            <a:endParaRPr lang="zh-CN" altLang="en-US" dirty="0"/>
          </a:p>
        </p:txBody>
      </p:sp>
      <p:sp>
        <p:nvSpPr>
          <p:cNvPr id="3" name="内容占位符 2"/>
          <p:cNvSpPr>
            <a:spLocks noGrp="1"/>
          </p:cNvSpPr>
          <p:nvPr>
            <p:ph idx="1"/>
          </p:nvPr>
        </p:nvSpPr>
        <p:spPr>
          <a:xfrm>
            <a:off x="612000" y="4912821"/>
            <a:ext cx="11157857" cy="1728877"/>
          </a:xfrm>
        </p:spPr>
        <p:txBody>
          <a:bodyPr/>
          <a:lstStyle/>
          <a:p>
            <a:r>
              <a:rPr lang="en-US" altLang="zh-CN" sz="2200" dirty="0" smtClean="0"/>
              <a:t>Command</a:t>
            </a:r>
            <a:r>
              <a:rPr lang="zh-CN" altLang="en-US" sz="2200" dirty="0" smtClean="0"/>
              <a:t>模式将一个请求封装为一个对象。用餐时的</a:t>
            </a:r>
            <a:r>
              <a:rPr lang="en-US" altLang="zh-CN" sz="2200" dirty="0" smtClean="0"/>
              <a:t>Order</a:t>
            </a:r>
            <a:r>
              <a:rPr lang="zh-CN" altLang="en-US" sz="2200" dirty="0" smtClean="0"/>
              <a:t>是</a:t>
            </a:r>
            <a:r>
              <a:rPr lang="en-US" altLang="zh-CN" sz="2200" dirty="0" smtClean="0"/>
              <a:t>Command</a:t>
            </a:r>
            <a:r>
              <a:rPr lang="zh-CN" altLang="en-US" sz="2200" dirty="0" smtClean="0"/>
              <a:t>模式的一个例子。服务员接受顾客的点单，把它记在</a:t>
            </a:r>
            <a:r>
              <a:rPr lang="en-US" altLang="zh-CN" sz="2200" dirty="0" smtClean="0"/>
              <a:t>Order</a:t>
            </a:r>
            <a:r>
              <a:rPr lang="zh-CN" altLang="en-US" sz="2200" dirty="0" smtClean="0"/>
              <a:t>上封装。这个</a:t>
            </a:r>
            <a:r>
              <a:rPr lang="en-US" altLang="zh-CN" sz="2200" dirty="0"/>
              <a:t>Order</a:t>
            </a:r>
            <a:r>
              <a:rPr lang="zh-CN" altLang="en-US" sz="2200" dirty="0" smtClean="0"/>
              <a:t>被排队等待烹饪。注意这里的</a:t>
            </a:r>
            <a:r>
              <a:rPr lang="en-US" altLang="zh-CN" sz="2200" dirty="0" smtClean="0"/>
              <a:t>Order</a:t>
            </a:r>
            <a:r>
              <a:rPr lang="zh-CN" altLang="en-US" sz="2200" dirty="0" smtClean="0"/>
              <a:t>不是菜单类的方法，而是独立的类，它可以被不同的顾客使用，可以添入不同的点单项目。</a:t>
            </a:r>
            <a:endParaRPr lang="zh-CN" altLang="en-US" sz="2200"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1988738" y="1295215"/>
            <a:ext cx="8117598" cy="3384376"/>
          </a:xfrm>
          <a:prstGeom prst="rect">
            <a:avLst/>
          </a:prstGeom>
        </p:spPr>
      </p:pic>
      <p:sp>
        <p:nvSpPr>
          <p:cNvPr id="7" name="矩形 6"/>
          <p:cNvSpPr/>
          <p:nvPr/>
        </p:nvSpPr>
        <p:spPr>
          <a:xfrm>
            <a:off x="10728137" y="0"/>
            <a:ext cx="1463863"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Command</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noChangeArrowheads="1"/>
          </p:cNvSpPr>
          <p:nvPr>
            <p:ph type="title"/>
          </p:nvPr>
        </p:nvSpPr>
        <p:spPr/>
        <p:txBody>
          <a:bodyPr/>
          <a:lstStyle/>
          <a:p>
            <a:r>
              <a:rPr lang="en-US" altLang="zh-CN" smtClean="0"/>
              <a:t>3. DIP: The Dependency Inversion Principle</a:t>
            </a:r>
            <a:endParaRPr lang="zh-CN" altLang="en-US" dirty="0" smtClean="0"/>
          </a:p>
        </p:txBody>
      </p:sp>
      <p:sp>
        <p:nvSpPr>
          <p:cNvPr id="15362" name="内容占位符 2"/>
          <p:cNvSpPr>
            <a:spLocks noGrp="1" noChangeArrowheads="1"/>
          </p:cNvSpPr>
          <p:nvPr>
            <p:ph idx="1"/>
          </p:nvPr>
        </p:nvSpPr>
        <p:spPr/>
        <p:txBody>
          <a:bodyPr/>
          <a:lstStyle/>
          <a:p>
            <a:pPr marL="0" indent="0">
              <a:buNone/>
            </a:pPr>
            <a:r>
              <a:rPr lang="zh-CN" altLang="en-US" dirty="0" smtClean="0"/>
              <a:t>依赖倒置原则：</a:t>
            </a:r>
            <a:endParaRPr lang="en-US" altLang="zh-CN" dirty="0" smtClean="0"/>
          </a:p>
          <a:p>
            <a:r>
              <a:rPr lang="zh-CN" altLang="en-US" dirty="0" smtClean="0"/>
              <a:t>高层模块不应该依赖低层模块，它们都应该依赖抽象。</a:t>
            </a:r>
            <a:endParaRPr lang="en-US" altLang="zh-CN" dirty="0" smtClean="0"/>
          </a:p>
          <a:p>
            <a:r>
              <a:rPr lang="zh-CN" altLang="en-US" dirty="0" smtClean="0"/>
              <a:t>抽象不应该依赖于细节，细节应该依赖于抽象。</a:t>
            </a:r>
            <a:endParaRPr lang="en-US" altLang="zh-CN" dirty="0" smtClean="0"/>
          </a:p>
          <a:p>
            <a:pPr lvl="2"/>
            <a:endParaRPr lang="en-US" altLang="zh-CN" dirty="0" smtClean="0"/>
          </a:p>
          <a:p>
            <a:pPr marL="0" indent="0">
              <a:buNone/>
            </a:pPr>
            <a:r>
              <a:rPr lang="zh-CN" altLang="en-US" dirty="0" smtClean="0"/>
              <a:t>举例：</a:t>
            </a:r>
            <a:endParaRPr lang="zh-CN" altLang="en-US" dirty="0"/>
          </a:p>
        </p:txBody>
      </p:sp>
      <p:graphicFrame>
        <p:nvGraphicFramePr>
          <p:cNvPr id="5" name="Object 4"/>
          <p:cNvGraphicFramePr>
            <a:graphicFrameLocks noChangeAspect="1"/>
          </p:cNvGraphicFramePr>
          <p:nvPr/>
        </p:nvGraphicFramePr>
        <p:xfrm>
          <a:off x="2517205" y="4013796"/>
          <a:ext cx="3434756" cy="2496944"/>
        </p:xfrm>
        <a:graphic>
          <a:graphicData uri="http://schemas.openxmlformats.org/presentationml/2006/ole">
            <mc:AlternateContent xmlns:mc="http://schemas.openxmlformats.org/markup-compatibility/2006">
              <mc:Choice xmlns:v="urn:schemas-microsoft-com:vml" Requires="v">
                <p:oleObj spid="_x0000_s22566" name="Visio" r:id="rId1" imgW="3615690" imgH="2627630" progId="Visio.Drawing.11">
                  <p:embed/>
                </p:oleObj>
              </mc:Choice>
              <mc:Fallback>
                <p:oleObj name="Visio" r:id="rId1" imgW="3615690" imgH="2627630" progId="Visio.Drawing.11">
                  <p:embed/>
                  <p:pic>
                    <p:nvPicPr>
                      <p:cNvPr id="0" name="图片 2256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7205" y="4013796"/>
                        <a:ext cx="3434756" cy="2496944"/>
                      </a:xfrm>
                      <a:prstGeom prst="rect">
                        <a:avLst/>
                      </a:prstGeom>
                      <a:noFill/>
                      <a:ln>
                        <a:noFill/>
                      </a:ln>
                      <a:effectLst/>
                    </p:spPr>
                  </p:pic>
                </p:oleObj>
              </mc:Fallback>
            </mc:AlternateContent>
          </a:graphicData>
        </a:graphic>
      </p:graphicFrame>
      <p:sp>
        <p:nvSpPr>
          <p:cNvPr id="6" name="AutoShape 7"/>
          <p:cNvSpPr/>
          <p:nvPr/>
        </p:nvSpPr>
        <p:spPr bwMode="auto">
          <a:xfrm>
            <a:off x="7147963" y="5862136"/>
            <a:ext cx="1418406" cy="576763"/>
          </a:xfrm>
          <a:prstGeom prst="borderCallout1">
            <a:avLst>
              <a:gd name="adj1" fmla="val -15144"/>
              <a:gd name="adj2" fmla="val 88662"/>
              <a:gd name="adj3" fmla="val -15144"/>
              <a:gd name="adj4" fmla="val -121417"/>
            </a:avLst>
          </a:prstGeom>
          <a:solidFill>
            <a:srgbClr val="EB7C11"/>
          </a:solidFill>
          <a:ln w="9525">
            <a:solidFill>
              <a:schemeClr val="tx1"/>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ctr"/>
            <a:r>
              <a:rPr lang="en-US" altLang="zh-CN" sz="1800">
                <a:solidFill>
                  <a:srgbClr val="FFFFFF"/>
                </a:solidFill>
                <a:ea typeface="宋体" panose="02010600030101010101" pitchFamily="2" charset="-122"/>
              </a:rPr>
              <a:t>u1( )</a:t>
            </a:r>
            <a:endParaRPr lang="en-US" altLang="zh-CN" sz="1800">
              <a:solidFill>
                <a:srgbClr val="FFFFFF"/>
              </a:solidFill>
              <a:ea typeface="宋体" panose="02010600030101010101" pitchFamily="2" charset="-122"/>
            </a:endParaRPr>
          </a:p>
          <a:p>
            <a:pPr algn="ctr"/>
            <a:r>
              <a:rPr lang="en-US" altLang="zh-CN" sz="1800">
                <a:solidFill>
                  <a:srgbClr val="FFFFFF"/>
                </a:solidFill>
                <a:ea typeface="宋体" panose="02010600030101010101" pitchFamily="2" charset="-122"/>
              </a:rPr>
              <a:t>u2( )</a:t>
            </a:r>
            <a:endParaRPr lang="zh-CN" altLang="en-US" sz="1800">
              <a:solidFill>
                <a:srgbClr val="FFFFFF"/>
              </a:solidFill>
              <a:ea typeface="宋体" panose="02010600030101010101" pitchFamily="2" charset="-122"/>
            </a:endParaRPr>
          </a:p>
        </p:txBody>
      </p:sp>
      <p:sp>
        <p:nvSpPr>
          <p:cNvPr id="7" name="AutoShape 11"/>
          <p:cNvSpPr/>
          <p:nvPr/>
        </p:nvSpPr>
        <p:spPr bwMode="auto">
          <a:xfrm>
            <a:off x="6365105" y="4920434"/>
            <a:ext cx="2007369" cy="461191"/>
          </a:xfrm>
          <a:prstGeom prst="borderCallout1">
            <a:avLst>
              <a:gd name="adj1" fmla="val -21241"/>
              <a:gd name="adj2" fmla="val 92435"/>
              <a:gd name="adj3" fmla="val -21241"/>
              <a:gd name="adj4" fmla="val -90546"/>
            </a:avLst>
          </a:prstGeom>
          <a:solidFill>
            <a:srgbClr val="EB7C11"/>
          </a:solidFill>
          <a:ln w="9525">
            <a:solidFill>
              <a:schemeClr val="tx1"/>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ctr"/>
            <a:r>
              <a:rPr lang="en-US" altLang="zh-CN" sz="1800" dirty="0">
                <a:solidFill>
                  <a:srgbClr val="FFFFFF"/>
                </a:solidFill>
                <a:ea typeface="宋体" panose="02010600030101010101" pitchFamily="2" charset="-122"/>
              </a:rPr>
              <a:t>g( ){ u1(); u2(); }</a:t>
            </a:r>
            <a:endParaRPr lang="en-US" altLang="zh-CN" sz="1800" dirty="0">
              <a:solidFill>
                <a:srgbClr val="FFFFFF"/>
              </a:solidFill>
              <a:ea typeface="宋体" panose="02010600030101010101" pitchFamily="2" charset="-122"/>
            </a:endParaRPr>
          </a:p>
        </p:txBody>
      </p:sp>
      <p:sp>
        <p:nvSpPr>
          <p:cNvPr id="8" name="AutoShape 12"/>
          <p:cNvSpPr/>
          <p:nvPr/>
        </p:nvSpPr>
        <p:spPr bwMode="auto">
          <a:xfrm>
            <a:off x="5499430" y="4013796"/>
            <a:ext cx="2472995" cy="520999"/>
          </a:xfrm>
          <a:prstGeom prst="borderCallout1">
            <a:avLst>
              <a:gd name="adj1" fmla="val -21241"/>
              <a:gd name="adj2" fmla="val 94880"/>
              <a:gd name="adj3" fmla="val -21241"/>
              <a:gd name="adj4" fmla="val -61310"/>
            </a:avLst>
          </a:prstGeom>
          <a:solidFill>
            <a:srgbClr val="EB7C11"/>
          </a:solidFill>
          <a:ln w="9525">
            <a:solidFill>
              <a:schemeClr val="tx1"/>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algn="ctr"/>
            <a:r>
              <a:rPr lang="en-US" altLang="zh-CN" sz="1800" dirty="0">
                <a:solidFill>
                  <a:srgbClr val="FFFFFF"/>
                </a:solidFill>
                <a:ea typeface="宋体" panose="02010600030101010101" pitchFamily="2" charset="-122"/>
              </a:rPr>
              <a:t>p( ){ g( ); }</a:t>
            </a:r>
            <a:endParaRPr lang="en-US" altLang="zh-CN" sz="1800" dirty="0">
              <a:solidFill>
                <a:srgbClr val="FFFFFF"/>
              </a:solidFill>
              <a:ea typeface="宋体" panose="02010600030101010101" pitchFamily="2" charset="-122"/>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命令模式的结构</a:t>
            </a:r>
            <a:endParaRPr lang="zh-CN" altLang="en-US" dirty="0"/>
          </a:p>
        </p:txBody>
      </p:sp>
      <p:sp>
        <p:nvSpPr>
          <p:cNvPr id="3" name="内容占位符 2"/>
          <p:cNvSpPr>
            <a:spLocks noGrp="1"/>
          </p:cNvSpPr>
          <p:nvPr>
            <p:ph idx="1"/>
          </p:nvPr>
        </p:nvSpPr>
        <p:spPr>
          <a:xfrm>
            <a:off x="612000" y="4015047"/>
            <a:ext cx="11157857" cy="2626652"/>
          </a:xfrm>
        </p:spPr>
        <p:txBody>
          <a:bodyPr/>
          <a:lstStyle/>
          <a:p>
            <a:r>
              <a:rPr lang="en-US" altLang="zh-CN" sz="2000" dirty="0" smtClean="0"/>
              <a:t>Command (</a:t>
            </a:r>
            <a:r>
              <a:rPr lang="zh-CN" altLang="en-US" sz="2000" dirty="0" smtClean="0"/>
              <a:t>抽象命令类</a:t>
            </a:r>
            <a:r>
              <a:rPr lang="en-US" altLang="zh-CN" sz="2000" dirty="0" smtClean="0"/>
              <a:t>)</a:t>
            </a:r>
            <a:r>
              <a:rPr lang="zh-CN" altLang="en-US" sz="2000" dirty="0" smtClean="0"/>
              <a:t>：声明执行操作的接口</a:t>
            </a:r>
            <a:endParaRPr lang="zh-CN" altLang="en-US" sz="2000" dirty="0" smtClean="0"/>
          </a:p>
          <a:p>
            <a:r>
              <a:rPr lang="en-US" altLang="zh-CN" sz="2000" dirty="0" err="1" smtClean="0"/>
              <a:t>ConcreteCommand</a:t>
            </a:r>
            <a:r>
              <a:rPr lang="en-US" altLang="zh-CN" sz="2000" dirty="0" smtClean="0"/>
              <a:t> (</a:t>
            </a:r>
            <a:r>
              <a:rPr lang="zh-CN" altLang="en-US" sz="2000" dirty="0" smtClean="0"/>
              <a:t>具体命令类</a:t>
            </a:r>
            <a:r>
              <a:rPr lang="en-US" altLang="zh-CN" sz="2000" dirty="0" smtClean="0"/>
              <a:t>)</a:t>
            </a:r>
            <a:r>
              <a:rPr lang="zh-CN" altLang="en-US" sz="2000" dirty="0" smtClean="0"/>
              <a:t>：将一个接收者对象绑定于一个动作；调用接收者相应的操作以实现</a:t>
            </a:r>
            <a:r>
              <a:rPr lang="en-US" altLang="zh-CN" sz="2000" dirty="0" smtClean="0"/>
              <a:t>Execute</a:t>
            </a:r>
            <a:endParaRPr lang="en-US" altLang="zh-CN" sz="2000" dirty="0" smtClean="0"/>
          </a:p>
          <a:p>
            <a:r>
              <a:rPr lang="en-US" altLang="zh-CN" sz="2000" dirty="0" smtClean="0"/>
              <a:t>Client (</a:t>
            </a:r>
            <a:r>
              <a:rPr lang="zh-CN" altLang="en-US" sz="2000" dirty="0" smtClean="0"/>
              <a:t>客户类</a:t>
            </a:r>
            <a:r>
              <a:rPr lang="en-US" altLang="zh-CN" sz="2000" dirty="0" smtClean="0"/>
              <a:t>)</a:t>
            </a:r>
            <a:r>
              <a:rPr lang="zh-CN" altLang="en-US" sz="2000" dirty="0" smtClean="0"/>
              <a:t>：创建一个具体命令对象并设定它的接收者</a:t>
            </a:r>
            <a:endParaRPr lang="zh-CN" altLang="en-US" sz="2000" dirty="0" smtClean="0"/>
          </a:p>
          <a:p>
            <a:r>
              <a:rPr lang="en-US" altLang="zh-CN" sz="2000" dirty="0" smtClean="0"/>
              <a:t>Invoker (</a:t>
            </a:r>
            <a:r>
              <a:rPr lang="zh-CN" altLang="en-US" sz="2000" dirty="0" smtClean="0"/>
              <a:t>调用者</a:t>
            </a:r>
            <a:r>
              <a:rPr lang="en-US" altLang="zh-CN" sz="2000" dirty="0" smtClean="0"/>
              <a:t>)</a:t>
            </a:r>
            <a:r>
              <a:rPr lang="zh-CN" altLang="en-US" sz="2000" dirty="0" smtClean="0"/>
              <a:t>：要求该命令执行这个请求</a:t>
            </a:r>
            <a:endParaRPr lang="zh-CN" altLang="en-US" sz="2000" dirty="0" smtClean="0"/>
          </a:p>
          <a:p>
            <a:r>
              <a:rPr lang="en-US" altLang="zh-CN" sz="2000" dirty="0" smtClean="0"/>
              <a:t>Receiver (</a:t>
            </a:r>
            <a:r>
              <a:rPr lang="zh-CN" altLang="en-US" sz="2000" dirty="0" smtClean="0"/>
              <a:t>接收者</a:t>
            </a:r>
            <a:r>
              <a:rPr lang="en-US" altLang="zh-CN" sz="2000" dirty="0" smtClean="0"/>
              <a:t>)</a:t>
            </a:r>
            <a:r>
              <a:rPr lang="zh-CN" altLang="en-US" sz="2000" dirty="0" smtClean="0"/>
              <a:t>：知道如何实施与执行一个请求相关的操作。任何类都可能作为一个接收者</a:t>
            </a:r>
            <a:endParaRPr lang="zh-CN" altLang="en-US" sz="2000"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1681025" y="1293443"/>
            <a:ext cx="9047112" cy="2490146"/>
          </a:xfrm>
          <a:prstGeom prst="rect">
            <a:avLst/>
          </a:prstGeom>
        </p:spPr>
      </p:pic>
      <p:sp>
        <p:nvSpPr>
          <p:cNvPr id="7" name="矩形 6"/>
          <p:cNvSpPr/>
          <p:nvPr/>
        </p:nvSpPr>
        <p:spPr>
          <a:xfrm>
            <a:off x="10728137" y="0"/>
            <a:ext cx="1463863"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Command</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举例：</a:t>
            </a:r>
            <a:endParaRPr lang="zh-CN" altLang="en-US" dirty="0"/>
          </a:p>
        </p:txBody>
      </p:sp>
      <p:sp>
        <p:nvSpPr>
          <p:cNvPr id="3" name="内容占位符 2"/>
          <p:cNvSpPr>
            <a:spLocks noGrp="1"/>
          </p:cNvSpPr>
          <p:nvPr>
            <p:ph idx="1"/>
          </p:nvPr>
        </p:nvSpPr>
        <p:spPr/>
        <p:txBody>
          <a:bodyPr/>
          <a:lstStyle/>
          <a:p>
            <a:r>
              <a:rPr lang="zh-CN" altLang="en-US" smtClean="0"/>
              <a:t>菜单命令是</a:t>
            </a:r>
            <a:r>
              <a:rPr lang="en-US" altLang="zh-CN" smtClean="0"/>
              <a:t>Command</a:t>
            </a:r>
            <a:r>
              <a:rPr lang="zh-CN" altLang="en-US" smtClean="0"/>
              <a:t>模式的经典应用。如何设计才能在用户单击菜单的时候调用对应的方法？如：</a:t>
            </a:r>
            <a:endParaRPr lang="zh-CN" altLang="en-US" smtClean="0"/>
          </a:p>
          <a:p>
            <a:pPr lvl="1"/>
            <a:r>
              <a:rPr lang="zh-CN" altLang="en-US" smtClean="0"/>
              <a:t>从剪贴板向一个文档</a:t>
            </a:r>
            <a:r>
              <a:rPr lang="en-US" altLang="zh-CN" smtClean="0"/>
              <a:t>(Document)</a:t>
            </a:r>
            <a:r>
              <a:rPr lang="zh-CN" altLang="en-US" smtClean="0"/>
              <a:t>粘贴正文。</a:t>
            </a:r>
            <a:endParaRPr lang="zh-CN" altLang="en-US" smtClean="0"/>
          </a:p>
          <a:p>
            <a:pPr lvl="1"/>
            <a:r>
              <a:rPr lang="zh-CN" altLang="en-US" smtClean="0"/>
              <a:t>打开一个文档。</a:t>
            </a:r>
            <a:endParaRPr lang="zh-CN" altLang="en-US" smtClean="0"/>
          </a:p>
          <a:p>
            <a:pPr lvl="1"/>
            <a:r>
              <a:rPr lang="zh-CN" altLang="en-US" smtClean="0"/>
              <a:t>使一个页面按正常大小居中。</a:t>
            </a:r>
            <a:endParaRPr lang="zh-CN" altLang="en-US" smtClean="0"/>
          </a:p>
          <a:p>
            <a:pPr lvl="1"/>
            <a:r>
              <a:rPr lang="en-US" altLang="zh-CN" smtClean="0"/>
              <a:t>……</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9" name="矩形 8"/>
          <p:cNvSpPr/>
          <p:nvPr/>
        </p:nvSpPr>
        <p:spPr>
          <a:xfrm>
            <a:off x="10728137" y="0"/>
            <a:ext cx="1463863"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Command</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endParaRPr lang="zh-CN" altLang="en-US"/>
          </a:p>
        </p:txBody>
      </p:sp>
      <p:sp>
        <p:nvSpPr>
          <p:cNvPr id="3" name="内容占位符 2"/>
          <p:cNvSpPr>
            <a:spLocks noGrp="1"/>
          </p:cNvSpPr>
          <p:nvPr>
            <p:ph idx="1"/>
          </p:nvPr>
        </p:nvSpPr>
        <p:spPr>
          <a:xfrm>
            <a:off x="612000" y="5394959"/>
            <a:ext cx="11157857" cy="1246739"/>
          </a:xfrm>
        </p:spPr>
        <p:txBody>
          <a:bodyPr/>
          <a:lstStyle/>
          <a:p>
            <a:r>
              <a:rPr lang="zh-CN" altLang="en-US" sz="2000" dirty="0" smtClean="0"/>
              <a:t>每一菜单中的选项都是一个菜单项单项时，该</a:t>
            </a:r>
            <a:r>
              <a:rPr lang="en-US" altLang="zh-CN" sz="2000" dirty="0" err="1" smtClean="0"/>
              <a:t>menuItem</a:t>
            </a:r>
            <a:r>
              <a:rPr lang="zh-CN" altLang="en-US" sz="2000" dirty="0" smtClean="0"/>
              <a:t>对象调用它的</a:t>
            </a:r>
            <a:r>
              <a:rPr lang="en-US" altLang="zh-CN" sz="2000" dirty="0" smtClean="0"/>
              <a:t>command</a:t>
            </a:r>
            <a:r>
              <a:rPr lang="zh-CN" altLang="en-US" sz="2000" dirty="0" smtClean="0"/>
              <a:t>对象的</a:t>
            </a:r>
            <a:r>
              <a:rPr lang="en-US" altLang="zh-CN" sz="2000" dirty="0" smtClean="0"/>
              <a:t>Execute</a:t>
            </a:r>
            <a:r>
              <a:rPr lang="zh-CN" altLang="en-US" sz="2000" dirty="0" smtClean="0"/>
              <a:t>方法，而</a:t>
            </a:r>
            <a:r>
              <a:rPr lang="en-US" altLang="zh-CN" sz="2000" dirty="0" smtClean="0"/>
              <a:t>Execute</a:t>
            </a:r>
            <a:r>
              <a:rPr lang="zh-CN" altLang="en-US" sz="2000" dirty="0" smtClean="0"/>
              <a:t>执行相应操作。</a:t>
            </a:r>
            <a:r>
              <a:rPr lang="en-US" altLang="zh-CN" sz="2000" dirty="0" err="1" smtClean="0"/>
              <a:t>menuItem</a:t>
            </a:r>
            <a:r>
              <a:rPr lang="zh-CN" altLang="en-US" sz="2000" dirty="0" smtClean="0"/>
              <a:t>对象并不知道它们使用的是</a:t>
            </a:r>
            <a:r>
              <a:rPr lang="en-US" altLang="zh-CN" sz="2000" dirty="0" smtClean="0"/>
              <a:t>command</a:t>
            </a:r>
            <a:r>
              <a:rPr lang="zh-CN" altLang="en-US" sz="2000" dirty="0" smtClean="0"/>
              <a:t>的哪一个子类。</a:t>
            </a:r>
            <a:r>
              <a:rPr lang="en-US" altLang="zh-CN" sz="2000" dirty="0" smtClean="0"/>
              <a:t>command</a:t>
            </a:r>
            <a:r>
              <a:rPr lang="zh-CN" altLang="en-US" sz="2000" dirty="0" smtClean="0"/>
              <a:t>子类里存放着请求的接收者，而</a:t>
            </a:r>
            <a:r>
              <a:rPr lang="en-US" altLang="zh-CN" sz="2000" dirty="0" smtClean="0"/>
              <a:t>Execute</a:t>
            </a:r>
            <a:r>
              <a:rPr lang="zh-CN" altLang="en-US" sz="2000" dirty="0" smtClean="0"/>
              <a:t>操作将调用该接收者的一个或多个操作。</a:t>
            </a:r>
            <a:endParaRPr lang="zh-CN" altLang="en-US" sz="2000"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1592580" y="800046"/>
            <a:ext cx="8593556" cy="4588910"/>
          </a:xfrm>
          <a:prstGeom prst="rect">
            <a:avLst/>
          </a:prstGeom>
        </p:spPr>
      </p:pic>
      <p:sp>
        <p:nvSpPr>
          <p:cNvPr id="10" name="矩形 9"/>
          <p:cNvSpPr/>
          <p:nvPr/>
        </p:nvSpPr>
        <p:spPr>
          <a:xfrm>
            <a:off x="10728137" y="0"/>
            <a:ext cx="1463863"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Command</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endParaRPr lang="zh-CN" altLang="en-US"/>
          </a:p>
        </p:txBody>
      </p:sp>
      <p:sp>
        <p:nvSpPr>
          <p:cNvPr id="3" name="内容占位符 2"/>
          <p:cNvSpPr>
            <a:spLocks noGrp="1"/>
          </p:cNvSpPr>
          <p:nvPr>
            <p:ph idx="1"/>
          </p:nvPr>
        </p:nvSpPr>
        <p:spPr>
          <a:xfrm>
            <a:off x="612000" y="5461462"/>
            <a:ext cx="11157857" cy="1180237"/>
          </a:xfrm>
        </p:spPr>
        <p:txBody>
          <a:bodyPr/>
          <a:lstStyle/>
          <a:p>
            <a:r>
              <a:rPr lang="en-US" altLang="zh-CN" sz="2000" dirty="0" err="1" smtClean="0"/>
              <a:t>PasteCommand</a:t>
            </a:r>
            <a:r>
              <a:rPr lang="zh-CN" altLang="en-US" sz="2000" dirty="0" smtClean="0"/>
              <a:t>支持从剪贴板向一个文档</a:t>
            </a:r>
            <a:r>
              <a:rPr lang="en-US" altLang="zh-CN" sz="2000" dirty="0" smtClean="0"/>
              <a:t>(Document)</a:t>
            </a:r>
            <a:r>
              <a:rPr lang="zh-CN" altLang="en-US" sz="2000" dirty="0" smtClean="0"/>
              <a:t>粘贴正文。</a:t>
            </a:r>
            <a:r>
              <a:rPr lang="en-US" altLang="zh-CN" sz="2000" dirty="0" err="1" smtClean="0"/>
              <a:t>PasteCommand</a:t>
            </a:r>
            <a:r>
              <a:rPr lang="zh-CN" altLang="en-US" sz="2000" dirty="0" smtClean="0"/>
              <a:t>的接收者是一个文档对象，该对象是实例化时提供的。</a:t>
            </a:r>
            <a:r>
              <a:rPr lang="en-US" altLang="zh-CN" sz="2000" dirty="0" smtClean="0"/>
              <a:t>Execute</a:t>
            </a:r>
            <a:r>
              <a:rPr lang="zh-CN" altLang="en-US" sz="2000" dirty="0" smtClean="0"/>
              <a:t>操作将调用该</a:t>
            </a:r>
            <a:r>
              <a:rPr lang="en-US" altLang="zh-CN" sz="2000" dirty="0" smtClean="0"/>
              <a:t>Document</a:t>
            </a:r>
            <a:r>
              <a:rPr lang="zh-CN" altLang="en-US" sz="2000" dirty="0" smtClean="0"/>
              <a:t>的</a:t>
            </a:r>
            <a:r>
              <a:rPr lang="en-US" altLang="zh-CN" sz="2000" dirty="0" smtClean="0"/>
              <a:t>Paste</a:t>
            </a:r>
            <a:r>
              <a:rPr lang="zh-CN" altLang="en-US" sz="2000" dirty="0" smtClean="0"/>
              <a:t>操作。</a:t>
            </a:r>
            <a:endParaRPr lang="zh-CN" altLang="en-US" sz="2000"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1980803" y="1304925"/>
            <a:ext cx="8404395" cy="3744416"/>
          </a:xfrm>
          <a:prstGeom prst="rect">
            <a:avLst/>
          </a:prstGeom>
        </p:spPr>
      </p:pic>
      <p:sp>
        <p:nvSpPr>
          <p:cNvPr id="7" name="矩形 6"/>
          <p:cNvSpPr/>
          <p:nvPr/>
        </p:nvSpPr>
        <p:spPr>
          <a:xfrm>
            <a:off x="10728137" y="0"/>
            <a:ext cx="1463863"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Command</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endParaRPr lang="zh-CN" altLang="en-US"/>
          </a:p>
        </p:txBody>
      </p:sp>
      <p:sp>
        <p:nvSpPr>
          <p:cNvPr id="3" name="内容占位符 2"/>
          <p:cNvSpPr>
            <a:spLocks noGrp="1"/>
          </p:cNvSpPr>
          <p:nvPr>
            <p:ph idx="1"/>
          </p:nvPr>
        </p:nvSpPr>
        <p:spPr>
          <a:xfrm>
            <a:off x="612000" y="5751625"/>
            <a:ext cx="11157857" cy="890074"/>
          </a:xfrm>
        </p:spPr>
        <p:txBody>
          <a:bodyPr/>
          <a:lstStyle/>
          <a:p>
            <a:r>
              <a:rPr lang="en-US" altLang="zh-CN" sz="2000" dirty="0" err="1" smtClean="0"/>
              <a:t>OpenCommand</a:t>
            </a:r>
            <a:r>
              <a:rPr lang="zh-CN" altLang="en-US" sz="2000" dirty="0" smtClean="0"/>
              <a:t>的</a:t>
            </a:r>
            <a:r>
              <a:rPr lang="en-US" altLang="zh-CN" sz="2000" dirty="0" smtClean="0"/>
              <a:t>Execute</a:t>
            </a:r>
            <a:r>
              <a:rPr lang="zh-CN" altLang="en-US" sz="2000" dirty="0" smtClean="0"/>
              <a:t>操作有所不同：它提示用户输入一个文档名，创建一个相应的文档对象，将其作为接收者的应用对象中，并打该文档。</a:t>
            </a:r>
            <a:endParaRPr lang="zh-CN" altLang="en-US" sz="2000"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1885246" y="1180233"/>
            <a:ext cx="8227697" cy="4320480"/>
          </a:xfrm>
          <a:prstGeom prst="rect">
            <a:avLst/>
          </a:prstGeom>
        </p:spPr>
      </p:pic>
      <p:sp>
        <p:nvSpPr>
          <p:cNvPr id="7" name="矩形 6"/>
          <p:cNvSpPr/>
          <p:nvPr/>
        </p:nvSpPr>
        <p:spPr>
          <a:xfrm>
            <a:off x="10728137" y="0"/>
            <a:ext cx="1463863"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Command</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4072" y="555436"/>
            <a:ext cx="11157857" cy="5288241"/>
          </a:xfrm>
          <a:solidFill>
            <a:schemeClr val="bg1"/>
          </a:solidFill>
        </p:spPr>
        <p:txBody>
          <a:bodyPr/>
          <a:lstStyle/>
          <a:p>
            <a:r>
              <a:rPr lang="zh-CN" altLang="en-US" sz="2000" dirty="0" smtClean="0"/>
              <a:t>有时一个</a:t>
            </a:r>
            <a:r>
              <a:rPr lang="en-US" altLang="zh-CN" sz="2000" dirty="0" err="1" smtClean="0"/>
              <a:t>MenuItem</a:t>
            </a:r>
            <a:r>
              <a:rPr lang="zh-CN" altLang="en-US" sz="2000" dirty="0" smtClean="0"/>
              <a:t>需要执行一系列命令。如，使一个页面按正常大小居中的</a:t>
            </a:r>
            <a:r>
              <a:rPr lang="en-US" altLang="zh-CN" sz="2000" dirty="0" err="1" smtClean="0"/>
              <a:t>MenuItem</a:t>
            </a:r>
            <a:r>
              <a:rPr lang="zh-CN" altLang="en-US" sz="2000" dirty="0" smtClean="0"/>
              <a:t>可由一个</a:t>
            </a:r>
            <a:r>
              <a:rPr lang="en-US" altLang="zh-CN" sz="2000" dirty="0" err="1" smtClean="0"/>
              <a:t>CenterDocumentCommand</a:t>
            </a:r>
            <a:r>
              <a:rPr lang="zh-CN" altLang="en-US" sz="2000" dirty="0" smtClean="0"/>
              <a:t>对象和一个</a:t>
            </a:r>
            <a:r>
              <a:rPr lang="en-US" altLang="zh-CN" sz="2000" dirty="0" err="1" smtClean="0"/>
              <a:t>NormalSizeCommand</a:t>
            </a:r>
            <a:r>
              <a:rPr lang="zh-CN" altLang="en-US" sz="2000" dirty="0" smtClean="0"/>
              <a:t>对象构建。</a:t>
            </a:r>
            <a:endParaRPr lang="zh-CN" altLang="en-US" sz="2000" dirty="0" smtClean="0"/>
          </a:p>
          <a:p>
            <a:r>
              <a:rPr lang="zh-CN" altLang="en-US" sz="2000" dirty="0" smtClean="0"/>
              <a:t>由于这种需要将多条命令串接起来的情况很常见，我们定义一个</a:t>
            </a:r>
            <a:r>
              <a:rPr lang="en-US" altLang="zh-CN" sz="2000" dirty="0" err="1" smtClean="0"/>
              <a:t>MacroCommand</a:t>
            </a:r>
            <a:r>
              <a:rPr lang="zh-CN" altLang="en-US" sz="2000" dirty="0" smtClean="0"/>
              <a:t>类来让一个</a:t>
            </a:r>
            <a:r>
              <a:rPr lang="en-US" altLang="zh-CN" sz="2000" dirty="0" err="1" smtClean="0"/>
              <a:t>MenuItem</a:t>
            </a:r>
            <a:r>
              <a:rPr lang="zh-CN" altLang="en-US" sz="2000" dirty="0" smtClean="0"/>
              <a:t>执行任意数目的命令。</a:t>
            </a:r>
            <a:endParaRPr lang="zh-CN" altLang="en-US" sz="2000" dirty="0" smtClean="0"/>
          </a:p>
          <a:p>
            <a:r>
              <a:rPr lang="en-US" altLang="zh-CN" sz="2000" dirty="0" err="1" smtClean="0"/>
              <a:t>MacroCommand</a:t>
            </a:r>
            <a:r>
              <a:rPr lang="zh-CN" altLang="en-US" sz="2000" dirty="0" smtClean="0"/>
              <a:t>是一个具体的</a:t>
            </a:r>
            <a:r>
              <a:rPr lang="en-US" altLang="zh-CN" sz="2000" dirty="0" smtClean="0"/>
              <a:t>Command</a:t>
            </a:r>
            <a:r>
              <a:rPr lang="zh-CN" altLang="en-US" sz="2000" dirty="0" smtClean="0"/>
              <a:t>子类，它执行一个命令序列。</a:t>
            </a:r>
            <a:r>
              <a:rPr lang="en-US" altLang="zh-CN" sz="2000" dirty="0" err="1" smtClean="0"/>
              <a:t>MacroCommand</a:t>
            </a:r>
            <a:r>
              <a:rPr lang="zh-CN" altLang="en-US" sz="2000" dirty="0" smtClean="0"/>
              <a:t>没有明确的接收者，而序列中的命令各自定义其接收者。</a:t>
            </a:r>
            <a:endParaRPr lang="zh-CN" altLang="en-US" sz="2000"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2495600" y="3356523"/>
            <a:ext cx="6984776" cy="3148790"/>
          </a:xfrm>
          <a:prstGeom prst="rect">
            <a:avLst/>
          </a:prstGeom>
        </p:spPr>
      </p:pic>
      <p:sp>
        <p:nvSpPr>
          <p:cNvPr id="7" name="矩形 6"/>
          <p:cNvSpPr/>
          <p:nvPr/>
        </p:nvSpPr>
        <p:spPr>
          <a:xfrm>
            <a:off x="10728137" y="0"/>
            <a:ext cx="1463863"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Command</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17</a:t>
            </a:r>
            <a:r>
              <a:rPr lang="zh-CN" altLang="en-US" smtClean="0"/>
              <a:t>）迭代器模式</a:t>
            </a:r>
            <a:r>
              <a:rPr lang="en-US" altLang="zh-CN" smtClean="0"/>
              <a:t>Iterator</a:t>
            </a:r>
            <a:endParaRPr lang="zh-CN" altLang="en-US" dirty="0"/>
          </a:p>
        </p:txBody>
      </p:sp>
      <p:sp>
        <p:nvSpPr>
          <p:cNvPr id="3" name="内容占位符 2"/>
          <p:cNvSpPr>
            <a:spLocks noGrp="1"/>
          </p:cNvSpPr>
          <p:nvPr>
            <p:ph idx="1"/>
          </p:nvPr>
        </p:nvSpPr>
        <p:spPr/>
        <p:txBody>
          <a:bodyPr/>
          <a:lstStyle/>
          <a:p>
            <a:r>
              <a:rPr lang="zh-CN" altLang="en-US" dirty="0" smtClean="0"/>
              <a:t>聚集对象</a:t>
            </a:r>
            <a:endParaRPr lang="en-US" altLang="zh-CN" dirty="0" smtClean="0"/>
          </a:p>
          <a:p>
            <a:endParaRPr lang="en-US" altLang="zh-CN" dirty="0" smtClean="0"/>
          </a:p>
          <a:p>
            <a:endParaRPr lang="en-US" altLang="zh-CN" dirty="0" smtClean="0"/>
          </a:p>
          <a:p>
            <a:pPr lvl="1"/>
            <a:r>
              <a:rPr lang="zh-CN" altLang="en-US" dirty="0" smtClean="0"/>
              <a:t>在软件构建过程中，聚集对象内部结构常常变化各异。但对于这些聚集对象，我们希望在不暴露其内部结构的同时，可以让外部客户代码透明地访问其中包含的元素。</a:t>
            </a:r>
            <a:endParaRPr lang="en-US" altLang="zh-CN" dirty="0" smtClean="0"/>
          </a:p>
          <a:p>
            <a:pPr lvl="1"/>
            <a:r>
              <a:rPr lang="zh-CN" altLang="en-US" dirty="0" smtClean="0"/>
              <a:t>聚集对象拥有两个职责：</a:t>
            </a:r>
            <a:endParaRPr lang="zh-CN" altLang="en-US" dirty="0" smtClean="0"/>
          </a:p>
          <a:p>
            <a:pPr lvl="2"/>
            <a:r>
              <a:rPr lang="zh-CN" altLang="en-US" dirty="0" smtClean="0"/>
              <a:t>存储内部数据</a:t>
            </a:r>
            <a:endParaRPr lang="zh-CN" altLang="en-US" dirty="0" smtClean="0"/>
          </a:p>
          <a:p>
            <a:pPr lvl="2"/>
            <a:r>
              <a:rPr lang="zh-CN" altLang="en-US" dirty="0" smtClean="0"/>
              <a:t>遍历内部数据</a:t>
            </a:r>
            <a:endParaRPr lang="en-US" altLang="zh-CN" dirty="0" smtClean="0"/>
          </a:p>
          <a:p>
            <a:pPr marL="457200" lvl="1" indent="0">
              <a:buNone/>
            </a:pPr>
            <a:r>
              <a:rPr lang="zh-CN" altLang="en-US" dirty="0" smtClean="0"/>
              <a:t>    前者为根本属性；后者既是可变化的、可分离的。</a:t>
            </a:r>
            <a:endParaRPr lang="zh-CN" altLang="en-US" dirty="0" smtClean="0"/>
          </a:p>
          <a:p>
            <a:r>
              <a:rPr lang="zh-CN" altLang="en-US" dirty="0" smtClean="0"/>
              <a:t>因此，可以将遍历行为分离出来，抽象为一个迭代器，专门提供遍历聚集内部数据对象的行为，这就是迭代器模式的本质。</a:t>
            </a:r>
            <a:endParaRPr lang="zh-CN" altLang="en-US"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4" name="矩形 3"/>
          <p:cNvSpPr/>
          <p:nvPr/>
        </p:nvSpPr>
        <p:spPr>
          <a:xfrm>
            <a:off x="10860000" y="0"/>
            <a:ext cx="1332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Iterator</a:t>
            </a:r>
            <a:endParaRPr lang="en-US" altLang="zh-CN" sz="2000" dirty="0">
              <a:solidFill>
                <a:schemeClr val="bg1"/>
              </a:solidFill>
              <a:latin typeface="+mn-ea"/>
            </a:endParaRPr>
          </a:p>
        </p:txBody>
      </p:sp>
      <p:pic>
        <p:nvPicPr>
          <p:cNvPr id="5" name="图片 4"/>
          <p:cNvPicPr>
            <a:picLocks noChangeAspect="1"/>
          </p:cNvPicPr>
          <p:nvPr/>
        </p:nvPicPr>
        <p:blipFill>
          <a:blip r:embed="rId1"/>
          <a:stretch>
            <a:fillRect/>
          </a:stretch>
        </p:blipFill>
        <p:spPr>
          <a:xfrm>
            <a:off x="3359697" y="1340769"/>
            <a:ext cx="2200275" cy="1457325"/>
          </a:xfrm>
          <a:prstGeom prst="rect">
            <a:avLst/>
          </a:prstGeom>
        </p:spPr>
      </p:pic>
      <p:pic>
        <p:nvPicPr>
          <p:cNvPr id="7" name="图片 6"/>
          <p:cNvPicPr>
            <a:picLocks noChangeAspect="1"/>
          </p:cNvPicPr>
          <p:nvPr/>
        </p:nvPicPr>
        <p:blipFill>
          <a:blip r:embed="rId2"/>
          <a:stretch>
            <a:fillRect/>
          </a:stretch>
        </p:blipFill>
        <p:spPr>
          <a:xfrm>
            <a:off x="6240017" y="1358503"/>
            <a:ext cx="2193661" cy="1439590"/>
          </a:xfrm>
          <a:prstGeom prst="rect">
            <a:avLst/>
          </a:prstGeom>
        </p:spPr>
      </p:pic>
    </p:spTree>
  </p:cSld>
  <p:clrMapOvr>
    <a:masterClrMapping/>
  </p:clrMapOvr>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举</a:t>
            </a:r>
            <a:r>
              <a:rPr lang="zh-CN" altLang="en-US" dirty="0" smtClean="0"/>
              <a:t>例</a:t>
            </a:r>
            <a:endParaRPr lang="zh-CN" altLang="en-US" dirty="0"/>
          </a:p>
        </p:txBody>
      </p:sp>
      <p:sp>
        <p:nvSpPr>
          <p:cNvPr id="3" name="内容占位符 2"/>
          <p:cNvSpPr>
            <a:spLocks noGrp="1"/>
          </p:cNvSpPr>
          <p:nvPr>
            <p:ph idx="1"/>
          </p:nvPr>
        </p:nvSpPr>
        <p:spPr/>
        <p:txBody>
          <a:bodyPr/>
          <a:lstStyle/>
          <a:p>
            <a:pPr marL="0" indent="0">
              <a:buNone/>
            </a:pPr>
            <a:r>
              <a:rPr lang="zh-CN" altLang="en-US" sz="2600" dirty="0"/>
              <a:t>我们编写代码经常都会碰到遍历一个数组，使用</a:t>
            </a:r>
            <a:endParaRPr lang="zh-CN" altLang="en-US" sz="2600" dirty="0"/>
          </a:p>
          <a:p>
            <a:pPr marL="0" indent="0">
              <a:buNone/>
            </a:pPr>
            <a:r>
              <a:rPr lang="en-US" altLang="zh-CN" sz="2600" dirty="0"/>
              <a:t>For </a:t>
            </a:r>
            <a:r>
              <a:rPr lang="zh-CN" altLang="en-US" sz="2600" dirty="0"/>
              <a:t>循环得到数组下标之后去做进一步操作</a:t>
            </a:r>
            <a:r>
              <a:rPr lang="en-US" altLang="zh-CN" sz="2600" dirty="0"/>
              <a:t>, </a:t>
            </a:r>
            <a:r>
              <a:rPr lang="zh-CN" altLang="en-US" sz="2600" dirty="0"/>
              <a:t>如：</a:t>
            </a:r>
            <a:endParaRPr lang="zh-CN" altLang="en-US" sz="2600" dirty="0"/>
          </a:p>
          <a:p>
            <a:pPr marL="621030" indent="0">
              <a:buNone/>
            </a:pPr>
            <a:r>
              <a:rPr lang="en-US" altLang="zh-CN" sz="2600" dirty="0" err="1">
                <a:solidFill>
                  <a:schemeClr val="accent2"/>
                </a:solidFill>
              </a:rPr>
              <a:t>int</a:t>
            </a:r>
            <a:r>
              <a:rPr lang="en-US" altLang="zh-CN" sz="2600" dirty="0">
                <a:solidFill>
                  <a:schemeClr val="accent2"/>
                </a:solidFill>
              </a:rPr>
              <a:t>[] array=new </a:t>
            </a:r>
            <a:r>
              <a:rPr lang="en-US" altLang="zh-CN" sz="2600" dirty="0" err="1">
                <a:solidFill>
                  <a:schemeClr val="accent2"/>
                </a:solidFill>
              </a:rPr>
              <a:t>int</a:t>
            </a:r>
            <a:r>
              <a:rPr lang="en-US" altLang="zh-CN" sz="2600" dirty="0">
                <a:solidFill>
                  <a:schemeClr val="accent2"/>
                </a:solidFill>
              </a:rPr>
              <a:t>[5];</a:t>
            </a:r>
            <a:endParaRPr lang="en-US" altLang="zh-CN" sz="2600" dirty="0">
              <a:solidFill>
                <a:schemeClr val="accent2"/>
              </a:solidFill>
            </a:endParaRPr>
          </a:p>
          <a:p>
            <a:pPr marL="621030" indent="0">
              <a:buNone/>
            </a:pPr>
            <a:r>
              <a:rPr lang="en-US" altLang="zh-CN" sz="2600" dirty="0">
                <a:solidFill>
                  <a:schemeClr val="accent2"/>
                </a:solidFill>
              </a:rPr>
              <a:t>for(</a:t>
            </a:r>
            <a:r>
              <a:rPr lang="en-US" altLang="zh-CN" sz="2600" dirty="0" err="1">
                <a:solidFill>
                  <a:schemeClr val="accent2"/>
                </a:solidFill>
              </a:rPr>
              <a:t>int</a:t>
            </a:r>
            <a:r>
              <a:rPr lang="en-US" altLang="zh-CN" sz="2600" dirty="0">
                <a:solidFill>
                  <a:schemeClr val="accent2"/>
                </a:solidFill>
              </a:rPr>
              <a:t> </a:t>
            </a:r>
            <a:r>
              <a:rPr lang="en-US" altLang="zh-CN" sz="2600" dirty="0" err="1">
                <a:solidFill>
                  <a:schemeClr val="accent2"/>
                </a:solidFill>
              </a:rPr>
              <a:t>i</a:t>
            </a:r>
            <a:r>
              <a:rPr lang="en-US" altLang="zh-CN" sz="2600" dirty="0">
                <a:solidFill>
                  <a:schemeClr val="accent2"/>
                </a:solidFill>
              </a:rPr>
              <a:t>=0; </a:t>
            </a:r>
            <a:r>
              <a:rPr lang="en-US" altLang="zh-CN" sz="2600" dirty="0" err="1">
                <a:solidFill>
                  <a:schemeClr val="accent2"/>
                </a:solidFill>
              </a:rPr>
              <a:t>i</a:t>
            </a:r>
            <a:r>
              <a:rPr lang="en-US" altLang="zh-CN" sz="2600" dirty="0">
                <a:solidFill>
                  <a:schemeClr val="accent2"/>
                </a:solidFill>
              </a:rPr>
              <a:t>&lt;</a:t>
            </a:r>
            <a:r>
              <a:rPr lang="en-US" altLang="zh-CN" sz="2600" dirty="0" err="1">
                <a:solidFill>
                  <a:schemeClr val="accent2"/>
                </a:solidFill>
              </a:rPr>
              <a:t>array.length</a:t>
            </a:r>
            <a:r>
              <a:rPr lang="en-US" altLang="zh-CN" sz="2600" dirty="0">
                <a:solidFill>
                  <a:schemeClr val="accent2"/>
                </a:solidFill>
              </a:rPr>
              <a:t>; </a:t>
            </a:r>
            <a:r>
              <a:rPr lang="en-US" altLang="zh-CN" sz="2600" dirty="0" err="1">
                <a:solidFill>
                  <a:schemeClr val="accent2"/>
                </a:solidFill>
              </a:rPr>
              <a:t>i</a:t>
            </a:r>
            <a:r>
              <a:rPr lang="en-US" altLang="zh-CN" sz="2600" dirty="0">
                <a:solidFill>
                  <a:schemeClr val="accent2"/>
                </a:solidFill>
              </a:rPr>
              <a:t>++)</a:t>
            </a:r>
            <a:endParaRPr lang="en-US" altLang="zh-CN" sz="2600" dirty="0">
              <a:solidFill>
                <a:schemeClr val="accent2"/>
              </a:solidFill>
            </a:endParaRPr>
          </a:p>
          <a:p>
            <a:pPr marL="621030" indent="0">
              <a:buNone/>
            </a:pPr>
            <a:r>
              <a:rPr lang="en-US" altLang="zh-CN" sz="2600" dirty="0">
                <a:solidFill>
                  <a:schemeClr val="accent2"/>
                </a:solidFill>
              </a:rPr>
              <a:t>{</a:t>
            </a:r>
            <a:endParaRPr lang="en-US" altLang="zh-CN" sz="2600" dirty="0">
              <a:solidFill>
                <a:schemeClr val="accent2"/>
              </a:solidFill>
            </a:endParaRPr>
          </a:p>
          <a:p>
            <a:pPr marL="621030" indent="0">
              <a:buNone/>
            </a:pPr>
            <a:r>
              <a:rPr lang="en-US" altLang="zh-CN" sz="2600" dirty="0">
                <a:solidFill>
                  <a:schemeClr val="accent2"/>
                </a:solidFill>
              </a:rPr>
              <a:t>       </a:t>
            </a:r>
            <a:r>
              <a:rPr lang="en-US" altLang="zh-CN" sz="2600" dirty="0" err="1">
                <a:solidFill>
                  <a:schemeClr val="accent2"/>
                </a:solidFill>
              </a:rPr>
              <a:t>System.out.println</a:t>
            </a:r>
            <a:r>
              <a:rPr lang="en-US" altLang="zh-CN" sz="2600" dirty="0">
                <a:solidFill>
                  <a:schemeClr val="accent2"/>
                </a:solidFill>
              </a:rPr>
              <a:t>(""+</a:t>
            </a:r>
            <a:r>
              <a:rPr lang="en-US" altLang="zh-CN" sz="2600" dirty="0" err="1">
                <a:solidFill>
                  <a:schemeClr val="accent2"/>
                </a:solidFill>
              </a:rPr>
              <a:t>i</a:t>
            </a:r>
            <a:r>
              <a:rPr lang="en-US" altLang="zh-CN" sz="2600" dirty="0">
                <a:solidFill>
                  <a:schemeClr val="accent2"/>
                </a:solidFill>
              </a:rPr>
              <a:t>);</a:t>
            </a:r>
            <a:endParaRPr lang="en-US" altLang="zh-CN" sz="2600" dirty="0">
              <a:solidFill>
                <a:schemeClr val="accent2"/>
              </a:solidFill>
            </a:endParaRPr>
          </a:p>
          <a:p>
            <a:pPr marL="621030" indent="0">
              <a:buNone/>
            </a:pPr>
            <a:r>
              <a:rPr lang="en-US" altLang="zh-CN" sz="2600" dirty="0">
                <a:solidFill>
                  <a:schemeClr val="accent2"/>
                </a:solidFill>
              </a:rPr>
              <a:t>}</a:t>
            </a:r>
            <a:endParaRPr lang="en-US" altLang="zh-CN" sz="2600" dirty="0">
              <a:solidFill>
                <a:schemeClr val="accent2"/>
              </a:solidFill>
            </a:endParaRPr>
          </a:p>
          <a:p>
            <a:pPr marL="0" indent="0">
              <a:lnSpc>
                <a:spcPct val="110000"/>
              </a:lnSpc>
              <a:buNone/>
            </a:pPr>
            <a:r>
              <a:rPr lang="zh-CN" altLang="en-US" sz="2600" dirty="0"/>
              <a:t>如果将</a:t>
            </a:r>
            <a:r>
              <a:rPr lang="en-US" altLang="zh-CN" sz="2600" dirty="0" err="1"/>
              <a:t>i</a:t>
            </a:r>
            <a:r>
              <a:rPr lang="en-US" altLang="zh-CN" sz="2600" dirty="0"/>
              <a:t> </a:t>
            </a:r>
            <a:r>
              <a:rPr lang="zh-CN" altLang="en-US" sz="2600" dirty="0"/>
              <a:t>的行为，抽象化为迭代器，这种模式称之为迭代器模式。</a:t>
            </a:r>
            <a:endParaRPr lang="zh-CN" altLang="en-US" sz="2600" dirty="0"/>
          </a:p>
          <a:p>
            <a:pPr marL="0" indent="0">
              <a:lnSpc>
                <a:spcPct val="110000"/>
              </a:lnSpc>
              <a:buNone/>
            </a:pPr>
            <a:r>
              <a:rPr lang="zh-CN" altLang="en-US" sz="2600" dirty="0"/>
              <a:t>迭代器模式可以用来作为遍历一个聚集体。</a:t>
            </a:r>
            <a:endParaRPr lang="zh-CN" altLang="en-US" sz="2600"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0860000" y="0"/>
            <a:ext cx="1332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Iterator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迭代器模式解决的问题</a:t>
            </a:r>
            <a:endParaRPr lang="zh-CN" altLang="en-US" dirty="0"/>
          </a:p>
        </p:txBody>
      </p:sp>
      <p:sp>
        <p:nvSpPr>
          <p:cNvPr id="3" name="内容占位符 2"/>
          <p:cNvSpPr>
            <a:spLocks noGrp="1"/>
          </p:cNvSpPr>
          <p:nvPr>
            <p:ph idx="1"/>
          </p:nvPr>
        </p:nvSpPr>
        <p:spPr/>
        <p:txBody>
          <a:bodyPr/>
          <a:lstStyle/>
          <a:p>
            <a:pPr>
              <a:lnSpc>
                <a:spcPct val="110000"/>
              </a:lnSpc>
              <a:spcBef>
                <a:spcPts val="1200"/>
              </a:spcBef>
            </a:pPr>
            <a:r>
              <a:rPr lang="zh-CN" altLang="en-US" dirty="0"/>
              <a:t>一个聚集对象，如列表，应该提供一种方法来让别人可以访问它的元素，而又不需暴露它的内部结构；</a:t>
            </a:r>
            <a:endParaRPr lang="zh-CN" altLang="en-US" dirty="0"/>
          </a:p>
          <a:p>
            <a:pPr>
              <a:lnSpc>
                <a:spcPct val="110000"/>
              </a:lnSpc>
              <a:spcBef>
                <a:spcPts val="1200"/>
              </a:spcBef>
            </a:pPr>
            <a:r>
              <a:rPr lang="zh-CN" altLang="en-US" dirty="0"/>
              <a:t>针对不同的需要，可能要以不同的方式遍历这个列表；</a:t>
            </a:r>
            <a:endParaRPr lang="zh-CN" altLang="en-US" dirty="0"/>
          </a:p>
          <a:p>
            <a:pPr>
              <a:lnSpc>
                <a:spcPct val="110000"/>
              </a:lnSpc>
              <a:spcBef>
                <a:spcPts val="1200"/>
              </a:spcBef>
            </a:pPr>
            <a:r>
              <a:rPr lang="zh-CN" altLang="en-US" dirty="0"/>
              <a:t>即使可以预见所需的遍历操作，可能也不希望列表的接口中充斥着各种不同遍历的</a:t>
            </a:r>
            <a:r>
              <a:rPr lang="zh-CN" altLang="en-US" dirty="0" smtClean="0"/>
              <a:t>操作；</a:t>
            </a:r>
            <a:endParaRPr lang="zh-CN" altLang="en-US" dirty="0"/>
          </a:p>
          <a:p>
            <a:pPr>
              <a:lnSpc>
                <a:spcPct val="110000"/>
              </a:lnSpc>
              <a:spcBef>
                <a:spcPts val="1200"/>
              </a:spcBef>
            </a:pPr>
            <a:r>
              <a:rPr lang="zh-CN" altLang="en-US" dirty="0"/>
              <a:t>有时还需要在同一个表列上同时进行多个遍历。</a:t>
            </a:r>
            <a:endParaRPr lang="en-US" altLang="zh-CN" dirty="0"/>
          </a:p>
          <a:p>
            <a:pPr marL="0" indent="0">
              <a:lnSpc>
                <a:spcPct val="110000"/>
              </a:lnSpc>
              <a:spcBef>
                <a:spcPts val="1200"/>
              </a:spcBef>
              <a:buNone/>
            </a:pPr>
            <a:endParaRPr lang="zh-CN" altLang="en-US" dirty="0"/>
          </a:p>
          <a:p>
            <a:pPr marL="0" indent="0">
              <a:lnSpc>
                <a:spcPct val="110000"/>
              </a:lnSpc>
              <a:spcBef>
                <a:spcPts val="1200"/>
              </a:spcBef>
              <a:buNone/>
            </a:pPr>
            <a:r>
              <a:rPr lang="zh-CN" altLang="en-US" dirty="0"/>
              <a:t>迭代器模式通过将列表的访问和遍历从列表对象中分离出来并放入一个迭代器对象中。迭代器类定义了一个访问该列表元素的接口。迭代器对象负责跟踪当前的元素，即知道那些元素已经遍历过了。</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0860000" y="0"/>
            <a:ext cx="1332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Iterator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mtClean="0"/>
              <a:t>当我们说聚集（</a:t>
            </a:r>
            <a:r>
              <a:rPr lang="en-US" altLang="zh-CN" smtClean="0"/>
              <a:t>aggregate</a:t>
            </a:r>
            <a:r>
              <a:rPr lang="zh-CN" altLang="en-US" smtClean="0"/>
              <a:t>）的时候，我们指的是一群对象。其存储方式可以是各式各样的数据结构，例如：列表、数组、散列表，无论用什么方式存储，一律可以视为聚集。有时候也被称为“聚集（</a:t>
            </a:r>
            <a:r>
              <a:rPr lang="en-US" altLang="zh-CN" smtClean="0"/>
              <a:t>Collection</a:t>
            </a:r>
            <a:r>
              <a:rPr lang="zh-CN" altLang="en-US" smtClean="0"/>
              <a:t>）” 。</a:t>
            </a:r>
            <a:endParaRPr lang="en-US" altLang="zh-CN" smtClean="0"/>
          </a:p>
          <a:p>
            <a:endParaRPr lang="zh-CN" altLang="en-US" smtClean="0"/>
          </a:p>
          <a:p>
            <a:r>
              <a:rPr lang="zh-CN" altLang="en-US" smtClean="0"/>
              <a:t>迭代器（</a:t>
            </a:r>
            <a:r>
              <a:rPr lang="en-US" altLang="zh-CN" smtClean="0"/>
              <a:t>Iterator</a:t>
            </a:r>
            <a:r>
              <a:rPr lang="zh-CN" altLang="en-US" smtClean="0"/>
              <a:t>）模式把元素之间游走的任务交给了迭代器，而不是聚集对象。这不仅让聚集的接口和实现变得更简洁，也让它专注于管理对象，而不必理会遍历的事情。</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0860000" y="0"/>
            <a:ext cx="1332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Iterator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
          <p:cNvSpPr>
            <a:spLocks noGrp="1" noChangeArrowheads="1"/>
          </p:cNvSpPr>
          <p:nvPr>
            <p:ph type="title"/>
          </p:nvPr>
        </p:nvSpPr>
        <p:spPr/>
        <p:txBody>
          <a:bodyPr/>
          <a:lstStyle/>
          <a:p>
            <a:r>
              <a:rPr lang="en-US" altLang="zh-CN" smtClean="0"/>
              <a:t>DIP: The Dependency Inversion Principle</a:t>
            </a:r>
            <a:endParaRPr lang="zh-CN" altLang="en-US" smtClean="0"/>
          </a:p>
        </p:txBody>
      </p:sp>
      <p:graphicFrame>
        <p:nvGraphicFramePr>
          <p:cNvPr id="7" name="Object 4"/>
          <p:cNvGraphicFramePr>
            <a:graphicFrameLocks noGrp="1" noChangeAspect="1"/>
          </p:cNvGraphicFramePr>
          <p:nvPr>
            <p:ph sz="half" idx="1"/>
          </p:nvPr>
        </p:nvGraphicFramePr>
        <p:xfrm>
          <a:off x="1324536" y="1277938"/>
          <a:ext cx="5942478" cy="5287962"/>
        </p:xfrm>
        <a:graphic>
          <a:graphicData uri="http://schemas.openxmlformats.org/presentationml/2006/ole">
            <mc:AlternateContent xmlns:mc="http://schemas.openxmlformats.org/markup-compatibility/2006">
              <mc:Choice xmlns:v="urn:schemas-microsoft-com:vml" Requires="v">
                <p:oleObj spid="_x0000_s23590" name="Visio" r:id="rId1" imgW="8509000" imgH="7569200" progId="Visio.Drawing.11">
                  <p:embed/>
                </p:oleObj>
              </mc:Choice>
              <mc:Fallback>
                <p:oleObj name="Visio" r:id="rId1" imgW="8509000" imgH="7569200" progId="Visio.Drawing.11">
                  <p:embed/>
                  <p:pic>
                    <p:nvPicPr>
                      <p:cNvPr id="0" name="图片 23589"/>
                      <p:cNvPicPr>
                        <a:picLocks noChangeAspect="1" noChangeArrowheads="1"/>
                      </p:cNvPicPr>
                      <p:nvPr/>
                    </p:nvPicPr>
                    <p:blipFill>
                      <a:blip r:embed="rId2"/>
                      <a:srcRect/>
                      <a:stretch>
                        <a:fillRect/>
                      </a:stretch>
                    </p:blipFill>
                    <p:spPr bwMode="auto">
                      <a:xfrm>
                        <a:off x="1324536" y="1277938"/>
                        <a:ext cx="5942478" cy="5287962"/>
                      </a:xfrm>
                      <a:prstGeom prst="rect">
                        <a:avLst/>
                      </a:prstGeom>
                      <a:noFill/>
                      <a:ln>
                        <a:noFill/>
                      </a:ln>
                      <a:effectLst/>
                    </p:spPr>
                  </p:pic>
                </p:oleObj>
              </mc:Fallback>
            </mc:AlternateContent>
          </a:graphicData>
        </a:graphic>
      </p:graphicFrame>
      <p:sp>
        <p:nvSpPr>
          <p:cNvPr id="8" name="Rectangle 7"/>
          <p:cNvSpPr>
            <a:spLocks noChangeArrowheads="1"/>
          </p:cNvSpPr>
          <p:nvPr/>
        </p:nvSpPr>
        <p:spPr bwMode="auto">
          <a:xfrm>
            <a:off x="7134363" y="1481156"/>
            <a:ext cx="4324211" cy="276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000">
                <a:solidFill>
                  <a:schemeClr val="tx1"/>
                </a:solidFill>
                <a:latin typeface="Arial" panose="020B0604020202020204" pitchFamily="34" charset="0"/>
              </a:defRPr>
            </a:lvl1pPr>
            <a:lvl2pPr marL="838200" indent="-38100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lvl="1">
              <a:spcBef>
                <a:spcPct val="50000"/>
              </a:spcBef>
              <a:buFontTx/>
              <a:buChar char="–"/>
            </a:pPr>
            <a:r>
              <a:rPr lang="zh-CN" altLang="en-US" sz="2000" b="1" dirty="0">
                <a:latin typeface="幼圆" panose="02010509060101010101" pitchFamily="49" charset="-122"/>
                <a:ea typeface="幼圆" panose="02010509060101010101" pitchFamily="49" charset="-122"/>
              </a:rPr>
              <a:t>依赖关系倒置</a:t>
            </a:r>
            <a:endParaRPr lang="zh-CN" altLang="en-US" sz="2000" b="1" dirty="0">
              <a:latin typeface="幼圆" panose="02010509060101010101" pitchFamily="49" charset="-122"/>
              <a:ea typeface="幼圆" panose="02010509060101010101" pitchFamily="49" charset="-122"/>
            </a:endParaRPr>
          </a:p>
          <a:p>
            <a:pPr lvl="1">
              <a:spcBef>
                <a:spcPct val="50000"/>
              </a:spcBef>
            </a:pPr>
            <a:r>
              <a:rPr lang="zh-CN" altLang="en-US" sz="2000" b="1" dirty="0">
                <a:latin typeface="幼圆" panose="02010509060101010101" pitchFamily="49" charset="-122"/>
                <a:ea typeface="幼圆" panose="02010509060101010101" pitchFamily="49" charset="-122"/>
              </a:rPr>
              <a:t>	下层的实现，依赖于上层的接口</a:t>
            </a:r>
            <a:endParaRPr lang="zh-CN" altLang="en-US" sz="2000" b="1" dirty="0">
              <a:latin typeface="幼圆" panose="02010509060101010101" pitchFamily="49" charset="-122"/>
              <a:ea typeface="幼圆" panose="02010509060101010101" pitchFamily="49" charset="-122"/>
            </a:endParaRPr>
          </a:p>
          <a:p>
            <a:pPr lvl="1">
              <a:spcBef>
                <a:spcPct val="50000"/>
              </a:spcBef>
              <a:buFontTx/>
              <a:buChar char="–"/>
            </a:pPr>
            <a:r>
              <a:rPr lang="zh-CN" altLang="en-US" sz="2000" b="1" dirty="0">
                <a:latin typeface="幼圆" panose="02010509060101010101" pitchFamily="49" charset="-122"/>
                <a:ea typeface="幼圆" panose="02010509060101010101" pitchFamily="49" charset="-122"/>
              </a:rPr>
              <a:t>接口所有权倒置</a:t>
            </a:r>
            <a:endParaRPr lang="zh-CN" altLang="en-US" sz="2000" b="1" dirty="0">
              <a:latin typeface="幼圆" panose="02010509060101010101" pitchFamily="49" charset="-122"/>
              <a:ea typeface="幼圆" panose="02010509060101010101" pitchFamily="49" charset="-122"/>
            </a:endParaRPr>
          </a:p>
          <a:p>
            <a:pPr lvl="1">
              <a:spcBef>
                <a:spcPct val="50000"/>
              </a:spcBef>
            </a:pPr>
            <a:r>
              <a:rPr lang="zh-CN" altLang="en-US" sz="2000" b="1" dirty="0">
                <a:latin typeface="幼圆" panose="02010509060101010101" pitchFamily="49" charset="-122"/>
                <a:ea typeface="幼圆" panose="02010509060101010101" pitchFamily="49" charset="-122"/>
              </a:rPr>
              <a:t>	客户拥有接口，而服务者则从这些接口派生</a:t>
            </a:r>
            <a:endParaRPr lang="zh-CN" altLang="en-US" sz="2000" b="1" dirty="0">
              <a:latin typeface="幼圆" panose="02010509060101010101" pitchFamily="49" charset="-122"/>
              <a:ea typeface="幼圆" panose="02010509060101010101" pitchFamily="49" charset="-122"/>
            </a:endParaRPr>
          </a:p>
        </p:txBody>
      </p:sp>
      <p:sp>
        <p:nvSpPr>
          <p:cNvPr id="5" name="矩形 4"/>
          <p:cNvSpPr/>
          <p:nvPr/>
        </p:nvSpPr>
        <p:spPr>
          <a:xfrm>
            <a:off x="9039563" y="4451367"/>
            <a:ext cx="564578" cy="923330"/>
          </a:xfrm>
          <a:prstGeom prst="rect">
            <a:avLst/>
          </a:prstGeom>
          <a:noFill/>
        </p:spPr>
        <p:txBody>
          <a:bodyPr wrap="none" lIns="91440" tIns="45720" rIns="91440" bIns="45720">
            <a:spAutoFit/>
          </a:bodyPr>
          <a:lstStyle/>
          <a:p>
            <a:pPr algn="ctr"/>
            <a:r>
              <a:rPr lang="zh-CN" altLang="en-US" sz="5400" b="1" dirty="0">
                <a:ln w="0"/>
                <a:solidFill>
                  <a:srgbClr val="EB7C11"/>
                </a:solidFill>
                <a:effectLst>
                  <a:outerShdw blurRad="38100" dist="25400" dir="5400000" algn="ctr" rotWithShape="0">
                    <a:srgbClr val="6E747A">
                      <a:alpha val="43000"/>
                    </a:srgbClr>
                  </a:outerShdw>
                </a:effectLst>
              </a:rPr>
              <a:t>√</a:t>
            </a:r>
            <a:endParaRPr lang="zh-CN" altLang="en-US" sz="5400" b="1" dirty="0">
              <a:ln w="0"/>
              <a:solidFill>
                <a:srgbClr val="EB7C11"/>
              </a:solidFill>
              <a:effectLst>
                <a:outerShdw blurRad="38100" dist="25400" dir="5400000" algn="ctr" rotWithShape="0">
                  <a:srgbClr val="6E747A">
                    <a:alpha val="43000"/>
                  </a:srgbClr>
                </a:outerShdw>
              </a:effectLst>
            </a:endParaRPr>
          </a:p>
        </p:txBody>
      </p:sp>
      <p:sp>
        <p:nvSpPr>
          <p:cNvPr id="6" name="文本框 5"/>
          <p:cNvSpPr txBox="1"/>
          <p:nvPr/>
        </p:nvSpPr>
        <p:spPr>
          <a:xfrm>
            <a:off x="7963179" y="5391955"/>
            <a:ext cx="3057247" cy="954107"/>
          </a:xfrm>
          <a:prstGeom prst="rect">
            <a:avLst/>
          </a:prstGeom>
          <a:noFill/>
        </p:spPr>
        <p:txBody>
          <a:bodyPr wrap="none" rtlCol="0">
            <a:spAutoFit/>
          </a:bodyPr>
          <a:lstStyle/>
          <a:p>
            <a:r>
              <a:rPr lang="zh-CN" altLang="en-US" sz="2800" dirty="0">
                <a:solidFill>
                  <a:srgbClr val="EB7C11"/>
                </a:solidFill>
                <a:latin typeface="华文行楷" panose="02010800040101010101" pitchFamily="2" charset="-122"/>
                <a:ea typeface="华文行楷" panose="02010800040101010101" pitchFamily="2" charset="-122"/>
              </a:rPr>
              <a:t>要针对接口编程，</a:t>
            </a:r>
            <a:endParaRPr lang="en-US" altLang="zh-CN" sz="2800" dirty="0">
              <a:solidFill>
                <a:srgbClr val="EB7C11"/>
              </a:solidFill>
              <a:latin typeface="华文行楷" panose="02010800040101010101" pitchFamily="2" charset="-122"/>
              <a:ea typeface="华文行楷" panose="02010800040101010101" pitchFamily="2" charset="-122"/>
            </a:endParaRPr>
          </a:p>
          <a:p>
            <a:r>
              <a:rPr lang="zh-CN" altLang="en-US" sz="2800" dirty="0">
                <a:solidFill>
                  <a:srgbClr val="EB7C11"/>
                </a:solidFill>
                <a:latin typeface="华文行楷" panose="02010800040101010101" pitchFamily="2" charset="-122"/>
                <a:ea typeface="华文行楷" panose="02010800040101010101" pitchFamily="2" charset="-122"/>
              </a:rPr>
              <a:t>不要针对实现编程</a:t>
            </a:r>
            <a:endParaRPr lang="zh-CN" altLang="en-US" sz="2800" dirty="0">
              <a:solidFill>
                <a:srgbClr val="EB7C11"/>
              </a:solidFill>
              <a:latin typeface="华文行楷" panose="02010800040101010101" pitchFamily="2" charset="-122"/>
              <a:ea typeface="华文行楷" panose="02010800040101010101" pitchFamily="2" charset="-122"/>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迭代器模式的结构</a:t>
            </a:r>
            <a:endParaRPr lang="zh-CN" altLang="en-US" dirty="0"/>
          </a:p>
        </p:txBody>
      </p:sp>
      <p:sp>
        <p:nvSpPr>
          <p:cNvPr id="3" name="内容占位符 2"/>
          <p:cNvSpPr>
            <a:spLocks noGrp="1"/>
          </p:cNvSpPr>
          <p:nvPr>
            <p:ph idx="1"/>
          </p:nvPr>
        </p:nvSpPr>
        <p:spPr>
          <a:xfrm>
            <a:off x="6051012" y="1659731"/>
            <a:ext cx="6029869" cy="4657942"/>
          </a:xfrm>
        </p:spPr>
        <p:txBody>
          <a:bodyPr/>
          <a:lstStyle/>
          <a:p>
            <a:r>
              <a:rPr lang="en-US" altLang="zh-CN" sz="2000" dirty="0" smtClean="0"/>
              <a:t>Iterator(</a:t>
            </a:r>
            <a:r>
              <a:rPr lang="zh-CN" altLang="en-US" sz="2000" dirty="0" smtClean="0"/>
              <a:t>抽象迭代器</a:t>
            </a:r>
            <a:r>
              <a:rPr lang="en-US" altLang="zh-CN" sz="2000" dirty="0" smtClean="0"/>
              <a:t>)</a:t>
            </a:r>
            <a:r>
              <a:rPr lang="zh-CN" altLang="en-US" sz="2000" dirty="0" smtClean="0"/>
              <a:t>：迭代器定义访问和遍历元素的接口</a:t>
            </a:r>
            <a:endParaRPr lang="zh-CN" altLang="en-US" sz="2000" dirty="0" smtClean="0"/>
          </a:p>
          <a:p>
            <a:r>
              <a:rPr lang="en-US" altLang="zh-CN" sz="2000" dirty="0" err="1" smtClean="0"/>
              <a:t>ConcreteIterator</a:t>
            </a:r>
            <a:r>
              <a:rPr lang="en-US" altLang="zh-CN" sz="2000" dirty="0" smtClean="0"/>
              <a:t>(</a:t>
            </a:r>
            <a:r>
              <a:rPr lang="zh-CN" altLang="en-US" sz="2000" dirty="0" smtClean="0"/>
              <a:t>具体迭代器</a:t>
            </a:r>
            <a:r>
              <a:rPr lang="en-US" altLang="zh-CN" sz="2000" dirty="0" smtClean="0"/>
              <a:t>)</a:t>
            </a:r>
            <a:r>
              <a:rPr lang="zh-CN" altLang="en-US" sz="2000" dirty="0" smtClean="0"/>
              <a:t>：具体迭代器实现迭代器接口，对该聚集遍历时跟踪当前位置</a:t>
            </a:r>
            <a:endParaRPr lang="zh-CN" altLang="en-US" sz="2000" dirty="0" smtClean="0"/>
          </a:p>
          <a:p>
            <a:r>
              <a:rPr lang="en-US" altLang="zh-CN" sz="2000" dirty="0" smtClean="0"/>
              <a:t>Aggregate(</a:t>
            </a:r>
            <a:r>
              <a:rPr lang="zh-CN" altLang="en-US" sz="2000" dirty="0" smtClean="0"/>
              <a:t>抽象聚集类</a:t>
            </a:r>
            <a:r>
              <a:rPr lang="en-US" altLang="zh-CN" sz="2000" dirty="0" smtClean="0"/>
              <a:t>)</a:t>
            </a:r>
            <a:r>
              <a:rPr lang="zh-CN" altLang="en-US" sz="2000" dirty="0" smtClean="0"/>
              <a:t>：聚集定义创建相应迭代器对象的接口</a:t>
            </a:r>
            <a:endParaRPr lang="zh-CN" altLang="en-US" sz="2000" dirty="0" smtClean="0"/>
          </a:p>
          <a:p>
            <a:r>
              <a:rPr lang="en-US" altLang="zh-CN" sz="2000" dirty="0" err="1" smtClean="0"/>
              <a:t>ConcreteAggregate</a:t>
            </a:r>
            <a:r>
              <a:rPr lang="en-US" altLang="zh-CN" sz="2000" dirty="0" smtClean="0"/>
              <a:t>(</a:t>
            </a:r>
            <a:r>
              <a:rPr lang="zh-CN" altLang="en-US" sz="2000" dirty="0" smtClean="0"/>
              <a:t>具体聚集类</a:t>
            </a:r>
            <a:r>
              <a:rPr lang="en-US" altLang="zh-CN" sz="2000" dirty="0" smtClean="0"/>
              <a:t>)</a:t>
            </a:r>
            <a:r>
              <a:rPr lang="zh-CN" altLang="en-US" sz="2000" dirty="0" smtClean="0"/>
              <a:t>：具体聚集实现创建相应迭代器的接口，该操作返回</a:t>
            </a:r>
            <a:r>
              <a:rPr lang="en-US" altLang="zh-CN" sz="2000" dirty="0" err="1" smtClean="0"/>
              <a:t>ConcreteIterator</a:t>
            </a:r>
            <a:r>
              <a:rPr lang="zh-CN" altLang="en-US" sz="2000" dirty="0" smtClean="0"/>
              <a:t>的一个适当的实例。</a:t>
            </a:r>
            <a:endParaRPr lang="zh-CN" altLang="en-US" sz="2000"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180623" y="1659731"/>
            <a:ext cx="5694302" cy="4064519"/>
          </a:xfrm>
          <a:prstGeom prst="rect">
            <a:avLst/>
          </a:prstGeom>
        </p:spPr>
      </p:pic>
      <p:sp>
        <p:nvSpPr>
          <p:cNvPr id="7" name="矩形 6"/>
          <p:cNvSpPr/>
          <p:nvPr/>
        </p:nvSpPr>
        <p:spPr>
          <a:xfrm>
            <a:off x="10860000" y="0"/>
            <a:ext cx="1332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Iterator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模式分析</a:t>
            </a:r>
            <a:endParaRPr lang="zh-CN" altLang="en-US" dirty="0"/>
          </a:p>
        </p:txBody>
      </p:sp>
      <p:sp>
        <p:nvSpPr>
          <p:cNvPr id="3" name="内容占位符 2"/>
          <p:cNvSpPr>
            <a:spLocks noGrp="1"/>
          </p:cNvSpPr>
          <p:nvPr>
            <p:ph idx="1"/>
          </p:nvPr>
        </p:nvSpPr>
        <p:spPr/>
        <p:txBody>
          <a:bodyPr/>
          <a:lstStyle/>
          <a:p>
            <a:r>
              <a:rPr lang="zh-CN" altLang="en-US" smtClean="0"/>
              <a:t>在迭代器模式中应用了工厂方法模式，聚集类充当工厂类，而迭代器充当产品类，由于定义了抽象层，系统的扩展性很好，在客户端可以针对抽象聚集类和抽象迭代器进行编程。</a:t>
            </a:r>
            <a:endParaRPr lang="zh-CN" altLang="en-US" smtClean="0"/>
          </a:p>
          <a:p>
            <a:r>
              <a:rPr lang="zh-CN" altLang="en-US" smtClean="0"/>
              <a:t>由于很多编程语言的类库都已经实现了迭代器模式，因此在实际使用中我们很少自定义迭代器，只需要直接使用</a:t>
            </a:r>
            <a:r>
              <a:rPr lang="en-US" altLang="zh-CN" smtClean="0"/>
              <a:t>Java</a:t>
            </a:r>
            <a:r>
              <a:rPr lang="zh-CN" altLang="en-US" smtClean="0"/>
              <a:t>、</a:t>
            </a:r>
            <a:r>
              <a:rPr lang="en-US" altLang="zh-CN" smtClean="0"/>
              <a:t>C#</a:t>
            </a:r>
            <a:r>
              <a:rPr lang="zh-CN" altLang="en-US" smtClean="0"/>
              <a:t>等语言中已定义好的迭代器即可，迭代器已经成为我们操作聚集对象的基本工具之一。</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0860000" y="0"/>
            <a:ext cx="1332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Iterator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迭代器的实现</a:t>
            </a:r>
            <a:endParaRPr lang="zh-CN" altLang="en-US" dirty="0"/>
          </a:p>
        </p:txBody>
      </p:sp>
      <p:sp>
        <p:nvSpPr>
          <p:cNvPr id="3" name="内容占位符 2"/>
          <p:cNvSpPr>
            <a:spLocks noGrp="1"/>
          </p:cNvSpPr>
          <p:nvPr>
            <p:ph idx="1"/>
          </p:nvPr>
        </p:nvSpPr>
        <p:spPr/>
        <p:txBody>
          <a:bodyPr/>
          <a:lstStyle/>
          <a:p>
            <a:r>
              <a:rPr lang="zh-CN" altLang="en-US" sz="2800" dirty="0"/>
              <a:t>实现很灵活，需要根据语言的控制结构进行权衡</a:t>
            </a:r>
            <a:endParaRPr lang="zh-CN" altLang="en-US" sz="2800" dirty="0"/>
          </a:p>
          <a:p>
            <a:pPr lvl="1"/>
            <a:r>
              <a:rPr lang="zh-CN" altLang="en-US" sz="2400" dirty="0"/>
              <a:t>谁控制迭代？谁定义遍历算法？</a:t>
            </a:r>
            <a:endParaRPr lang="zh-CN" altLang="en-US" sz="2400" dirty="0"/>
          </a:p>
          <a:p>
            <a:pPr lvl="1"/>
            <a:r>
              <a:rPr lang="zh-CN" altLang="en-US" sz="2400" dirty="0"/>
              <a:t>迭代器健壮程度如何？</a:t>
            </a:r>
            <a:endParaRPr lang="zh-CN" altLang="en-US" sz="2400" dirty="0"/>
          </a:p>
          <a:p>
            <a:pPr lvl="1"/>
            <a:r>
              <a:rPr lang="zh-CN" altLang="en-US" sz="2400" dirty="0"/>
              <a:t>附加的迭代器操作</a:t>
            </a:r>
            <a:endParaRPr lang="zh-CN" altLang="en-US" sz="2400" dirty="0"/>
          </a:p>
          <a:p>
            <a:pPr lvl="1"/>
            <a:r>
              <a:rPr lang="zh-CN" altLang="en-US" sz="2400" dirty="0"/>
              <a:t>多态的迭代器？</a:t>
            </a:r>
            <a:endParaRPr lang="zh-CN" altLang="en-US" sz="2400" dirty="0"/>
          </a:p>
          <a:p>
            <a:pPr lvl="1"/>
            <a:r>
              <a:rPr lang="zh-CN" altLang="en-US" sz="2400" dirty="0"/>
              <a:t>迭代器可有特权访问</a:t>
            </a:r>
            <a:endParaRPr lang="zh-CN" altLang="en-US" sz="2400" dirty="0"/>
          </a:p>
          <a:p>
            <a:pPr lvl="1"/>
            <a:r>
              <a:rPr lang="zh-CN" altLang="en-US" sz="2400" dirty="0"/>
              <a:t>用于复合对象的迭代器，空迭代器</a:t>
            </a:r>
            <a:endParaRPr lang="zh-CN" altLang="en-US" sz="2400"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0860000" y="0"/>
            <a:ext cx="1332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Iterator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列表迭代器</a:t>
            </a:r>
            <a:endParaRPr lang="zh-CN" altLang="en-US" dirty="0"/>
          </a:p>
        </p:txBody>
      </p:sp>
      <p:sp>
        <p:nvSpPr>
          <p:cNvPr id="3" name="内容占位符 2"/>
          <p:cNvSpPr>
            <a:spLocks noGrp="1"/>
          </p:cNvSpPr>
          <p:nvPr>
            <p:ph idx="1"/>
          </p:nvPr>
        </p:nvSpPr>
        <p:spPr>
          <a:xfrm>
            <a:off x="315884" y="4866456"/>
            <a:ext cx="11612880" cy="1658888"/>
          </a:xfrm>
        </p:spPr>
        <p:txBody>
          <a:bodyPr/>
          <a:lstStyle/>
          <a:p>
            <a:pPr marL="0" indent="0">
              <a:buNone/>
            </a:pPr>
            <a:r>
              <a:rPr lang="zh-CN" altLang="en-US" sz="2000" dirty="0"/>
              <a:t>在实例化列表迭代器之前，必须提供待遍历的列表。一旦有了该列表迭代器的实例，就可以顺序地访问该列表的各个元素。</a:t>
            </a:r>
            <a:r>
              <a:rPr lang="en-US" altLang="zh-CN" sz="2000" dirty="0" err="1"/>
              <a:t>CurrentItem</a:t>
            </a:r>
            <a:r>
              <a:rPr lang="zh-CN" altLang="en-US" sz="2000" dirty="0"/>
              <a:t>操作返回表列中的当前元素，</a:t>
            </a:r>
            <a:r>
              <a:rPr lang="en-US" altLang="zh-CN" sz="2000" dirty="0"/>
              <a:t>First</a:t>
            </a:r>
            <a:r>
              <a:rPr lang="zh-CN" altLang="en-US" sz="2000" dirty="0"/>
              <a:t>操作初始化迭代器，使当前元素指向列表的第一个元素，</a:t>
            </a:r>
            <a:r>
              <a:rPr lang="en-US" altLang="zh-CN" sz="2000" dirty="0"/>
              <a:t>Next</a:t>
            </a:r>
            <a:r>
              <a:rPr lang="zh-CN" altLang="en-US" sz="2000" dirty="0"/>
              <a:t>操作将当前元素指针向前推进一步，指向下一个元素，而</a:t>
            </a:r>
            <a:r>
              <a:rPr lang="en-US" altLang="zh-CN" sz="2000" dirty="0" err="1"/>
              <a:t>IsDone</a:t>
            </a:r>
            <a:r>
              <a:rPr lang="zh-CN" altLang="en-US" sz="2000" dirty="0"/>
              <a:t>检查是否已越过最后一个元素，也就是完成了这次遍历。</a:t>
            </a:r>
            <a:endParaRPr lang="zh-CN" altLang="en-US" sz="2000" dirty="0"/>
          </a:p>
        </p:txBody>
      </p:sp>
      <p:pic>
        <p:nvPicPr>
          <p:cNvPr id="4" name="图片 3"/>
          <p:cNvPicPr>
            <a:picLocks noChangeAspect="1"/>
          </p:cNvPicPr>
          <p:nvPr/>
        </p:nvPicPr>
        <p:blipFill>
          <a:blip r:embed="rId1"/>
          <a:stretch>
            <a:fillRect/>
          </a:stretch>
        </p:blipFill>
        <p:spPr>
          <a:xfrm>
            <a:off x="2207568" y="980728"/>
            <a:ext cx="7863274" cy="3744416"/>
          </a:xfrm>
          <a:prstGeom prst="rect">
            <a:avLst/>
          </a:prstGeom>
        </p:spPr>
      </p:pic>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7" name="矩形 6"/>
          <p:cNvSpPr/>
          <p:nvPr/>
        </p:nvSpPr>
        <p:spPr>
          <a:xfrm>
            <a:off x="10860000" y="0"/>
            <a:ext cx="1332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Iterator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多态</a:t>
            </a:r>
            <a:r>
              <a:rPr lang="zh-CN" altLang="en-US" dirty="0" smtClean="0"/>
              <a:t>迭代器</a:t>
            </a:r>
            <a:r>
              <a:rPr lang="en-US" altLang="zh-CN" dirty="0" smtClean="0"/>
              <a:t>Polymorphic </a:t>
            </a:r>
            <a:r>
              <a:rPr lang="en-US" altLang="zh-CN" dirty="0"/>
              <a:t>Iterator</a:t>
            </a:r>
            <a:endParaRPr lang="zh-CN" altLang="en-US" dirty="0"/>
          </a:p>
        </p:txBody>
      </p:sp>
      <p:sp>
        <p:nvSpPr>
          <p:cNvPr id="4" name="内容占位符 2"/>
          <p:cNvSpPr>
            <a:spLocks noGrp="1"/>
          </p:cNvSpPr>
          <p:nvPr>
            <p:ph idx="1"/>
          </p:nvPr>
        </p:nvSpPr>
        <p:spPr>
          <a:xfrm>
            <a:off x="267069" y="5415243"/>
            <a:ext cx="11486933" cy="1658888"/>
          </a:xfrm>
        </p:spPr>
        <p:txBody>
          <a:bodyPr/>
          <a:lstStyle/>
          <a:p>
            <a:pPr marL="0" indent="0">
              <a:buNone/>
            </a:pPr>
            <a:r>
              <a:rPr lang="zh-CN" altLang="en-US" sz="2000" dirty="0"/>
              <a:t>定义一个抽象列表类</a:t>
            </a:r>
            <a:r>
              <a:rPr lang="en-US" altLang="zh-CN" sz="2000" dirty="0" err="1"/>
              <a:t>AbstarctList</a:t>
            </a:r>
            <a:r>
              <a:rPr lang="zh-CN" altLang="en-US" sz="2000" dirty="0"/>
              <a:t>，它提供操作列表的公共接口；定义一个抽象的迭代器类</a:t>
            </a:r>
            <a:r>
              <a:rPr lang="en-US" altLang="zh-CN" sz="2000" dirty="0"/>
              <a:t>Iterator</a:t>
            </a:r>
            <a:r>
              <a:rPr lang="zh-CN" altLang="en-US" sz="2000" dirty="0"/>
              <a:t>，提供公共的迭代接口，然后为每个不同的列表实现定义具体的</a:t>
            </a:r>
            <a:r>
              <a:rPr lang="en-US" altLang="zh-CN" sz="2000" dirty="0"/>
              <a:t>Iterator</a:t>
            </a:r>
            <a:r>
              <a:rPr lang="zh-CN" altLang="en-US" sz="2000" dirty="0"/>
              <a:t>子类，使迭代机制与具体的聚集类无关。列表对象中提供</a:t>
            </a:r>
            <a:r>
              <a:rPr lang="en-US" altLang="zh-CN" sz="2000" dirty="0" err="1"/>
              <a:t>CreatorIterator</a:t>
            </a:r>
            <a:r>
              <a:rPr lang="zh-CN" altLang="en-US" sz="2000" dirty="0"/>
              <a:t>操作，客户请求调用该操作获得一个迭代器对象。</a:t>
            </a:r>
            <a:endParaRPr lang="zh-CN" altLang="en-US" sz="2000" dirty="0"/>
          </a:p>
        </p:txBody>
      </p:sp>
      <p:pic>
        <p:nvPicPr>
          <p:cNvPr id="5" name="图片 4"/>
          <p:cNvPicPr>
            <a:picLocks noChangeAspect="1"/>
          </p:cNvPicPr>
          <p:nvPr/>
        </p:nvPicPr>
        <p:blipFill>
          <a:blip r:embed="rId1"/>
          <a:stretch>
            <a:fillRect/>
          </a:stretch>
        </p:blipFill>
        <p:spPr>
          <a:xfrm>
            <a:off x="2048975" y="1316352"/>
            <a:ext cx="7923120" cy="4074368"/>
          </a:xfrm>
          <a:prstGeom prst="rect">
            <a:avLst/>
          </a:prstGeom>
        </p:spPr>
      </p:pic>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7" name="矩形 6"/>
          <p:cNvSpPr/>
          <p:nvPr/>
        </p:nvSpPr>
        <p:spPr>
          <a:xfrm>
            <a:off x="10860000" y="0"/>
            <a:ext cx="1332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Iterator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其它考虑</a:t>
            </a:r>
            <a:endParaRPr lang="zh-CN" altLang="en-US" dirty="0"/>
          </a:p>
        </p:txBody>
      </p:sp>
      <p:sp>
        <p:nvSpPr>
          <p:cNvPr id="3" name="内容占位符 2"/>
          <p:cNvSpPr>
            <a:spLocks noGrp="1"/>
          </p:cNvSpPr>
          <p:nvPr>
            <p:ph idx="1"/>
          </p:nvPr>
        </p:nvSpPr>
        <p:spPr/>
        <p:txBody>
          <a:bodyPr/>
          <a:lstStyle/>
          <a:p>
            <a:r>
              <a:rPr lang="zh-CN" altLang="en-US" sz="2600" dirty="0"/>
              <a:t>主动</a:t>
            </a:r>
            <a:r>
              <a:rPr lang="en-US" altLang="zh-CN" sz="2600" dirty="0"/>
              <a:t>(Active)</a:t>
            </a:r>
            <a:r>
              <a:rPr lang="zh-CN" altLang="en-US" sz="2600" dirty="0"/>
              <a:t>迭代</a:t>
            </a:r>
            <a:r>
              <a:rPr lang="zh-CN" altLang="en-US" sz="2600" dirty="0" smtClean="0"/>
              <a:t>器 </a:t>
            </a:r>
            <a:r>
              <a:rPr lang="en-US" altLang="zh-CN" sz="2600" dirty="0" smtClean="0"/>
              <a:t>vs</a:t>
            </a:r>
            <a:r>
              <a:rPr lang="en-US" altLang="zh-CN" sz="2600" dirty="0"/>
              <a:t>. </a:t>
            </a:r>
            <a:r>
              <a:rPr lang="zh-CN" altLang="en-US" sz="2600" dirty="0"/>
              <a:t>被动</a:t>
            </a:r>
            <a:r>
              <a:rPr lang="en-US" altLang="zh-CN" sz="2600" dirty="0"/>
              <a:t>(Passive)</a:t>
            </a:r>
            <a:r>
              <a:rPr lang="zh-CN" altLang="en-US" sz="2600" dirty="0"/>
              <a:t>迭代器</a:t>
            </a:r>
            <a:endParaRPr lang="zh-CN" altLang="en-US" sz="2600" dirty="0"/>
          </a:p>
          <a:p>
            <a:pPr lvl="1"/>
            <a:r>
              <a:rPr lang="zh-CN" altLang="en-US" sz="2400" dirty="0"/>
              <a:t>主动：由客户调用</a:t>
            </a:r>
            <a:r>
              <a:rPr lang="en-US" altLang="zh-CN" sz="2400" dirty="0"/>
              <a:t>next()</a:t>
            </a:r>
            <a:r>
              <a:rPr lang="zh-CN" altLang="en-US" sz="2400" dirty="0"/>
              <a:t>等迭代方法</a:t>
            </a:r>
            <a:endParaRPr lang="zh-CN" altLang="en-US" sz="2400" dirty="0"/>
          </a:p>
          <a:p>
            <a:pPr lvl="1"/>
            <a:r>
              <a:rPr lang="zh-CN" altLang="en-US" sz="2400" dirty="0"/>
              <a:t>被动：迭代器自行推进遍历过程</a:t>
            </a:r>
            <a:endParaRPr lang="zh-CN" altLang="en-US" sz="2400" dirty="0"/>
          </a:p>
          <a:p>
            <a:pPr>
              <a:spcBef>
                <a:spcPts val="1200"/>
              </a:spcBef>
            </a:pPr>
            <a:r>
              <a:rPr lang="zh-CN" altLang="en-US" sz="2600" dirty="0"/>
              <a:t>静态迭代器</a:t>
            </a:r>
            <a:r>
              <a:rPr lang="en-US" altLang="zh-CN" sz="2600" dirty="0"/>
              <a:t>vs. </a:t>
            </a:r>
            <a:r>
              <a:rPr lang="zh-CN" altLang="en-US" sz="2600" dirty="0"/>
              <a:t>动态迭代器</a:t>
            </a:r>
            <a:endParaRPr lang="zh-CN" altLang="en-US" sz="2600" dirty="0"/>
          </a:p>
          <a:p>
            <a:pPr lvl="1"/>
            <a:r>
              <a:rPr lang="zh-CN" altLang="en-US" sz="2400" dirty="0"/>
              <a:t>静态：由聚集对象创建并持有聚集对象的快照，在产生后这个快照的内容不再变化</a:t>
            </a:r>
            <a:endParaRPr lang="zh-CN" altLang="en-US" sz="2400" dirty="0"/>
          </a:p>
          <a:p>
            <a:pPr lvl="1"/>
            <a:r>
              <a:rPr lang="zh-CN" altLang="en-US" sz="2400" dirty="0"/>
              <a:t>动态：迭代器保持对聚集元素的引用，任何对聚集内容的修改都会反映到迭代器对象上</a:t>
            </a:r>
            <a:endParaRPr lang="zh-CN" altLang="en-US" sz="2400" dirty="0"/>
          </a:p>
          <a:p>
            <a:pPr>
              <a:spcBef>
                <a:spcPts val="1200"/>
              </a:spcBef>
            </a:pPr>
            <a:r>
              <a:rPr lang="zh-CN" altLang="en-US" sz="2600" dirty="0"/>
              <a:t>过滤迭代器：扫过聚集元素的同时进行计算</a:t>
            </a:r>
            <a:endParaRPr lang="zh-CN" altLang="en-US" sz="2600"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0860000" y="0"/>
            <a:ext cx="1332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Iterator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18</a:t>
            </a:r>
            <a:r>
              <a:rPr lang="zh-CN" altLang="en-US" smtClean="0"/>
              <a:t>）策略模式</a:t>
            </a:r>
            <a:r>
              <a:rPr lang="en-US" altLang="zh-CN" smtClean="0"/>
              <a:t>Strategy</a:t>
            </a:r>
            <a:endParaRPr lang="zh-CN" altLang="en-US" dirty="0"/>
          </a:p>
        </p:txBody>
      </p:sp>
      <p:sp>
        <p:nvSpPr>
          <p:cNvPr id="3" name="内容占位符 2"/>
          <p:cNvSpPr>
            <a:spLocks noGrp="1"/>
          </p:cNvSpPr>
          <p:nvPr>
            <p:ph idx="1"/>
          </p:nvPr>
        </p:nvSpPr>
        <p:spPr/>
        <p:txBody>
          <a:bodyPr/>
          <a:lstStyle/>
          <a:p>
            <a:r>
              <a:rPr lang="zh-CN" altLang="en-US" dirty="0" smtClean="0"/>
              <a:t>在软件构建过程中，某些对象使用的算法可能多种多样，经常改变，如果将这些算法都编码到对象中，将会使对象变得异常复杂；而且有时侯支持不使用的算法也是一个性能负担。</a:t>
            </a:r>
            <a:endParaRPr lang="en-US" altLang="zh-CN" dirty="0" smtClean="0"/>
          </a:p>
          <a:p>
            <a:endParaRPr lang="zh-CN" altLang="en-US" sz="1000" dirty="0" smtClean="0"/>
          </a:p>
          <a:p>
            <a:r>
              <a:rPr lang="zh-CN" altLang="en-US" dirty="0" smtClean="0"/>
              <a:t>如何在运行时根据需要透明地更改对象的算法？将算法与对象本身解耦，从而避免上述问题？</a:t>
            </a:r>
            <a:endParaRPr lang="en-US" altLang="zh-CN" dirty="0" smtClean="0"/>
          </a:p>
          <a:p>
            <a:endParaRPr lang="en-US" altLang="zh-CN" sz="1000" dirty="0" smtClean="0"/>
          </a:p>
          <a:p>
            <a:r>
              <a:rPr lang="en-US" altLang="zh-CN" dirty="0" smtClean="0"/>
              <a:t>Strategy</a:t>
            </a:r>
            <a:r>
              <a:rPr lang="zh-CN" altLang="en-US" dirty="0" smtClean="0"/>
              <a:t>模式对算法进行封装</a:t>
            </a:r>
            <a:endParaRPr lang="en-US" altLang="zh-CN" dirty="0" smtClean="0"/>
          </a:p>
          <a:p>
            <a:pPr lvl="1"/>
            <a:r>
              <a:rPr lang="zh-CN" altLang="en-US" dirty="0" smtClean="0"/>
              <a:t>它把算法的责任和算法本身分割开，委派给不同的对象管理。策略模式通常把一个系列的算法封装到一系列的策略类里面，作为一个抽象策略类的子类。</a:t>
            </a:r>
            <a:endParaRPr lang="zh-CN" altLang="en-US" dirty="0" smtClean="0"/>
          </a:p>
          <a:p>
            <a:pPr lvl="1"/>
            <a:r>
              <a:rPr lang="zh-CN" altLang="en-US" dirty="0" smtClean="0"/>
              <a:t>简言之，就是“准备一组算法，并将每一个算法封装起来，使得它们可以互换”。</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4" name="矩形 3"/>
          <p:cNvSpPr/>
          <p:nvPr/>
        </p:nvSpPr>
        <p:spPr>
          <a:xfrm>
            <a:off x="10824000" y="0"/>
            <a:ext cx="1368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Strategy</a:t>
            </a:r>
            <a:endParaRPr lang="en-US" altLang="zh-CN" sz="2000" dirty="0">
              <a:solidFill>
                <a:schemeClr val="bg1"/>
              </a:solidFill>
              <a:latin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 calcmode="lin" valueType="num">
                                      <p:cBhvr additive="base">
                                        <p:cTn id="1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策略</a:t>
            </a:r>
            <a:r>
              <a:rPr lang="zh-CN" altLang="en-US" dirty="0" smtClean="0"/>
              <a:t>模式的结构</a:t>
            </a:r>
            <a:endParaRPr lang="zh-CN" altLang="en-US" dirty="0"/>
          </a:p>
        </p:txBody>
      </p:sp>
      <p:sp>
        <p:nvSpPr>
          <p:cNvPr id="3" name="内容占位符 2"/>
          <p:cNvSpPr>
            <a:spLocks noGrp="1"/>
          </p:cNvSpPr>
          <p:nvPr>
            <p:ph idx="1"/>
          </p:nvPr>
        </p:nvSpPr>
        <p:spPr>
          <a:xfrm>
            <a:off x="332510" y="4239491"/>
            <a:ext cx="11646130" cy="2285853"/>
          </a:xfrm>
        </p:spPr>
        <p:txBody>
          <a:bodyPr/>
          <a:lstStyle/>
          <a:p>
            <a:pPr>
              <a:spcBef>
                <a:spcPts val="600"/>
              </a:spcBef>
            </a:pPr>
            <a:r>
              <a:rPr lang="en-US" altLang="zh-CN" sz="2200" dirty="0"/>
              <a:t>Strategy(</a:t>
            </a:r>
            <a:r>
              <a:rPr lang="zh-CN" altLang="en-US" sz="2200" dirty="0"/>
              <a:t>抽象策略类</a:t>
            </a:r>
            <a:r>
              <a:rPr lang="en-US" altLang="zh-CN" sz="2200" dirty="0"/>
              <a:t>)</a:t>
            </a:r>
            <a:r>
              <a:rPr lang="zh-CN" altLang="en-US" sz="2200" dirty="0"/>
              <a:t>：定义所有支持的算法的公共接口。</a:t>
            </a:r>
            <a:r>
              <a:rPr lang="en-US" altLang="zh-CN" sz="2200" dirty="0"/>
              <a:t>Context</a:t>
            </a:r>
            <a:r>
              <a:rPr lang="zh-CN" altLang="en-US" sz="2200" dirty="0"/>
              <a:t>使用这个接口来调用某</a:t>
            </a:r>
            <a:r>
              <a:rPr lang="en-US" altLang="zh-CN" sz="2200" dirty="0" err="1"/>
              <a:t>ConcreteStrategy</a:t>
            </a:r>
            <a:r>
              <a:rPr lang="zh-CN" altLang="en-US" sz="2200" dirty="0"/>
              <a:t>定义的算法。</a:t>
            </a:r>
            <a:endParaRPr lang="zh-CN" altLang="en-US" sz="2200" dirty="0"/>
          </a:p>
          <a:p>
            <a:pPr>
              <a:spcBef>
                <a:spcPts val="600"/>
              </a:spcBef>
            </a:pPr>
            <a:r>
              <a:rPr lang="en-US" altLang="zh-CN" sz="2200" dirty="0" err="1"/>
              <a:t>ConcreteStrategy</a:t>
            </a:r>
            <a:r>
              <a:rPr lang="en-US" altLang="zh-CN" sz="2200" dirty="0"/>
              <a:t>(</a:t>
            </a:r>
            <a:r>
              <a:rPr lang="zh-CN" altLang="en-US" sz="2200" dirty="0"/>
              <a:t>具体策略类</a:t>
            </a:r>
            <a:r>
              <a:rPr lang="en-US" altLang="zh-CN" sz="2200" dirty="0"/>
              <a:t>)</a:t>
            </a:r>
            <a:r>
              <a:rPr lang="zh-CN" altLang="en-US" sz="2200" dirty="0"/>
              <a:t>：</a:t>
            </a:r>
            <a:r>
              <a:rPr lang="en-US" altLang="zh-CN" sz="2200" dirty="0"/>
              <a:t>Strategy</a:t>
            </a:r>
            <a:r>
              <a:rPr lang="zh-CN" altLang="en-US" sz="2200" dirty="0"/>
              <a:t>接口实现某具体算法。</a:t>
            </a:r>
            <a:endParaRPr lang="zh-CN" altLang="en-US" sz="2200" dirty="0"/>
          </a:p>
          <a:p>
            <a:pPr>
              <a:spcBef>
                <a:spcPts val="600"/>
              </a:spcBef>
            </a:pPr>
            <a:r>
              <a:rPr lang="en-US" altLang="zh-CN" sz="2200" dirty="0"/>
              <a:t>Context(</a:t>
            </a:r>
            <a:r>
              <a:rPr lang="zh-CN" altLang="en-US" sz="2200" dirty="0"/>
              <a:t>环境类</a:t>
            </a:r>
            <a:r>
              <a:rPr lang="en-US" altLang="zh-CN" sz="2200" dirty="0"/>
              <a:t>)</a:t>
            </a:r>
            <a:r>
              <a:rPr lang="zh-CN" altLang="en-US" sz="2200" dirty="0"/>
              <a:t>：用一个</a:t>
            </a:r>
            <a:r>
              <a:rPr lang="en-US" altLang="zh-CN" sz="2200" dirty="0" err="1"/>
              <a:t>ConcreteStrategy</a:t>
            </a:r>
            <a:r>
              <a:rPr lang="zh-CN" altLang="en-US" sz="2200" dirty="0"/>
              <a:t>对象来配置。维护一个对</a:t>
            </a:r>
            <a:r>
              <a:rPr lang="en-US" altLang="zh-CN" sz="2200" dirty="0"/>
              <a:t>Strategy</a:t>
            </a:r>
            <a:r>
              <a:rPr lang="zh-CN" altLang="en-US" sz="2200" dirty="0"/>
              <a:t>对象的引用。可定义一个接口来让</a:t>
            </a:r>
            <a:r>
              <a:rPr lang="en-US" altLang="zh-CN" sz="2200" dirty="0"/>
              <a:t>Strategy</a:t>
            </a:r>
            <a:r>
              <a:rPr lang="zh-CN" altLang="en-US" sz="2200" dirty="0"/>
              <a:t>访问它的数据。</a:t>
            </a:r>
            <a:endParaRPr lang="zh-CN" altLang="en-US" sz="2200" dirty="0"/>
          </a:p>
        </p:txBody>
      </p:sp>
      <p:pic>
        <p:nvPicPr>
          <p:cNvPr id="4" name="图片 3"/>
          <p:cNvPicPr>
            <a:picLocks noChangeAspect="1"/>
          </p:cNvPicPr>
          <p:nvPr/>
        </p:nvPicPr>
        <p:blipFill>
          <a:blip r:embed="rId1"/>
          <a:stretch>
            <a:fillRect/>
          </a:stretch>
        </p:blipFill>
        <p:spPr>
          <a:xfrm>
            <a:off x="1802823" y="1210578"/>
            <a:ext cx="8417679" cy="2880320"/>
          </a:xfrm>
          <a:prstGeom prst="rect">
            <a:avLst/>
          </a:prstGeom>
        </p:spPr>
      </p:pic>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7" name="矩形 6"/>
          <p:cNvSpPr/>
          <p:nvPr/>
        </p:nvSpPr>
        <p:spPr>
          <a:xfrm>
            <a:off x="10824000" y="0"/>
            <a:ext cx="1368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Strategy</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模式分析</a:t>
            </a:r>
            <a:endParaRPr lang="zh-CN" altLang="en-US" dirty="0"/>
          </a:p>
        </p:txBody>
      </p:sp>
      <p:sp>
        <p:nvSpPr>
          <p:cNvPr id="3" name="内容占位符 2"/>
          <p:cNvSpPr>
            <a:spLocks noGrp="1"/>
          </p:cNvSpPr>
          <p:nvPr>
            <p:ph idx="1"/>
          </p:nvPr>
        </p:nvSpPr>
        <p:spPr/>
        <p:txBody>
          <a:bodyPr/>
          <a:lstStyle/>
          <a:p>
            <a:pPr>
              <a:spcBef>
                <a:spcPts val="1200"/>
              </a:spcBef>
            </a:pPr>
            <a:r>
              <a:rPr lang="zh-CN" altLang="en-US" sz="2800" dirty="0"/>
              <a:t>在策略模式中，应当由客户端自己决定在什么情况下使用什么具体策略角色。</a:t>
            </a:r>
            <a:endParaRPr lang="zh-CN" altLang="en-US" sz="2800" dirty="0"/>
          </a:p>
          <a:p>
            <a:pPr>
              <a:spcBef>
                <a:spcPts val="1200"/>
              </a:spcBef>
            </a:pPr>
            <a:r>
              <a:rPr lang="zh-CN" altLang="en-US" sz="2800" dirty="0"/>
              <a:t>策略模式仅仅封装算法，提供新算法插入到已有系统中，以及老算法从系统中“退休”的方便，策略模式并不决定在何时使用何种算法，算法的选择由客户端来决定。这在一定程度上提高了系统的灵活性，但是客户端需要理解所有具体策略类之间的区别，以便选择合适的算法，这也是策略模式的缺点之一，在一定程度上增加了客户端的使用难度。</a:t>
            </a:r>
            <a:endParaRPr lang="zh-CN" altLang="en-US" sz="2800"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0824000" y="0"/>
            <a:ext cx="1368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Strategy</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举例：订单处理</a:t>
            </a:r>
            <a:endParaRPr lang="zh-CN" altLang="en-US" dirty="0"/>
          </a:p>
        </p:txBody>
      </p:sp>
      <p:sp>
        <p:nvSpPr>
          <p:cNvPr id="3" name="内容占位符 2"/>
          <p:cNvSpPr>
            <a:spLocks noGrp="1"/>
          </p:cNvSpPr>
          <p:nvPr>
            <p:ph idx="1"/>
          </p:nvPr>
        </p:nvSpPr>
        <p:spPr/>
        <p:txBody>
          <a:bodyPr/>
          <a:lstStyle/>
          <a:p>
            <a:r>
              <a:rPr lang="zh-CN" altLang="en-US" smtClean="0"/>
              <a:t>一个电子商务系统，其中有一个控制器</a:t>
            </a:r>
            <a:r>
              <a:rPr lang="en-US" altLang="zh-CN" smtClean="0"/>
              <a:t>(TaskController)</a:t>
            </a:r>
            <a:r>
              <a:rPr lang="zh-CN" altLang="en-US" smtClean="0"/>
              <a:t>，用于处理销售请求。它能够确认何时有人在请求销售订单，并将请求转给</a:t>
            </a:r>
            <a:r>
              <a:rPr lang="en-US" altLang="zh-CN" smtClean="0"/>
              <a:t>SalesOrder</a:t>
            </a:r>
            <a:r>
              <a:rPr lang="zh-CN" altLang="en-US" smtClean="0"/>
              <a:t>对象处理。</a:t>
            </a:r>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文本框 5"/>
          <p:cNvSpPr txBox="1"/>
          <p:nvPr/>
        </p:nvSpPr>
        <p:spPr>
          <a:xfrm>
            <a:off x="6290656" y="3111057"/>
            <a:ext cx="4616970" cy="2308324"/>
          </a:xfrm>
          <a:prstGeom prst="rect">
            <a:avLst/>
          </a:prstGeom>
          <a:noFill/>
        </p:spPr>
        <p:txBody>
          <a:bodyPr wrap="none" rtlCol="0">
            <a:spAutoFit/>
          </a:bodyPr>
          <a:lstStyle/>
          <a:p>
            <a:pPr>
              <a:lnSpc>
                <a:spcPct val="150000"/>
              </a:lnSpc>
            </a:pPr>
            <a:r>
              <a:rPr lang="en-US" altLang="zh-CN" sz="2400" dirty="0" err="1">
                <a:ea typeface="+mj-ea"/>
              </a:rPr>
              <a:t>SalesOrder</a:t>
            </a:r>
            <a:r>
              <a:rPr lang="zh-CN" altLang="en-US" sz="2400" dirty="0">
                <a:ea typeface="+mj-ea"/>
              </a:rPr>
              <a:t>对象的功能包括：</a:t>
            </a:r>
            <a:endParaRPr lang="zh-CN" altLang="en-US" sz="2400" dirty="0">
              <a:ea typeface="+mj-ea"/>
            </a:endParaRPr>
          </a:p>
          <a:p>
            <a:pPr marL="800100" lvl="1" indent="-342900">
              <a:lnSpc>
                <a:spcPct val="150000"/>
              </a:lnSpc>
              <a:buFont typeface="Arial" panose="020B0604020202020204" pitchFamily="34" charset="0"/>
              <a:buChar char="•"/>
            </a:pPr>
            <a:r>
              <a:rPr lang="zh-CN" altLang="en-US" sz="2400" dirty="0">
                <a:ea typeface="+mj-ea"/>
              </a:rPr>
              <a:t>允许客户通过</a:t>
            </a:r>
            <a:r>
              <a:rPr lang="en-US" altLang="zh-CN" sz="2400" dirty="0">
                <a:ea typeface="+mj-ea"/>
              </a:rPr>
              <a:t>GUI</a:t>
            </a:r>
            <a:r>
              <a:rPr lang="zh-CN" altLang="en-US" sz="2400" dirty="0">
                <a:ea typeface="+mj-ea"/>
              </a:rPr>
              <a:t>填写订单</a:t>
            </a:r>
            <a:endParaRPr lang="zh-CN" altLang="en-US" sz="2400" dirty="0">
              <a:ea typeface="+mj-ea"/>
            </a:endParaRPr>
          </a:p>
          <a:p>
            <a:pPr marL="800100" lvl="1" indent="-342900">
              <a:lnSpc>
                <a:spcPct val="150000"/>
              </a:lnSpc>
              <a:buFont typeface="Arial" panose="020B0604020202020204" pitchFamily="34" charset="0"/>
              <a:buChar char="•"/>
            </a:pPr>
            <a:r>
              <a:rPr lang="zh-CN" altLang="en-US" sz="2400" dirty="0">
                <a:ea typeface="+mj-ea"/>
              </a:rPr>
              <a:t>处理税额的计算</a:t>
            </a:r>
            <a:endParaRPr lang="zh-CN" altLang="en-US" sz="2400" dirty="0">
              <a:ea typeface="+mj-ea"/>
            </a:endParaRPr>
          </a:p>
          <a:p>
            <a:pPr marL="800100" lvl="1" indent="-342900">
              <a:lnSpc>
                <a:spcPct val="150000"/>
              </a:lnSpc>
              <a:buFont typeface="Arial" panose="020B0604020202020204" pitchFamily="34" charset="0"/>
              <a:buChar char="•"/>
            </a:pPr>
            <a:r>
              <a:rPr lang="zh-CN" altLang="en-US" sz="2400" dirty="0">
                <a:ea typeface="+mj-ea"/>
              </a:rPr>
              <a:t>处理订单，打印销售收据</a:t>
            </a:r>
            <a:endParaRPr lang="zh-CN" altLang="en-US" sz="2400" dirty="0">
              <a:ea typeface="+mj-ea"/>
            </a:endParaRPr>
          </a:p>
        </p:txBody>
      </p:sp>
      <p:pic>
        <p:nvPicPr>
          <p:cNvPr id="7" name="图片 6"/>
          <p:cNvPicPr>
            <a:picLocks noChangeAspect="1"/>
          </p:cNvPicPr>
          <p:nvPr/>
        </p:nvPicPr>
        <p:blipFill>
          <a:blip r:embed="rId1"/>
          <a:stretch>
            <a:fillRect/>
          </a:stretch>
        </p:blipFill>
        <p:spPr>
          <a:xfrm>
            <a:off x="1454727" y="3345652"/>
            <a:ext cx="4253488" cy="2073729"/>
          </a:xfrm>
          <a:prstGeom prst="rect">
            <a:avLst/>
          </a:prstGeom>
        </p:spPr>
      </p:pic>
      <p:sp>
        <p:nvSpPr>
          <p:cNvPr id="9" name="矩形 8"/>
          <p:cNvSpPr/>
          <p:nvPr/>
        </p:nvSpPr>
        <p:spPr>
          <a:xfrm>
            <a:off x="10824000" y="0"/>
            <a:ext cx="1368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Strategy</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06"/>
          <p:cNvSpPr txBox="1"/>
          <p:nvPr/>
        </p:nvSpPr>
        <p:spPr>
          <a:xfrm>
            <a:off x="5757804" y="2849374"/>
            <a:ext cx="5204059" cy="533400"/>
          </a:xfrm>
          <a:prstGeom prst="rect">
            <a:avLst/>
          </a:prstGeom>
        </p:spPr>
        <p:txBody>
          <a:bodyPr vert="horz" rtlCol="0" anchor="t" anchorCtr="0">
            <a:noAutofit/>
          </a:bodyPr>
          <a:lstStyle/>
          <a:p>
            <a:pPr defTabSz="457200">
              <a:lnSpc>
                <a:spcPct val="125000"/>
              </a:lnSpc>
            </a:pP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Object 207"/>
          <p:cNvSpPr txBox="1"/>
          <p:nvPr/>
        </p:nvSpPr>
        <p:spPr>
          <a:xfrm>
            <a:off x="4944595" y="1920883"/>
            <a:ext cx="54635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02</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dirty="0" smtClean="0"/>
              <a:t>面向对象的设计原则</a:t>
            </a:r>
            <a:endParaRPr lang="zh-CN" altLang="en-US" sz="3000" dirty="0"/>
          </a:p>
        </p:txBody>
      </p:sp>
      <p:sp>
        <p:nvSpPr>
          <p:cNvPr id="7" name="Object 209"/>
          <p:cNvSpPr txBox="1"/>
          <p:nvPr/>
        </p:nvSpPr>
        <p:spPr>
          <a:xfrm>
            <a:off x="4944594" y="949491"/>
            <a:ext cx="6348245"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01</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smtClean="0">
                <a:solidFill>
                  <a:srgbClr val="000000"/>
                </a:solidFill>
                <a:latin typeface="微软雅黑" panose="020B0503020204020204" pitchFamily="34" charset="-122"/>
                <a:ea typeface="微软雅黑" panose="020B0503020204020204" pitchFamily="34" charset="-122"/>
              </a:rPr>
              <a:t>面向对象的设计方法</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9" name="Object 205"/>
          <p:cNvSpPr txBox="1"/>
          <p:nvPr/>
        </p:nvSpPr>
        <p:spPr>
          <a:xfrm>
            <a:off x="4944595" y="2892275"/>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03</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en-US" altLang="zh-CN" sz="3000" spc="300" dirty="0">
                <a:solidFill>
                  <a:srgbClr val="000000"/>
                </a:solidFill>
                <a:latin typeface="微软雅黑" panose="020B0503020204020204" pitchFamily="34" charset="-122"/>
                <a:ea typeface="微软雅黑" panose="020B0503020204020204" pitchFamily="34" charset="-122"/>
              </a:rPr>
              <a:t>GoF </a:t>
            </a:r>
            <a:r>
              <a:rPr lang="zh-CN" altLang="en-US" sz="3000" spc="300" dirty="0">
                <a:solidFill>
                  <a:srgbClr val="000000"/>
                </a:solidFill>
                <a:latin typeface="微软雅黑" panose="020B0503020204020204" pitchFamily="34" charset="-122"/>
                <a:ea typeface="微软雅黑" panose="020B0503020204020204" pitchFamily="34" charset="-122"/>
              </a:rPr>
              <a:t>设计模式</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11" name="Text Box 5"/>
          <p:cNvSpPr txBox="1">
            <a:spLocks noChangeArrowheads="1"/>
          </p:cNvSpPr>
          <p:nvPr/>
        </p:nvSpPr>
        <p:spPr bwMode="auto">
          <a:xfrm>
            <a:off x="8754919" y="5492690"/>
            <a:ext cx="2021387" cy="478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r>
              <a:rPr lang="en-US" altLang="zh-CN" sz="2400" dirty="0">
                <a:solidFill>
                  <a:srgbClr val="EB7C1F"/>
                </a:solidFill>
                <a:latin typeface="+mn-ea"/>
              </a:rPr>
              <a:t>@</a:t>
            </a:r>
            <a:r>
              <a:rPr lang="zh-CN" altLang="en-US" sz="2400" dirty="0" smtClean="0">
                <a:solidFill>
                  <a:srgbClr val="EB7C1F"/>
                </a:solidFill>
                <a:latin typeface="+mn-ea"/>
              </a:rPr>
              <a:t>第</a:t>
            </a:r>
            <a:r>
              <a:rPr lang="en-US" altLang="zh-CN" sz="2400" smtClean="0">
                <a:solidFill>
                  <a:srgbClr val="EB7C1F"/>
                </a:solidFill>
                <a:latin typeface="+mn-ea"/>
              </a:rPr>
              <a:t>6</a:t>
            </a:r>
            <a:r>
              <a:rPr lang="zh-CN" altLang="en-US" sz="2400" smtClean="0">
                <a:solidFill>
                  <a:srgbClr val="EB7C1F"/>
                </a:solidFill>
                <a:latin typeface="+mn-ea"/>
              </a:rPr>
              <a:t>章</a:t>
            </a:r>
            <a:r>
              <a:rPr lang="en-US" altLang="zh-CN" sz="2400" dirty="0">
                <a:solidFill>
                  <a:srgbClr val="EB7C1F"/>
                </a:solidFill>
                <a:latin typeface="+mn-ea"/>
              </a:rPr>
              <a:t>.</a:t>
            </a:r>
            <a:r>
              <a:rPr lang="zh-CN" altLang="en-US" sz="2400" dirty="0">
                <a:solidFill>
                  <a:srgbClr val="EB7C1F"/>
                </a:solidFill>
                <a:latin typeface="+mn-ea"/>
              </a:rPr>
              <a:t>教材</a:t>
            </a:r>
            <a:endParaRPr lang="zh-CN" altLang="en-US" sz="2400" dirty="0">
              <a:solidFill>
                <a:srgbClr val="EB7C1F"/>
              </a:solidFill>
              <a:latin typeface="+mn-ea"/>
            </a:endParaRPr>
          </a:p>
        </p:txBody>
      </p:sp>
      <p:sp>
        <p:nvSpPr>
          <p:cNvPr id="12" name="AutoShape 4"/>
          <p:cNvSpPr>
            <a:spLocks noChangeArrowheads="1"/>
          </p:cNvSpPr>
          <p:nvPr/>
        </p:nvSpPr>
        <p:spPr bwMode="auto">
          <a:xfrm>
            <a:off x="4549308" y="956836"/>
            <a:ext cx="395287" cy="431800"/>
          </a:xfrm>
          <a:prstGeom prst="sun">
            <a:avLst>
              <a:gd name="adj" fmla="val 25000"/>
            </a:avLst>
          </a:prstGeom>
          <a:solidFill>
            <a:srgbClr val="EB7C1F"/>
          </a:solidFill>
          <a:ln>
            <a:noFill/>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noChangeArrowheads="1"/>
          </p:cNvSpPr>
          <p:nvPr>
            <p:ph type="title"/>
          </p:nvPr>
        </p:nvSpPr>
        <p:spPr/>
        <p:txBody>
          <a:bodyPr/>
          <a:lstStyle/>
          <a:p>
            <a:r>
              <a:rPr lang="en-US" altLang="zh-CN" dirty="0" smtClean="0"/>
              <a:t>4. ISP: The Interface Segregation Principle</a:t>
            </a:r>
            <a:endParaRPr lang="zh-CN" altLang="en-US" dirty="0" smtClean="0"/>
          </a:p>
        </p:txBody>
      </p:sp>
      <p:sp>
        <p:nvSpPr>
          <p:cNvPr id="18434" name="内容占位符 2"/>
          <p:cNvSpPr>
            <a:spLocks noGrp="1" noChangeArrowheads="1"/>
          </p:cNvSpPr>
          <p:nvPr>
            <p:ph idx="1"/>
          </p:nvPr>
        </p:nvSpPr>
        <p:spPr/>
        <p:txBody>
          <a:bodyPr/>
          <a:lstStyle/>
          <a:p>
            <a:r>
              <a:rPr lang="zh-CN" altLang="en-US" sz="2800" dirty="0"/>
              <a:t>接口隔离原则</a:t>
            </a:r>
            <a:endParaRPr lang="en-US" altLang="zh-CN" sz="2800" dirty="0"/>
          </a:p>
          <a:p>
            <a:pPr lvl="1"/>
            <a:r>
              <a:rPr lang="zh-CN" altLang="en-US" sz="2400" dirty="0"/>
              <a:t>不应该强迫客户代码依赖于它们不用的方法</a:t>
            </a:r>
            <a:endParaRPr lang="en-US" altLang="zh-CN" sz="2400" dirty="0"/>
          </a:p>
          <a:p>
            <a:pPr lvl="1"/>
            <a:r>
              <a:rPr lang="zh-CN" altLang="zh-CN" sz="2400" dirty="0"/>
              <a:t>一个类的不内聚的“胖接口”应该被分解成多组方法，每一组方法都服务于一组不同的客户程序。</a:t>
            </a:r>
            <a:endParaRPr lang="zh-CN" altLang="zh-CN" sz="2400" dirty="0"/>
          </a:p>
          <a:p>
            <a:r>
              <a:rPr lang="zh-CN" altLang="en-US" sz="2800" dirty="0"/>
              <a:t>举例</a:t>
            </a:r>
            <a:endParaRPr lang="zh-CN" altLang="en-US" sz="2800" dirty="0"/>
          </a:p>
        </p:txBody>
      </p:sp>
      <p:sp>
        <p:nvSpPr>
          <p:cNvPr id="7" name="文本框 6"/>
          <p:cNvSpPr txBox="1"/>
          <p:nvPr/>
        </p:nvSpPr>
        <p:spPr>
          <a:xfrm>
            <a:off x="7701083" y="5333945"/>
            <a:ext cx="3775393" cy="954107"/>
          </a:xfrm>
          <a:prstGeom prst="rect">
            <a:avLst/>
          </a:prstGeom>
          <a:noFill/>
        </p:spPr>
        <p:txBody>
          <a:bodyPr wrap="none" rtlCol="0">
            <a:spAutoFit/>
          </a:bodyPr>
          <a:lstStyle/>
          <a:p>
            <a:r>
              <a:rPr lang="zh-CN" altLang="en-US" sz="2800" dirty="0">
                <a:solidFill>
                  <a:srgbClr val="EB7C11"/>
                </a:solidFill>
                <a:latin typeface="华文行楷" panose="02010800040101010101" pitchFamily="2" charset="-122"/>
                <a:ea typeface="华文行楷" panose="02010800040101010101" pitchFamily="2" charset="-122"/>
              </a:rPr>
              <a:t>使用多个专门的接口</a:t>
            </a:r>
            <a:endParaRPr lang="en-US" altLang="zh-CN" sz="2800" dirty="0">
              <a:solidFill>
                <a:srgbClr val="EB7C11"/>
              </a:solidFill>
              <a:latin typeface="华文行楷" panose="02010800040101010101" pitchFamily="2" charset="-122"/>
              <a:ea typeface="华文行楷" panose="02010800040101010101" pitchFamily="2" charset="-122"/>
            </a:endParaRPr>
          </a:p>
          <a:p>
            <a:r>
              <a:rPr lang="zh-CN" altLang="en-US" sz="2800" dirty="0">
                <a:solidFill>
                  <a:srgbClr val="EB7C11"/>
                </a:solidFill>
                <a:latin typeface="华文行楷" panose="02010800040101010101" pitchFamily="2" charset="-122"/>
                <a:ea typeface="华文行楷" panose="02010800040101010101" pitchFamily="2" charset="-122"/>
              </a:rPr>
              <a:t>取代使用单一的总接口</a:t>
            </a:r>
            <a:endParaRPr lang="zh-CN" altLang="en-US" sz="2800" dirty="0">
              <a:solidFill>
                <a:srgbClr val="EB7C11"/>
              </a:solidFill>
              <a:latin typeface="华文行楷" panose="02010800040101010101" pitchFamily="2" charset="-122"/>
              <a:ea typeface="华文行楷" panose="02010800040101010101" pitchFamily="2" charset="-122"/>
            </a:endParaRPr>
          </a:p>
        </p:txBody>
      </p:sp>
      <p:grpSp>
        <p:nvGrpSpPr>
          <p:cNvPr id="4" name="Group 4"/>
          <p:cNvGrpSpPr>
            <a:grpSpLocks noChangeAspect="1"/>
          </p:cNvGrpSpPr>
          <p:nvPr/>
        </p:nvGrpSpPr>
        <p:grpSpPr bwMode="auto">
          <a:xfrm>
            <a:off x="2384425" y="4068764"/>
            <a:ext cx="4983163" cy="2392363"/>
            <a:chOff x="1502" y="2425"/>
            <a:chExt cx="3139" cy="1507"/>
          </a:xfrm>
        </p:grpSpPr>
        <p:sp>
          <p:nvSpPr>
            <p:cNvPr id="10" name="Rectangle 5"/>
            <p:cNvSpPr>
              <a:spLocks noChangeArrowheads="1"/>
            </p:cNvSpPr>
            <p:nvPr/>
          </p:nvSpPr>
          <p:spPr bwMode="auto">
            <a:xfrm>
              <a:off x="1502" y="2842"/>
              <a:ext cx="1132" cy="2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 name="Rectangle 6"/>
            <p:cNvSpPr>
              <a:spLocks noChangeArrowheads="1"/>
            </p:cNvSpPr>
            <p:nvPr/>
          </p:nvSpPr>
          <p:spPr bwMode="auto">
            <a:xfrm>
              <a:off x="1502" y="2842"/>
              <a:ext cx="1132" cy="248"/>
            </a:xfrm>
            <a:prstGeom prst="rect">
              <a:avLst/>
            </a:prstGeom>
            <a:noFill/>
            <a:ln w="22225"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Rectangle 7"/>
            <p:cNvSpPr>
              <a:spLocks noChangeArrowheads="1"/>
            </p:cNvSpPr>
            <p:nvPr/>
          </p:nvSpPr>
          <p:spPr bwMode="auto">
            <a:xfrm>
              <a:off x="1524" y="2876"/>
              <a:ext cx="14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1"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3" name="Rectangle 8"/>
            <p:cNvSpPr>
              <a:spLocks noChangeArrowheads="1"/>
            </p:cNvSpPr>
            <p:nvPr/>
          </p:nvSpPr>
          <p:spPr bwMode="auto">
            <a:xfrm>
              <a:off x="1598" y="2876"/>
              <a:ext cx="4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1"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count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4" name="Rectangle 9"/>
            <p:cNvSpPr>
              <a:spLocks noChangeArrowheads="1"/>
            </p:cNvSpPr>
            <p:nvPr/>
          </p:nvSpPr>
          <p:spPr bwMode="auto">
            <a:xfrm>
              <a:off x="1993" y="2876"/>
              <a:ext cx="2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1"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5" name="Rectangle 10"/>
            <p:cNvSpPr>
              <a:spLocks noChangeArrowheads="1"/>
            </p:cNvSpPr>
            <p:nvPr/>
          </p:nvSpPr>
          <p:spPr bwMode="auto">
            <a:xfrm>
              <a:off x="1502" y="2425"/>
              <a:ext cx="1132" cy="4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 name="Rectangle 11"/>
            <p:cNvSpPr>
              <a:spLocks noChangeArrowheads="1"/>
            </p:cNvSpPr>
            <p:nvPr/>
          </p:nvSpPr>
          <p:spPr bwMode="auto">
            <a:xfrm>
              <a:off x="1502" y="2425"/>
              <a:ext cx="1132" cy="417"/>
            </a:xfrm>
            <a:prstGeom prst="rect">
              <a:avLst/>
            </a:prstGeom>
            <a:noFill/>
            <a:ln w="22225"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Rectangle 12"/>
            <p:cNvSpPr>
              <a:spLocks noChangeArrowheads="1"/>
            </p:cNvSpPr>
            <p:nvPr/>
          </p:nvSpPr>
          <p:spPr bwMode="auto">
            <a:xfrm>
              <a:off x="1568" y="2448"/>
              <a:ext cx="2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&lt;&lt;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8" name="Rectangle 13"/>
            <p:cNvSpPr>
              <a:spLocks noChangeArrowheads="1"/>
            </p:cNvSpPr>
            <p:nvPr/>
          </p:nvSpPr>
          <p:spPr bwMode="auto">
            <a:xfrm>
              <a:off x="1715" y="2448"/>
              <a:ext cx="79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interface</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9" name="Rectangle 14"/>
            <p:cNvSpPr>
              <a:spLocks noChangeArrowheads="1"/>
            </p:cNvSpPr>
            <p:nvPr/>
          </p:nvSpPr>
          <p:spPr bwMode="auto">
            <a:xfrm>
              <a:off x="2417" y="2448"/>
              <a:ext cx="2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&gt;&gt;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0" name="Rectangle 15"/>
            <p:cNvSpPr>
              <a:spLocks noChangeArrowheads="1"/>
            </p:cNvSpPr>
            <p:nvPr/>
          </p:nvSpPr>
          <p:spPr bwMode="auto">
            <a:xfrm>
              <a:off x="1671" y="2640"/>
              <a:ext cx="8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Statistics</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1" name="Rectangle 16"/>
            <p:cNvSpPr>
              <a:spLocks noChangeArrowheads="1"/>
            </p:cNvSpPr>
            <p:nvPr/>
          </p:nvSpPr>
          <p:spPr bwMode="auto">
            <a:xfrm>
              <a:off x="3493" y="2842"/>
              <a:ext cx="1132" cy="2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 name="Rectangle 17"/>
            <p:cNvSpPr>
              <a:spLocks noChangeArrowheads="1"/>
            </p:cNvSpPr>
            <p:nvPr/>
          </p:nvSpPr>
          <p:spPr bwMode="auto">
            <a:xfrm>
              <a:off x="3493" y="2842"/>
              <a:ext cx="1132" cy="248"/>
            </a:xfrm>
            <a:prstGeom prst="rect">
              <a:avLst/>
            </a:prstGeom>
            <a:noFill/>
            <a:ln w="22225"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Rectangle 18"/>
            <p:cNvSpPr>
              <a:spLocks noChangeArrowheads="1"/>
            </p:cNvSpPr>
            <p:nvPr/>
          </p:nvSpPr>
          <p:spPr bwMode="auto">
            <a:xfrm>
              <a:off x="3514" y="2876"/>
              <a:ext cx="14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1"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4" name="Rectangle 19"/>
            <p:cNvSpPr>
              <a:spLocks noChangeArrowheads="1"/>
            </p:cNvSpPr>
            <p:nvPr/>
          </p:nvSpPr>
          <p:spPr bwMode="auto">
            <a:xfrm>
              <a:off x="3587" y="2876"/>
              <a:ext cx="5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1"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render</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5" name="Rectangle 20"/>
            <p:cNvSpPr>
              <a:spLocks noChangeArrowheads="1"/>
            </p:cNvSpPr>
            <p:nvPr/>
          </p:nvSpPr>
          <p:spPr bwMode="auto">
            <a:xfrm>
              <a:off x="4055" y="2876"/>
              <a:ext cx="2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1"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6" name="Rectangle 21"/>
            <p:cNvSpPr>
              <a:spLocks noChangeArrowheads="1"/>
            </p:cNvSpPr>
            <p:nvPr/>
          </p:nvSpPr>
          <p:spPr bwMode="auto">
            <a:xfrm>
              <a:off x="3493" y="2425"/>
              <a:ext cx="1132" cy="4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 name="Rectangle 22"/>
            <p:cNvSpPr>
              <a:spLocks noChangeArrowheads="1"/>
            </p:cNvSpPr>
            <p:nvPr/>
          </p:nvSpPr>
          <p:spPr bwMode="auto">
            <a:xfrm>
              <a:off x="3493" y="2425"/>
              <a:ext cx="1132" cy="417"/>
            </a:xfrm>
            <a:prstGeom prst="rect">
              <a:avLst/>
            </a:prstGeom>
            <a:noFill/>
            <a:ln w="22225"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8" name="Rectangle 23"/>
            <p:cNvSpPr>
              <a:spLocks noChangeArrowheads="1"/>
            </p:cNvSpPr>
            <p:nvPr/>
          </p:nvSpPr>
          <p:spPr bwMode="auto">
            <a:xfrm>
              <a:off x="3558" y="2448"/>
              <a:ext cx="2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&lt;&lt;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9" name="Rectangle 24"/>
            <p:cNvSpPr>
              <a:spLocks noChangeArrowheads="1"/>
            </p:cNvSpPr>
            <p:nvPr/>
          </p:nvSpPr>
          <p:spPr bwMode="auto">
            <a:xfrm>
              <a:off x="3704" y="2448"/>
              <a:ext cx="79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interface</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30" name="Rectangle 25"/>
            <p:cNvSpPr>
              <a:spLocks noChangeArrowheads="1"/>
            </p:cNvSpPr>
            <p:nvPr/>
          </p:nvSpPr>
          <p:spPr bwMode="auto">
            <a:xfrm>
              <a:off x="4407" y="2448"/>
              <a:ext cx="2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&gt;&gt;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31" name="Rectangle 26"/>
            <p:cNvSpPr>
              <a:spLocks noChangeArrowheads="1"/>
            </p:cNvSpPr>
            <p:nvPr/>
          </p:nvSpPr>
          <p:spPr bwMode="auto">
            <a:xfrm>
              <a:off x="3821" y="2640"/>
              <a:ext cx="5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Report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8432" name="Rectangle 27"/>
            <p:cNvSpPr>
              <a:spLocks noChangeArrowheads="1"/>
            </p:cNvSpPr>
            <p:nvPr/>
          </p:nvSpPr>
          <p:spPr bwMode="auto">
            <a:xfrm>
              <a:off x="2551" y="3648"/>
              <a:ext cx="1051" cy="2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435" name="Rectangle 28"/>
            <p:cNvSpPr>
              <a:spLocks noChangeArrowheads="1"/>
            </p:cNvSpPr>
            <p:nvPr/>
          </p:nvSpPr>
          <p:spPr bwMode="auto">
            <a:xfrm>
              <a:off x="2551" y="3648"/>
              <a:ext cx="1051" cy="284"/>
            </a:xfrm>
            <a:prstGeom prst="rect">
              <a:avLst/>
            </a:prstGeom>
            <a:noFill/>
            <a:ln w="22225"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436" name="Rectangle 29"/>
            <p:cNvSpPr>
              <a:spLocks noChangeArrowheads="1"/>
            </p:cNvSpPr>
            <p:nvPr/>
          </p:nvSpPr>
          <p:spPr bwMode="auto">
            <a:xfrm>
              <a:off x="2651" y="3702"/>
              <a:ext cx="9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SalesReport</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8437" name="Freeform 30"/>
            <p:cNvSpPr>
              <a:spLocks noEditPoints="1"/>
            </p:cNvSpPr>
            <p:nvPr/>
          </p:nvSpPr>
          <p:spPr bwMode="auto">
            <a:xfrm>
              <a:off x="2061" y="3259"/>
              <a:ext cx="1023" cy="342"/>
            </a:xfrm>
            <a:custGeom>
              <a:avLst/>
              <a:gdLst>
                <a:gd name="T0" fmla="*/ 16 w 1119"/>
                <a:gd name="T1" fmla="*/ 8 h 370"/>
                <a:gd name="T2" fmla="*/ 16 w 1119"/>
                <a:gd name="T3" fmla="*/ 120 h 370"/>
                <a:gd name="T4" fmla="*/ 8 w 1119"/>
                <a:gd name="T5" fmla="*/ 128 h 370"/>
                <a:gd name="T6" fmla="*/ 0 w 1119"/>
                <a:gd name="T7" fmla="*/ 120 h 370"/>
                <a:gd name="T8" fmla="*/ 0 w 1119"/>
                <a:gd name="T9" fmla="*/ 8 h 370"/>
                <a:gd name="T10" fmla="*/ 8 w 1119"/>
                <a:gd name="T11" fmla="*/ 0 h 370"/>
                <a:gd name="T12" fmla="*/ 16 w 1119"/>
                <a:gd name="T13" fmla="*/ 8 h 370"/>
                <a:gd name="T14" fmla="*/ 16 w 1119"/>
                <a:gd name="T15" fmla="*/ 200 h 370"/>
                <a:gd name="T16" fmla="*/ 16 w 1119"/>
                <a:gd name="T17" fmla="*/ 215 h 370"/>
                <a:gd name="T18" fmla="*/ 8 w 1119"/>
                <a:gd name="T19" fmla="*/ 207 h 370"/>
                <a:gd name="T20" fmla="*/ 105 w 1119"/>
                <a:gd name="T21" fmla="*/ 207 h 370"/>
                <a:gd name="T22" fmla="*/ 113 w 1119"/>
                <a:gd name="T23" fmla="*/ 215 h 370"/>
                <a:gd name="T24" fmla="*/ 105 w 1119"/>
                <a:gd name="T25" fmla="*/ 223 h 370"/>
                <a:gd name="T26" fmla="*/ 8 w 1119"/>
                <a:gd name="T27" fmla="*/ 223 h 370"/>
                <a:gd name="T28" fmla="*/ 0 w 1119"/>
                <a:gd name="T29" fmla="*/ 215 h 370"/>
                <a:gd name="T30" fmla="*/ 0 w 1119"/>
                <a:gd name="T31" fmla="*/ 200 h 370"/>
                <a:gd name="T32" fmla="*/ 8 w 1119"/>
                <a:gd name="T33" fmla="*/ 192 h 370"/>
                <a:gd name="T34" fmla="*/ 16 w 1119"/>
                <a:gd name="T35" fmla="*/ 200 h 370"/>
                <a:gd name="T36" fmla="*/ 185 w 1119"/>
                <a:gd name="T37" fmla="*/ 207 h 370"/>
                <a:gd name="T38" fmla="*/ 297 w 1119"/>
                <a:gd name="T39" fmla="*/ 207 h 370"/>
                <a:gd name="T40" fmla="*/ 305 w 1119"/>
                <a:gd name="T41" fmla="*/ 215 h 370"/>
                <a:gd name="T42" fmla="*/ 297 w 1119"/>
                <a:gd name="T43" fmla="*/ 223 h 370"/>
                <a:gd name="T44" fmla="*/ 185 w 1119"/>
                <a:gd name="T45" fmla="*/ 223 h 370"/>
                <a:gd name="T46" fmla="*/ 177 w 1119"/>
                <a:gd name="T47" fmla="*/ 215 h 370"/>
                <a:gd name="T48" fmla="*/ 185 w 1119"/>
                <a:gd name="T49" fmla="*/ 207 h 370"/>
                <a:gd name="T50" fmla="*/ 377 w 1119"/>
                <a:gd name="T51" fmla="*/ 207 h 370"/>
                <a:gd name="T52" fmla="*/ 489 w 1119"/>
                <a:gd name="T53" fmla="*/ 207 h 370"/>
                <a:gd name="T54" fmla="*/ 497 w 1119"/>
                <a:gd name="T55" fmla="*/ 215 h 370"/>
                <a:gd name="T56" fmla="*/ 489 w 1119"/>
                <a:gd name="T57" fmla="*/ 223 h 370"/>
                <a:gd name="T58" fmla="*/ 377 w 1119"/>
                <a:gd name="T59" fmla="*/ 223 h 370"/>
                <a:gd name="T60" fmla="*/ 369 w 1119"/>
                <a:gd name="T61" fmla="*/ 215 h 370"/>
                <a:gd name="T62" fmla="*/ 377 w 1119"/>
                <a:gd name="T63" fmla="*/ 207 h 370"/>
                <a:gd name="T64" fmla="*/ 569 w 1119"/>
                <a:gd name="T65" fmla="*/ 207 h 370"/>
                <a:gd name="T66" fmla="*/ 681 w 1119"/>
                <a:gd name="T67" fmla="*/ 207 h 370"/>
                <a:gd name="T68" fmla="*/ 689 w 1119"/>
                <a:gd name="T69" fmla="*/ 215 h 370"/>
                <a:gd name="T70" fmla="*/ 681 w 1119"/>
                <a:gd name="T71" fmla="*/ 223 h 370"/>
                <a:gd name="T72" fmla="*/ 569 w 1119"/>
                <a:gd name="T73" fmla="*/ 223 h 370"/>
                <a:gd name="T74" fmla="*/ 561 w 1119"/>
                <a:gd name="T75" fmla="*/ 215 h 370"/>
                <a:gd name="T76" fmla="*/ 569 w 1119"/>
                <a:gd name="T77" fmla="*/ 207 h 370"/>
                <a:gd name="T78" fmla="*/ 761 w 1119"/>
                <a:gd name="T79" fmla="*/ 207 h 370"/>
                <a:gd name="T80" fmla="*/ 873 w 1119"/>
                <a:gd name="T81" fmla="*/ 207 h 370"/>
                <a:gd name="T82" fmla="*/ 881 w 1119"/>
                <a:gd name="T83" fmla="*/ 215 h 370"/>
                <a:gd name="T84" fmla="*/ 873 w 1119"/>
                <a:gd name="T85" fmla="*/ 223 h 370"/>
                <a:gd name="T86" fmla="*/ 761 w 1119"/>
                <a:gd name="T87" fmla="*/ 223 h 370"/>
                <a:gd name="T88" fmla="*/ 753 w 1119"/>
                <a:gd name="T89" fmla="*/ 215 h 370"/>
                <a:gd name="T90" fmla="*/ 761 w 1119"/>
                <a:gd name="T91" fmla="*/ 207 h 370"/>
                <a:gd name="T92" fmla="*/ 953 w 1119"/>
                <a:gd name="T93" fmla="*/ 207 h 370"/>
                <a:gd name="T94" fmla="*/ 1065 w 1119"/>
                <a:gd name="T95" fmla="*/ 207 h 370"/>
                <a:gd name="T96" fmla="*/ 1073 w 1119"/>
                <a:gd name="T97" fmla="*/ 215 h 370"/>
                <a:gd name="T98" fmla="*/ 1065 w 1119"/>
                <a:gd name="T99" fmla="*/ 223 h 370"/>
                <a:gd name="T100" fmla="*/ 953 w 1119"/>
                <a:gd name="T101" fmla="*/ 223 h 370"/>
                <a:gd name="T102" fmla="*/ 945 w 1119"/>
                <a:gd name="T103" fmla="*/ 215 h 370"/>
                <a:gd name="T104" fmla="*/ 953 w 1119"/>
                <a:gd name="T105" fmla="*/ 207 h 370"/>
                <a:gd name="T106" fmla="*/ 1119 w 1119"/>
                <a:gd name="T107" fmla="*/ 250 h 370"/>
                <a:gd name="T108" fmla="*/ 1119 w 1119"/>
                <a:gd name="T109" fmla="*/ 362 h 370"/>
                <a:gd name="T110" fmla="*/ 1111 w 1119"/>
                <a:gd name="T111" fmla="*/ 370 h 370"/>
                <a:gd name="T112" fmla="*/ 1103 w 1119"/>
                <a:gd name="T113" fmla="*/ 362 h 370"/>
                <a:gd name="T114" fmla="*/ 1103 w 1119"/>
                <a:gd name="T115" fmla="*/ 250 h 370"/>
                <a:gd name="T116" fmla="*/ 1111 w 1119"/>
                <a:gd name="T117" fmla="*/ 242 h 370"/>
                <a:gd name="T118" fmla="*/ 1119 w 1119"/>
                <a:gd name="T119" fmla="*/ 25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9" h="370">
                  <a:moveTo>
                    <a:pt x="16" y="8"/>
                  </a:moveTo>
                  <a:lnTo>
                    <a:pt x="16" y="120"/>
                  </a:lnTo>
                  <a:cubicBezTo>
                    <a:pt x="16" y="125"/>
                    <a:pt x="13" y="128"/>
                    <a:pt x="8" y="128"/>
                  </a:cubicBezTo>
                  <a:cubicBezTo>
                    <a:pt x="4" y="128"/>
                    <a:pt x="0" y="125"/>
                    <a:pt x="0" y="120"/>
                  </a:cubicBezTo>
                  <a:lnTo>
                    <a:pt x="0" y="8"/>
                  </a:lnTo>
                  <a:cubicBezTo>
                    <a:pt x="0" y="4"/>
                    <a:pt x="4" y="0"/>
                    <a:pt x="8" y="0"/>
                  </a:cubicBezTo>
                  <a:cubicBezTo>
                    <a:pt x="13" y="0"/>
                    <a:pt x="16" y="4"/>
                    <a:pt x="16" y="8"/>
                  </a:cubicBezTo>
                  <a:close/>
                  <a:moveTo>
                    <a:pt x="16" y="200"/>
                  </a:moveTo>
                  <a:lnTo>
                    <a:pt x="16" y="215"/>
                  </a:lnTo>
                  <a:lnTo>
                    <a:pt x="8" y="207"/>
                  </a:lnTo>
                  <a:lnTo>
                    <a:pt x="105" y="207"/>
                  </a:lnTo>
                  <a:cubicBezTo>
                    <a:pt x="109" y="207"/>
                    <a:pt x="113" y="211"/>
                    <a:pt x="113" y="215"/>
                  </a:cubicBezTo>
                  <a:cubicBezTo>
                    <a:pt x="113" y="220"/>
                    <a:pt x="109" y="223"/>
                    <a:pt x="105" y="223"/>
                  </a:cubicBezTo>
                  <a:lnTo>
                    <a:pt x="8" y="223"/>
                  </a:lnTo>
                  <a:cubicBezTo>
                    <a:pt x="4" y="223"/>
                    <a:pt x="0" y="220"/>
                    <a:pt x="0" y="215"/>
                  </a:cubicBezTo>
                  <a:lnTo>
                    <a:pt x="0" y="200"/>
                  </a:lnTo>
                  <a:cubicBezTo>
                    <a:pt x="0" y="196"/>
                    <a:pt x="4" y="192"/>
                    <a:pt x="8" y="192"/>
                  </a:cubicBezTo>
                  <a:cubicBezTo>
                    <a:pt x="13" y="192"/>
                    <a:pt x="16" y="196"/>
                    <a:pt x="16" y="200"/>
                  </a:cubicBezTo>
                  <a:close/>
                  <a:moveTo>
                    <a:pt x="185" y="207"/>
                  </a:moveTo>
                  <a:lnTo>
                    <a:pt x="297" y="207"/>
                  </a:lnTo>
                  <a:cubicBezTo>
                    <a:pt x="301" y="207"/>
                    <a:pt x="305" y="211"/>
                    <a:pt x="305" y="215"/>
                  </a:cubicBezTo>
                  <a:cubicBezTo>
                    <a:pt x="305" y="220"/>
                    <a:pt x="301" y="223"/>
                    <a:pt x="297" y="223"/>
                  </a:cubicBezTo>
                  <a:lnTo>
                    <a:pt x="185" y="223"/>
                  </a:lnTo>
                  <a:cubicBezTo>
                    <a:pt x="181" y="223"/>
                    <a:pt x="177" y="220"/>
                    <a:pt x="177" y="215"/>
                  </a:cubicBezTo>
                  <a:cubicBezTo>
                    <a:pt x="177" y="211"/>
                    <a:pt x="181" y="207"/>
                    <a:pt x="185" y="207"/>
                  </a:cubicBezTo>
                  <a:close/>
                  <a:moveTo>
                    <a:pt x="377" y="207"/>
                  </a:moveTo>
                  <a:lnTo>
                    <a:pt x="489" y="207"/>
                  </a:lnTo>
                  <a:cubicBezTo>
                    <a:pt x="493" y="207"/>
                    <a:pt x="497" y="211"/>
                    <a:pt x="497" y="215"/>
                  </a:cubicBezTo>
                  <a:cubicBezTo>
                    <a:pt x="497" y="220"/>
                    <a:pt x="493" y="223"/>
                    <a:pt x="489" y="223"/>
                  </a:cubicBezTo>
                  <a:lnTo>
                    <a:pt x="377" y="223"/>
                  </a:lnTo>
                  <a:cubicBezTo>
                    <a:pt x="373" y="223"/>
                    <a:pt x="369" y="220"/>
                    <a:pt x="369" y="215"/>
                  </a:cubicBezTo>
                  <a:cubicBezTo>
                    <a:pt x="369" y="211"/>
                    <a:pt x="373" y="207"/>
                    <a:pt x="377" y="207"/>
                  </a:cubicBezTo>
                  <a:close/>
                  <a:moveTo>
                    <a:pt x="569" y="207"/>
                  </a:moveTo>
                  <a:lnTo>
                    <a:pt x="681" y="207"/>
                  </a:lnTo>
                  <a:cubicBezTo>
                    <a:pt x="685" y="207"/>
                    <a:pt x="689" y="211"/>
                    <a:pt x="689" y="215"/>
                  </a:cubicBezTo>
                  <a:cubicBezTo>
                    <a:pt x="689" y="220"/>
                    <a:pt x="685" y="223"/>
                    <a:pt x="681" y="223"/>
                  </a:cubicBezTo>
                  <a:lnTo>
                    <a:pt x="569" y="223"/>
                  </a:lnTo>
                  <a:cubicBezTo>
                    <a:pt x="565" y="223"/>
                    <a:pt x="561" y="220"/>
                    <a:pt x="561" y="215"/>
                  </a:cubicBezTo>
                  <a:cubicBezTo>
                    <a:pt x="561" y="211"/>
                    <a:pt x="565" y="207"/>
                    <a:pt x="569" y="207"/>
                  </a:cubicBezTo>
                  <a:close/>
                  <a:moveTo>
                    <a:pt x="761" y="207"/>
                  </a:moveTo>
                  <a:lnTo>
                    <a:pt x="873" y="207"/>
                  </a:lnTo>
                  <a:cubicBezTo>
                    <a:pt x="877" y="207"/>
                    <a:pt x="881" y="211"/>
                    <a:pt x="881" y="215"/>
                  </a:cubicBezTo>
                  <a:cubicBezTo>
                    <a:pt x="881" y="220"/>
                    <a:pt x="877" y="223"/>
                    <a:pt x="873" y="223"/>
                  </a:cubicBezTo>
                  <a:lnTo>
                    <a:pt x="761" y="223"/>
                  </a:lnTo>
                  <a:cubicBezTo>
                    <a:pt x="757" y="223"/>
                    <a:pt x="753" y="220"/>
                    <a:pt x="753" y="215"/>
                  </a:cubicBezTo>
                  <a:cubicBezTo>
                    <a:pt x="753" y="211"/>
                    <a:pt x="757" y="207"/>
                    <a:pt x="761" y="207"/>
                  </a:cubicBezTo>
                  <a:close/>
                  <a:moveTo>
                    <a:pt x="953" y="207"/>
                  </a:moveTo>
                  <a:lnTo>
                    <a:pt x="1065" y="207"/>
                  </a:lnTo>
                  <a:cubicBezTo>
                    <a:pt x="1069" y="207"/>
                    <a:pt x="1073" y="211"/>
                    <a:pt x="1073" y="215"/>
                  </a:cubicBezTo>
                  <a:cubicBezTo>
                    <a:pt x="1073" y="220"/>
                    <a:pt x="1069" y="223"/>
                    <a:pt x="1065" y="223"/>
                  </a:cubicBezTo>
                  <a:lnTo>
                    <a:pt x="953" y="223"/>
                  </a:lnTo>
                  <a:cubicBezTo>
                    <a:pt x="949" y="223"/>
                    <a:pt x="945" y="220"/>
                    <a:pt x="945" y="215"/>
                  </a:cubicBezTo>
                  <a:cubicBezTo>
                    <a:pt x="945" y="211"/>
                    <a:pt x="949" y="207"/>
                    <a:pt x="953" y="207"/>
                  </a:cubicBezTo>
                  <a:close/>
                  <a:moveTo>
                    <a:pt x="1119" y="250"/>
                  </a:moveTo>
                  <a:lnTo>
                    <a:pt x="1119" y="362"/>
                  </a:lnTo>
                  <a:cubicBezTo>
                    <a:pt x="1119" y="366"/>
                    <a:pt x="1115" y="370"/>
                    <a:pt x="1111" y="370"/>
                  </a:cubicBezTo>
                  <a:cubicBezTo>
                    <a:pt x="1106" y="370"/>
                    <a:pt x="1103" y="366"/>
                    <a:pt x="1103" y="362"/>
                  </a:cubicBezTo>
                  <a:lnTo>
                    <a:pt x="1103" y="250"/>
                  </a:lnTo>
                  <a:cubicBezTo>
                    <a:pt x="1103" y="245"/>
                    <a:pt x="1106" y="242"/>
                    <a:pt x="1111" y="242"/>
                  </a:cubicBezTo>
                  <a:cubicBezTo>
                    <a:pt x="1115" y="242"/>
                    <a:pt x="1119" y="245"/>
                    <a:pt x="1119" y="250"/>
                  </a:cubicBezTo>
                  <a:close/>
                </a:path>
              </a:pathLst>
            </a:custGeom>
            <a:solidFill>
              <a:srgbClr val="FFFFFF"/>
            </a:solidFill>
            <a:ln w="23813" cap="flat">
              <a:solidFill>
                <a:schemeClr val="tx1"/>
              </a:solidFill>
              <a:prstDash val="solid"/>
              <a:bevel/>
            </a:ln>
          </p:spPr>
          <p:txBody>
            <a:bodyPr vert="horz" wrap="square" lIns="91440" tIns="45720" rIns="91440" bIns="45720" numCol="1" anchor="t" anchorCtr="0" compatLnSpc="1"/>
            <a:lstStyle/>
            <a:p>
              <a:endParaRPr lang="zh-CN" altLang="en-US"/>
            </a:p>
          </p:txBody>
        </p:sp>
        <p:sp>
          <p:nvSpPr>
            <p:cNvPr id="18438" name="Freeform 31"/>
            <p:cNvSpPr/>
            <p:nvPr/>
          </p:nvSpPr>
          <p:spPr bwMode="auto">
            <a:xfrm>
              <a:off x="1959" y="3090"/>
              <a:ext cx="219" cy="177"/>
            </a:xfrm>
            <a:custGeom>
              <a:avLst/>
              <a:gdLst>
                <a:gd name="T0" fmla="*/ 0 w 219"/>
                <a:gd name="T1" fmla="*/ 177 h 177"/>
                <a:gd name="T2" fmla="*/ 219 w 219"/>
                <a:gd name="T3" fmla="*/ 177 h 177"/>
                <a:gd name="T4" fmla="*/ 109 w 219"/>
                <a:gd name="T5" fmla="*/ 0 h 177"/>
                <a:gd name="T6" fmla="*/ 0 w 219"/>
                <a:gd name="T7" fmla="*/ 177 h 177"/>
              </a:gdLst>
              <a:ahLst/>
              <a:cxnLst>
                <a:cxn ang="0">
                  <a:pos x="T0" y="T1"/>
                </a:cxn>
                <a:cxn ang="0">
                  <a:pos x="T2" y="T3"/>
                </a:cxn>
                <a:cxn ang="0">
                  <a:pos x="T4" y="T5"/>
                </a:cxn>
                <a:cxn ang="0">
                  <a:pos x="T6" y="T7"/>
                </a:cxn>
              </a:cxnLst>
              <a:rect l="0" t="0" r="r" b="b"/>
              <a:pathLst>
                <a:path w="219" h="177">
                  <a:moveTo>
                    <a:pt x="0" y="177"/>
                  </a:moveTo>
                  <a:lnTo>
                    <a:pt x="219" y="177"/>
                  </a:lnTo>
                  <a:lnTo>
                    <a:pt x="109" y="0"/>
                  </a:lnTo>
                  <a:lnTo>
                    <a:pt x="0" y="177"/>
                  </a:lnTo>
                  <a:close/>
                </a:path>
              </a:pathLst>
            </a:custGeom>
            <a:solidFill>
              <a:schemeClr val="tx1"/>
            </a:solidFill>
            <a:ln w="25400">
              <a:solidFill>
                <a:schemeClr val="tx1"/>
              </a:solidFill>
              <a:round/>
            </a:ln>
          </p:spPr>
          <p:txBody>
            <a:bodyPr vert="horz" wrap="square" lIns="91440" tIns="45720" rIns="91440" bIns="45720" numCol="1" anchor="t" anchorCtr="0" compatLnSpc="1"/>
            <a:lstStyle/>
            <a:p>
              <a:endParaRPr lang="zh-CN" altLang="en-US"/>
            </a:p>
          </p:txBody>
        </p:sp>
        <p:sp>
          <p:nvSpPr>
            <p:cNvPr id="18439" name="Freeform 32"/>
            <p:cNvSpPr/>
            <p:nvPr/>
          </p:nvSpPr>
          <p:spPr bwMode="auto">
            <a:xfrm>
              <a:off x="1959" y="3090"/>
              <a:ext cx="219" cy="177"/>
            </a:xfrm>
            <a:custGeom>
              <a:avLst/>
              <a:gdLst>
                <a:gd name="T0" fmla="*/ 0 w 219"/>
                <a:gd name="T1" fmla="*/ 177 h 177"/>
                <a:gd name="T2" fmla="*/ 219 w 219"/>
                <a:gd name="T3" fmla="*/ 177 h 177"/>
                <a:gd name="T4" fmla="*/ 109 w 219"/>
                <a:gd name="T5" fmla="*/ 0 h 177"/>
                <a:gd name="T6" fmla="*/ 0 w 219"/>
                <a:gd name="T7" fmla="*/ 177 h 177"/>
              </a:gdLst>
              <a:ahLst/>
              <a:cxnLst>
                <a:cxn ang="0">
                  <a:pos x="T0" y="T1"/>
                </a:cxn>
                <a:cxn ang="0">
                  <a:pos x="T2" y="T3"/>
                </a:cxn>
                <a:cxn ang="0">
                  <a:pos x="T4" y="T5"/>
                </a:cxn>
                <a:cxn ang="0">
                  <a:pos x="T6" y="T7"/>
                </a:cxn>
              </a:cxnLst>
              <a:rect l="0" t="0" r="r" b="b"/>
              <a:pathLst>
                <a:path w="219" h="177">
                  <a:moveTo>
                    <a:pt x="0" y="177"/>
                  </a:moveTo>
                  <a:lnTo>
                    <a:pt x="219" y="177"/>
                  </a:lnTo>
                  <a:lnTo>
                    <a:pt x="109" y="0"/>
                  </a:lnTo>
                  <a:lnTo>
                    <a:pt x="0" y="177"/>
                  </a:lnTo>
                  <a:close/>
                </a:path>
              </a:pathLst>
            </a:custGeom>
            <a:noFill/>
            <a:ln w="23813"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440" name="Freeform 33"/>
            <p:cNvSpPr>
              <a:spLocks noEditPoints="1"/>
            </p:cNvSpPr>
            <p:nvPr/>
          </p:nvSpPr>
          <p:spPr bwMode="auto">
            <a:xfrm>
              <a:off x="3070" y="3259"/>
              <a:ext cx="996" cy="367"/>
            </a:xfrm>
            <a:custGeom>
              <a:avLst/>
              <a:gdLst>
                <a:gd name="T0" fmla="*/ 1090 w 1090"/>
                <a:gd name="T1" fmla="*/ 8 h 398"/>
                <a:gd name="T2" fmla="*/ 1090 w 1090"/>
                <a:gd name="T3" fmla="*/ 120 h 398"/>
                <a:gd name="T4" fmla="*/ 1082 w 1090"/>
                <a:gd name="T5" fmla="*/ 128 h 398"/>
                <a:gd name="T6" fmla="*/ 1074 w 1090"/>
                <a:gd name="T7" fmla="*/ 120 h 398"/>
                <a:gd name="T8" fmla="*/ 1074 w 1090"/>
                <a:gd name="T9" fmla="*/ 8 h 398"/>
                <a:gd name="T10" fmla="*/ 1082 w 1090"/>
                <a:gd name="T11" fmla="*/ 0 h 398"/>
                <a:gd name="T12" fmla="*/ 1090 w 1090"/>
                <a:gd name="T13" fmla="*/ 8 h 398"/>
                <a:gd name="T14" fmla="*/ 1090 w 1090"/>
                <a:gd name="T15" fmla="*/ 200 h 398"/>
                <a:gd name="T16" fmla="*/ 1090 w 1090"/>
                <a:gd name="T17" fmla="*/ 215 h 398"/>
                <a:gd name="T18" fmla="*/ 1082 w 1090"/>
                <a:gd name="T19" fmla="*/ 223 h 398"/>
                <a:gd name="T20" fmla="*/ 985 w 1090"/>
                <a:gd name="T21" fmla="*/ 223 h 398"/>
                <a:gd name="T22" fmla="*/ 977 w 1090"/>
                <a:gd name="T23" fmla="*/ 215 h 398"/>
                <a:gd name="T24" fmla="*/ 985 w 1090"/>
                <a:gd name="T25" fmla="*/ 207 h 398"/>
                <a:gd name="T26" fmla="*/ 1082 w 1090"/>
                <a:gd name="T27" fmla="*/ 207 h 398"/>
                <a:gd name="T28" fmla="*/ 1074 w 1090"/>
                <a:gd name="T29" fmla="*/ 215 h 398"/>
                <a:gd name="T30" fmla="*/ 1074 w 1090"/>
                <a:gd name="T31" fmla="*/ 200 h 398"/>
                <a:gd name="T32" fmla="*/ 1082 w 1090"/>
                <a:gd name="T33" fmla="*/ 192 h 398"/>
                <a:gd name="T34" fmla="*/ 1090 w 1090"/>
                <a:gd name="T35" fmla="*/ 200 h 398"/>
                <a:gd name="T36" fmla="*/ 905 w 1090"/>
                <a:gd name="T37" fmla="*/ 223 h 398"/>
                <a:gd name="T38" fmla="*/ 793 w 1090"/>
                <a:gd name="T39" fmla="*/ 223 h 398"/>
                <a:gd name="T40" fmla="*/ 785 w 1090"/>
                <a:gd name="T41" fmla="*/ 215 h 398"/>
                <a:gd name="T42" fmla="*/ 793 w 1090"/>
                <a:gd name="T43" fmla="*/ 207 h 398"/>
                <a:gd name="T44" fmla="*/ 905 w 1090"/>
                <a:gd name="T45" fmla="*/ 207 h 398"/>
                <a:gd name="T46" fmla="*/ 913 w 1090"/>
                <a:gd name="T47" fmla="*/ 215 h 398"/>
                <a:gd name="T48" fmla="*/ 905 w 1090"/>
                <a:gd name="T49" fmla="*/ 223 h 398"/>
                <a:gd name="T50" fmla="*/ 713 w 1090"/>
                <a:gd name="T51" fmla="*/ 223 h 398"/>
                <a:gd name="T52" fmla="*/ 601 w 1090"/>
                <a:gd name="T53" fmla="*/ 223 h 398"/>
                <a:gd name="T54" fmla="*/ 593 w 1090"/>
                <a:gd name="T55" fmla="*/ 215 h 398"/>
                <a:gd name="T56" fmla="*/ 601 w 1090"/>
                <a:gd name="T57" fmla="*/ 207 h 398"/>
                <a:gd name="T58" fmla="*/ 713 w 1090"/>
                <a:gd name="T59" fmla="*/ 207 h 398"/>
                <a:gd name="T60" fmla="*/ 721 w 1090"/>
                <a:gd name="T61" fmla="*/ 215 h 398"/>
                <a:gd name="T62" fmla="*/ 713 w 1090"/>
                <a:gd name="T63" fmla="*/ 223 h 398"/>
                <a:gd name="T64" fmla="*/ 521 w 1090"/>
                <a:gd name="T65" fmla="*/ 223 h 398"/>
                <a:gd name="T66" fmla="*/ 409 w 1090"/>
                <a:gd name="T67" fmla="*/ 223 h 398"/>
                <a:gd name="T68" fmla="*/ 401 w 1090"/>
                <a:gd name="T69" fmla="*/ 215 h 398"/>
                <a:gd name="T70" fmla="*/ 409 w 1090"/>
                <a:gd name="T71" fmla="*/ 207 h 398"/>
                <a:gd name="T72" fmla="*/ 521 w 1090"/>
                <a:gd name="T73" fmla="*/ 207 h 398"/>
                <a:gd name="T74" fmla="*/ 529 w 1090"/>
                <a:gd name="T75" fmla="*/ 215 h 398"/>
                <a:gd name="T76" fmla="*/ 521 w 1090"/>
                <a:gd name="T77" fmla="*/ 223 h 398"/>
                <a:gd name="T78" fmla="*/ 329 w 1090"/>
                <a:gd name="T79" fmla="*/ 223 h 398"/>
                <a:gd name="T80" fmla="*/ 217 w 1090"/>
                <a:gd name="T81" fmla="*/ 223 h 398"/>
                <a:gd name="T82" fmla="*/ 209 w 1090"/>
                <a:gd name="T83" fmla="*/ 215 h 398"/>
                <a:gd name="T84" fmla="*/ 217 w 1090"/>
                <a:gd name="T85" fmla="*/ 207 h 398"/>
                <a:gd name="T86" fmla="*/ 329 w 1090"/>
                <a:gd name="T87" fmla="*/ 207 h 398"/>
                <a:gd name="T88" fmla="*/ 337 w 1090"/>
                <a:gd name="T89" fmla="*/ 215 h 398"/>
                <a:gd name="T90" fmla="*/ 329 w 1090"/>
                <a:gd name="T91" fmla="*/ 223 h 398"/>
                <a:gd name="T92" fmla="*/ 137 w 1090"/>
                <a:gd name="T93" fmla="*/ 223 h 398"/>
                <a:gd name="T94" fmla="*/ 25 w 1090"/>
                <a:gd name="T95" fmla="*/ 223 h 398"/>
                <a:gd name="T96" fmla="*/ 17 w 1090"/>
                <a:gd name="T97" fmla="*/ 215 h 398"/>
                <a:gd name="T98" fmla="*/ 25 w 1090"/>
                <a:gd name="T99" fmla="*/ 207 h 398"/>
                <a:gd name="T100" fmla="*/ 137 w 1090"/>
                <a:gd name="T101" fmla="*/ 207 h 398"/>
                <a:gd name="T102" fmla="*/ 145 w 1090"/>
                <a:gd name="T103" fmla="*/ 215 h 398"/>
                <a:gd name="T104" fmla="*/ 137 w 1090"/>
                <a:gd name="T105" fmla="*/ 223 h 398"/>
                <a:gd name="T106" fmla="*/ 16 w 1090"/>
                <a:gd name="T107" fmla="*/ 278 h 398"/>
                <a:gd name="T108" fmla="*/ 16 w 1090"/>
                <a:gd name="T109" fmla="*/ 390 h 398"/>
                <a:gd name="T110" fmla="*/ 8 w 1090"/>
                <a:gd name="T111" fmla="*/ 398 h 398"/>
                <a:gd name="T112" fmla="*/ 0 w 1090"/>
                <a:gd name="T113" fmla="*/ 390 h 398"/>
                <a:gd name="T114" fmla="*/ 0 w 1090"/>
                <a:gd name="T115" fmla="*/ 278 h 398"/>
                <a:gd name="T116" fmla="*/ 8 w 1090"/>
                <a:gd name="T117" fmla="*/ 270 h 398"/>
                <a:gd name="T118" fmla="*/ 16 w 1090"/>
                <a:gd name="T119" fmla="*/ 27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0" h="398">
                  <a:moveTo>
                    <a:pt x="1090" y="8"/>
                  </a:moveTo>
                  <a:lnTo>
                    <a:pt x="1090" y="120"/>
                  </a:lnTo>
                  <a:cubicBezTo>
                    <a:pt x="1090" y="125"/>
                    <a:pt x="1087" y="128"/>
                    <a:pt x="1082" y="128"/>
                  </a:cubicBezTo>
                  <a:cubicBezTo>
                    <a:pt x="1078" y="128"/>
                    <a:pt x="1074" y="125"/>
                    <a:pt x="1074" y="120"/>
                  </a:cubicBezTo>
                  <a:lnTo>
                    <a:pt x="1074" y="8"/>
                  </a:lnTo>
                  <a:cubicBezTo>
                    <a:pt x="1074" y="4"/>
                    <a:pt x="1078" y="0"/>
                    <a:pt x="1082" y="0"/>
                  </a:cubicBezTo>
                  <a:cubicBezTo>
                    <a:pt x="1087" y="0"/>
                    <a:pt x="1090" y="4"/>
                    <a:pt x="1090" y="8"/>
                  </a:cubicBezTo>
                  <a:close/>
                  <a:moveTo>
                    <a:pt x="1090" y="200"/>
                  </a:moveTo>
                  <a:lnTo>
                    <a:pt x="1090" y="215"/>
                  </a:lnTo>
                  <a:cubicBezTo>
                    <a:pt x="1090" y="220"/>
                    <a:pt x="1087" y="223"/>
                    <a:pt x="1082" y="223"/>
                  </a:cubicBezTo>
                  <a:lnTo>
                    <a:pt x="985" y="223"/>
                  </a:lnTo>
                  <a:cubicBezTo>
                    <a:pt x="981" y="223"/>
                    <a:pt x="977" y="220"/>
                    <a:pt x="977" y="215"/>
                  </a:cubicBezTo>
                  <a:cubicBezTo>
                    <a:pt x="977" y="211"/>
                    <a:pt x="981" y="207"/>
                    <a:pt x="985" y="207"/>
                  </a:cubicBezTo>
                  <a:lnTo>
                    <a:pt x="1082" y="207"/>
                  </a:lnTo>
                  <a:lnTo>
                    <a:pt x="1074" y="215"/>
                  </a:lnTo>
                  <a:lnTo>
                    <a:pt x="1074" y="200"/>
                  </a:lnTo>
                  <a:cubicBezTo>
                    <a:pt x="1074" y="196"/>
                    <a:pt x="1078" y="192"/>
                    <a:pt x="1082" y="192"/>
                  </a:cubicBezTo>
                  <a:cubicBezTo>
                    <a:pt x="1087" y="192"/>
                    <a:pt x="1090" y="196"/>
                    <a:pt x="1090" y="200"/>
                  </a:cubicBezTo>
                  <a:close/>
                  <a:moveTo>
                    <a:pt x="905" y="223"/>
                  </a:moveTo>
                  <a:lnTo>
                    <a:pt x="793" y="223"/>
                  </a:lnTo>
                  <a:cubicBezTo>
                    <a:pt x="789" y="223"/>
                    <a:pt x="785" y="220"/>
                    <a:pt x="785" y="215"/>
                  </a:cubicBezTo>
                  <a:cubicBezTo>
                    <a:pt x="785" y="211"/>
                    <a:pt x="789" y="207"/>
                    <a:pt x="793" y="207"/>
                  </a:cubicBezTo>
                  <a:lnTo>
                    <a:pt x="905" y="207"/>
                  </a:lnTo>
                  <a:cubicBezTo>
                    <a:pt x="910" y="207"/>
                    <a:pt x="913" y="211"/>
                    <a:pt x="913" y="215"/>
                  </a:cubicBezTo>
                  <a:cubicBezTo>
                    <a:pt x="913" y="220"/>
                    <a:pt x="910" y="223"/>
                    <a:pt x="905" y="223"/>
                  </a:cubicBezTo>
                  <a:close/>
                  <a:moveTo>
                    <a:pt x="713" y="223"/>
                  </a:moveTo>
                  <a:lnTo>
                    <a:pt x="601" y="223"/>
                  </a:lnTo>
                  <a:cubicBezTo>
                    <a:pt x="597" y="223"/>
                    <a:pt x="593" y="220"/>
                    <a:pt x="593" y="215"/>
                  </a:cubicBezTo>
                  <a:cubicBezTo>
                    <a:pt x="593" y="211"/>
                    <a:pt x="597" y="207"/>
                    <a:pt x="601" y="207"/>
                  </a:cubicBezTo>
                  <a:lnTo>
                    <a:pt x="713" y="207"/>
                  </a:lnTo>
                  <a:cubicBezTo>
                    <a:pt x="718" y="207"/>
                    <a:pt x="721" y="211"/>
                    <a:pt x="721" y="215"/>
                  </a:cubicBezTo>
                  <a:cubicBezTo>
                    <a:pt x="721" y="220"/>
                    <a:pt x="718" y="223"/>
                    <a:pt x="713" y="223"/>
                  </a:cubicBezTo>
                  <a:close/>
                  <a:moveTo>
                    <a:pt x="521" y="223"/>
                  </a:moveTo>
                  <a:lnTo>
                    <a:pt x="409" y="223"/>
                  </a:lnTo>
                  <a:cubicBezTo>
                    <a:pt x="405" y="223"/>
                    <a:pt x="401" y="220"/>
                    <a:pt x="401" y="215"/>
                  </a:cubicBezTo>
                  <a:cubicBezTo>
                    <a:pt x="401" y="211"/>
                    <a:pt x="405" y="207"/>
                    <a:pt x="409" y="207"/>
                  </a:cubicBezTo>
                  <a:lnTo>
                    <a:pt x="521" y="207"/>
                  </a:lnTo>
                  <a:cubicBezTo>
                    <a:pt x="526" y="207"/>
                    <a:pt x="529" y="211"/>
                    <a:pt x="529" y="215"/>
                  </a:cubicBezTo>
                  <a:cubicBezTo>
                    <a:pt x="529" y="220"/>
                    <a:pt x="526" y="223"/>
                    <a:pt x="521" y="223"/>
                  </a:cubicBezTo>
                  <a:close/>
                  <a:moveTo>
                    <a:pt x="329" y="223"/>
                  </a:moveTo>
                  <a:lnTo>
                    <a:pt x="217" y="223"/>
                  </a:lnTo>
                  <a:cubicBezTo>
                    <a:pt x="213" y="223"/>
                    <a:pt x="209" y="220"/>
                    <a:pt x="209" y="215"/>
                  </a:cubicBezTo>
                  <a:cubicBezTo>
                    <a:pt x="209" y="211"/>
                    <a:pt x="213" y="207"/>
                    <a:pt x="217" y="207"/>
                  </a:cubicBezTo>
                  <a:lnTo>
                    <a:pt x="329" y="207"/>
                  </a:lnTo>
                  <a:cubicBezTo>
                    <a:pt x="334" y="207"/>
                    <a:pt x="337" y="211"/>
                    <a:pt x="337" y="215"/>
                  </a:cubicBezTo>
                  <a:cubicBezTo>
                    <a:pt x="337" y="220"/>
                    <a:pt x="334" y="223"/>
                    <a:pt x="329" y="223"/>
                  </a:cubicBezTo>
                  <a:close/>
                  <a:moveTo>
                    <a:pt x="137" y="223"/>
                  </a:moveTo>
                  <a:lnTo>
                    <a:pt x="25" y="223"/>
                  </a:lnTo>
                  <a:cubicBezTo>
                    <a:pt x="21" y="223"/>
                    <a:pt x="17" y="220"/>
                    <a:pt x="17" y="215"/>
                  </a:cubicBezTo>
                  <a:cubicBezTo>
                    <a:pt x="17" y="211"/>
                    <a:pt x="21" y="207"/>
                    <a:pt x="25" y="207"/>
                  </a:cubicBezTo>
                  <a:lnTo>
                    <a:pt x="137" y="207"/>
                  </a:lnTo>
                  <a:cubicBezTo>
                    <a:pt x="142" y="207"/>
                    <a:pt x="145" y="211"/>
                    <a:pt x="145" y="215"/>
                  </a:cubicBezTo>
                  <a:cubicBezTo>
                    <a:pt x="145" y="220"/>
                    <a:pt x="142" y="223"/>
                    <a:pt x="137" y="223"/>
                  </a:cubicBezTo>
                  <a:close/>
                  <a:moveTo>
                    <a:pt x="16" y="278"/>
                  </a:moveTo>
                  <a:lnTo>
                    <a:pt x="16" y="390"/>
                  </a:lnTo>
                  <a:cubicBezTo>
                    <a:pt x="16" y="394"/>
                    <a:pt x="12" y="398"/>
                    <a:pt x="8" y="398"/>
                  </a:cubicBezTo>
                  <a:cubicBezTo>
                    <a:pt x="3" y="398"/>
                    <a:pt x="0" y="394"/>
                    <a:pt x="0" y="390"/>
                  </a:cubicBezTo>
                  <a:lnTo>
                    <a:pt x="0" y="278"/>
                  </a:lnTo>
                  <a:cubicBezTo>
                    <a:pt x="0" y="273"/>
                    <a:pt x="3" y="270"/>
                    <a:pt x="8" y="270"/>
                  </a:cubicBezTo>
                  <a:cubicBezTo>
                    <a:pt x="12" y="270"/>
                    <a:pt x="16" y="273"/>
                    <a:pt x="16" y="278"/>
                  </a:cubicBezTo>
                  <a:close/>
                </a:path>
              </a:pathLst>
            </a:custGeom>
            <a:solidFill>
              <a:srgbClr val="FFFFFF"/>
            </a:solidFill>
            <a:ln w="23813" cap="flat">
              <a:solidFill>
                <a:schemeClr val="tx1"/>
              </a:solidFill>
              <a:prstDash val="solid"/>
              <a:bevel/>
            </a:ln>
          </p:spPr>
          <p:txBody>
            <a:bodyPr vert="horz" wrap="square" lIns="91440" tIns="45720" rIns="91440" bIns="45720" numCol="1" anchor="t" anchorCtr="0" compatLnSpc="1"/>
            <a:lstStyle/>
            <a:p>
              <a:endParaRPr lang="zh-CN" altLang="en-US"/>
            </a:p>
          </p:txBody>
        </p:sp>
        <p:sp>
          <p:nvSpPr>
            <p:cNvPr id="18441" name="Freeform 34"/>
            <p:cNvSpPr/>
            <p:nvPr/>
          </p:nvSpPr>
          <p:spPr bwMode="auto">
            <a:xfrm>
              <a:off x="3949" y="3090"/>
              <a:ext cx="220" cy="177"/>
            </a:xfrm>
            <a:custGeom>
              <a:avLst/>
              <a:gdLst>
                <a:gd name="T0" fmla="*/ 0 w 220"/>
                <a:gd name="T1" fmla="*/ 177 h 177"/>
                <a:gd name="T2" fmla="*/ 220 w 220"/>
                <a:gd name="T3" fmla="*/ 177 h 177"/>
                <a:gd name="T4" fmla="*/ 110 w 220"/>
                <a:gd name="T5" fmla="*/ 0 h 177"/>
                <a:gd name="T6" fmla="*/ 0 w 220"/>
                <a:gd name="T7" fmla="*/ 177 h 177"/>
              </a:gdLst>
              <a:ahLst/>
              <a:cxnLst>
                <a:cxn ang="0">
                  <a:pos x="T0" y="T1"/>
                </a:cxn>
                <a:cxn ang="0">
                  <a:pos x="T2" y="T3"/>
                </a:cxn>
                <a:cxn ang="0">
                  <a:pos x="T4" y="T5"/>
                </a:cxn>
                <a:cxn ang="0">
                  <a:pos x="T6" y="T7"/>
                </a:cxn>
              </a:cxnLst>
              <a:rect l="0" t="0" r="r" b="b"/>
              <a:pathLst>
                <a:path w="220" h="177">
                  <a:moveTo>
                    <a:pt x="0" y="177"/>
                  </a:moveTo>
                  <a:lnTo>
                    <a:pt x="220" y="177"/>
                  </a:lnTo>
                  <a:lnTo>
                    <a:pt x="110" y="0"/>
                  </a:lnTo>
                  <a:lnTo>
                    <a:pt x="0" y="17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42" name="Freeform 35"/>
            <p:cNvSpPr/>
            <p:nvPr/>
          </p:nvSpPr>
          <p:spPr bwMode="auto">
            <a:xfrm>
              <a:off x="3949" y="3090"/>
              <a:ext cx="220" cy="177"/>
            </a:xfrm>
            <a:custGeom>
              <a:avLst/>
              <a:gdLst>
                <a:gd name="T0" fmla="*/ 0 w 220"/>
                <a:gd name="T1" fmla="*/ 177 h 177"/>
                <a:gd name="T2" fmla="*/ 220 w 220"/>
                <a:gd name="T3" fmla="*/ 177 h 177"/>
                <a:gd name="T4" fmla="*/ 110 w 220"/>
                <a:gd name="T5" fmla="*/ 0 h 177"/>
                <a:gd name="T6" fmla="*/ 0 w 220"/>
                <a:gd name="T7" fmla="*/ 177 h 177"/>
              </a:gdLst>
              <a:ahLst/>
              <a:cxnLst>
                <a:cxn ang="0">
                  <a:pos x="T0" y="T1"/>
                </a:cxn>
                <a:cxn ang="0">
                  <a:pos x="T2" y="T3"/>
                </a:cxn>
                <a:cxn ang="0">
                  <a:pos x="T4" y="T5"/>
                </a:cxn>
                <a:cxn ang="0">
                  <a:pos x="T6" y="T7"/>
                </a:cxn>
              </a:cxnLst>
              <a:rect l="0" t="0" r="r" b="b"/>
              <a:pathLst>
                <a:path w="220" h="177">
                  <a:moveTo>
                    <a:pt x="0" y="177"/>
                  </a:moveTo>
                  <a:lnTo>
                    <a:pt x="220" y="177"/>
                  </a:lnTo>
                  <a:lnTo>
                    <a:pt x="110" y="0"/>
                  </a:lnTo>
                  <a:lnTo>
                    <a:pt x="0" y="177"/>
                  </a:lnTo>
                  <a:close/>
                </a:path>
              </a:pathLst>
            </a:custGeom>
            <a:solidFill>
              <a:schemeClr val="tx1"/>
            </a:solidFill>
            <a:ln w="23813" cap="rnd">
              <a:solidFill>
                <a:schemeClr val="tx1"/>
              </a:solidFill>
              <a:prstDash val="solid"/>
              <a:round/>
            </a:ln>
          </p:spPr>
          <p:txBody>
            <a:bodyPr vert="horz" wrap="square" lIns="91440" tIns="45720" rIns="91440" bIns="45720" numCol="1" anchor="t" anchorCtr="0" compatLnSpc="1"/>
            <a:lstStyle/>
            <a:p>
              <a:endParaRPr lang="zh-CN" altLang="en-US"/>
            </a:p>
          </p:txBody>
        </p:sp>
      </p:grpSp>
      <p:sp>
        <p:nvSpPr>
          <p:cNvPr id="18443" name="矩形 18442"/>
          <p:cNvSpPr/>
          <p:nvPr/>
        </p:nvSpPr>
        <p:spPr>
          <a:xfrm>
            <a:off x="5429250" y="4048125"/>
            <a:ext cx="1978452" cy="10572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317110" y="4075367"/>
            <a:ext cx="1978452" cy="10572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4110251" y="6030073"/>
            <a:ext cx="1584112" cy="4659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44" name="灯片编号占位符 1844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mtClean="0"/>
              <a:t>新的需求</a:t>
            </a:r>
            <a:endParaRPr lang="zh-CN" altLang="en-US" smtClean="0"/>
          </a:p>
          <a:p>
            <a:pPr lvl="1"/>
            <a:r>
              <a:rPr lang="zh-CN" altLang="en-US" smtClean="0"/>
              <a:t>要处理多种税额计算的方法。</a:t>
            </a:r>
            <a:endParaRPr lang="zh-CN" altLang="en-US" smtClean="0"/>
          </a:p>
          <a:p>
            <a:pPr lvl="1"/>
            <a:r>
              <a:rPr lang="zh-CN" altLang="en-US" smtClean="0"/>
              <a:t>例如要处理美国、加拿大、中国三个国家的税收方法</a:t>
            </a:r>
            <a:endParaRPr lang="zh-CN" altLang="en-US" smtClean="0"/>
          </a:p>
          <a:p>
            <a:pPr lvl="1"/>
            <a:r>
              <a:rPr lang="zh-CN" altLang="en-US" smtClean="0"/>
              <a:t>（税法不同计税方法就不同）</a:t>
            </a:r>
            <a:endParaRPr lang="zh-CN" altLang="en-US" smtClean="0"/>
          </a:p>
          <a:p>
            <a:r>
              <a:rPr lang="zh-CN" altLang="en-US" smtClean="0"/>
              <a:t>应对策略：</a:t>
            </a:r>
            <a:endParaRPr lang="zh-CN" altLang="en-US" smtClean="0"/>
          </a:p>
          <a:p>
            <a:pPr lvl="1"/>
            <a:r>
              <a:rPr lang="zh-CN" altLang="en-US" smtClean="0"/>
              <a:t>复制＋粘贴＋修改</a:t>
            </a:r>
            <a:endParaRPr lang="zh-CN" altLang="en-US" smtClean="0"/>
          </a:p>
          <a:p>
            <a:pPr lvl="1"/>
            <a:r>
              <a:rPr lang="zh-CN" altLang="en-US" smtClean="0"/>
              <a:t>使用</a:t>
            </a:r>
            <a:r>
              <a:rPr lang="en-US" altLang="zh-CN" smtClean="0"/>
              <a:t>Switch</a:t>
            </a:r>
            <a:r>
              <a:rPr lang="zh-CN" altLang="en-US" smtClean="0"/>
              <a:t>语句</a:t>
            </a:r>
            <a:endParaRPr lang="zh-CN" altLang="en-US" smtClean="0"/>
          </a:p>
          <a:p>
            <a:pPr lvl="1"/>
            <a:r>
              <a:rPr lang="zh-CN" altLang="en-US" smtClean="0"/>
              <a:t>使用继承</a:t>
            </a:r>
            <a:endParaRPr lang="zh-CN" altLang="en-US"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4" name="文本框 3"/>
          <p:cNvSpPr txBox="1"/>
          <p:nvPr/>
        </p:nvSpPr>
        <p:spPr>
          <a:xfrm>
            <a:off x="2351584" y="5414593"/>
            <a:ext cx="7897316" cy="904863"/>
          </a:xfrm>
          <a:prstGeom prst="rect">
            <a:avLst/>
          </a:prstGeom>
          <a:noFill/>
        </p:spPr>
        <p:txBody>
          <a:bodyPr wrap="square" rtlCol="0">
            <a:spAutoFit/>
          </a:bodyPr>
          <a:lstStyle/>
          <a:p>
            <a:pPr>
              <a:lnSpc>
                <a:spcPct val="110000"/>
              </a:lnSpc>
            </a:pPr>
            <a:r>
              <a:rPr lang="zh-CN" altLang="en-US" sz="2400" dirty="0">
                <a:solidFill>
                  <a:srgbClr val="EB7C11"/>
                </a:solidFill>
                <a:latin typeface="+mj-ea"/>
                <a:ea typeface="+mj-ea"/>
              </a:rPr>
              <a:t>前两种方法的问题不言而喻，我们肯定不会采用</a:t>
            </a:r>
            <a:endParaRPr lang="zh-CN" altLang="en-US" sz="2400" dirty="0">
              <a:solidFill>
                <a:srgbClr val="EB7C11"/>
              </a:solidFill>
              <a:latin typeface="+mj-ea"/>
              <a:ea typeface="+mj-ea"/>
            </a:endParaRPr>
          </a:p>
          <a:p>
            <a:pPr>
              <a:lnSpc>
                <a:spcPct val="110000"/>
              </a:lnSpc>
            </a:pPr>
            <a:r>
              <a:rPr lang="zh-CN" altLang="en-US" sz="2400" dirty="0">
                <a:solidFill>
                  <a:srgbClr val="EB7C11"/>
                </a:solidFill>
                <a:latin typeface="+mj-ea"/>
                <a:ea typeface="+mj-ea"/>
              </a:rPr>
              <a:t>看起来，继承是一种不错的方案，我们</a:t>
            </a:r>
            <a:r>
              <a:rPr lang="zh-CN" altLang="en-US" sz="2400" dirty="0" smtClean="0">
                <a:solidFill>
                  <a:srgbClr val="EB7C11"/>
                </a:solidFill>
                <a:latin typeface="+mj-ea"/>
                <a:ea typeface="+mj-ea"/>
              </a:rPr>
              <a:t>看看</a:t>
            </a:r>
            <a:r>
              <a:rPr lang="en-US" altLang="zh-CN" sz="2400" dirty="0" smtClean="0">
                <a:solidFill>
                  <a:srgbClr val="EB7C11"/>
                </a:solidFill>
                <a:latin typeface="+mj-ea"/>
                <a:ea typeface="+mj-ea"/>
              </a:rPr>
              <a:t>……</a:t>
            </a:r>
            <a:endParaRPr lang="zh-CN" altLang="en-US" sz="2400" dirty="0">
              <a:solidFill>
                <a:srgbClr val="EB7C11"/>
              </a:solidFill>
              <a:latin typeface="+mj-ea"/>
              <a:ea typeface="+mj-ea"/>
            </a:endParaRPr>
          </a:p>
        </p:txBody>
      </p:sp>
      <p:sp>
        <p:nvSpPr>
          <p:cNvPr id="7" name="矩形 6"/>
          <p:cNvSpPr/>
          <p:nvPr/>
        </p:nvSpPr>
        <p:spPr>
          <a:xfrm>
            <a:off x="10824000" y="0"/>
            <a:ext cx="1368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Strategy</a:t>
            </a:r>
            <a:endParaRPr lang="en-US" altLang="zh-CN" sz="2000" dirty="0">
              <a:solidFill>
                <a:schemeClr val="bg1"/>
              </a:solidFill>
              <a:latin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 calcmode="lin" valueType="num">
                                      <p:cBhvr additive="base">
                                        <p:cTn id="1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885950" y="5286894"/>
            <a:ext cx="8489950" cy="809105"/>
          </a:xfrm>
        </p:spPr>
        <p:txBody>
          <a:bodyPr/>
          <a:lstStyle/>
          <a:p>
            <a:r>
              <a:rPr lang="zh-CN" altLang="en-US" dirty="0"/>
              <a:t>看起来不错，但是当变化继续发生的</a:t>
            </a:r>
            <a:r>
              <a:rPr lang="zh-CN" altLang="en-US" dirty="0" smtClean="0"/>
              <a:t>时候</a:t>
            </a:r>
            <a:r>
              <a:rPr lang="en-US" altLang="zh-CN" dirty="0" smtClean="0"/>
              <a:t>……</a:t>
            </a:r>
            <a:endParaRPr lang="zh-CN" altLang="en-US" dirty="0"/>
          </a:p>
        </p:txBody>
      </p:sp>
      <p:pic>
        <p:nvPicPr>
          <p:cNvPr id="5" name="图片 4"/>
          <p:cNvPicPr>
            <a:picLocks noChangeAspect="1"/>
          </p:cNvPicPr>
          <p:nvPr/>
        </p:nvPicPr>
        <p:blipFill>
          <a:blip r:embed="rId1"/>
          <a:stretch>
            <a:fillRect/>
          </a:stretch>
        </p:blipFill>
        <p:spPr>
          <a:xfrm>
            <a:off x="1707491" y="1640133"/>
            <a:ext cx="8298178" cy="3024336"/>
          </a:xfrm>
          <a:prstGeom prst="rect">
            <a:avLst/>
          </a:prstGeom>
        </p:spPr>
      </p:pic>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7" name="矩形 6"/>
          <p:cNvSpPr/>
          <p:nvPr/>
        </p:nvSpPr>
        <p:spPr>
          <a:xfrm>
            <a:off x="10824000" y="0"/>
            <a:ext cx="1368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Strategy</a:t>
            </a:r>
            <a:endParaRPr lang="en-US" altLang="zh-CN" sz="2000" dirty="0">
              <a:solidFill>
                <a:schemeClr val="bg1"/>
              </a:solidFill>
              <a:latin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mtClean="0"/>
              <a:t>现在又出现新的变化，希望在打印收据时有大单（</a:t>
            </a:r>
            <a:r>
              <a:rPr lang="en-US" altLang="zh-CN" smtClean="0"/>
              <a:t>A4</a:t>
            </a:r>
            <a:r>
              <a:rPr lang="zh-CN" altLang="en-US" smtClean="0"/>
              <a:t>纸）、小单（</a:t>
            </a:r>
            <a:r>
              <a:rPr lang="en-US" altLang="zh-CN" smtClean="0"/>
              <a:t>B5</a:t>
            </a:r>
            <a:r>
              <a:rPr lang="zh-CN" altLang="en-US" smtClean="0"/>
              <a:t>纸）和固定票据（在一个固定格式的空票据上打印）三种格式。</a:t>
            </a:r>
            <a:endParaRPr lang="en-US" altLang="zh-CN" smtClean="0"/>
          </a:p>
          <a:p>
            <a:r>
              <a:rPr lang="zh-CN" altLang="en-US" smtClean="0"/>
              <a:t>为了应对上述需求，我们修改上述设计。</a:t>
            </a:r>
            <a:endParaRPr lang="zh-CN" altLang="en-US"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3022581" y="2999809"/>
            <a:ext cx="6336693" cy="3641890"/>
          </a:xfrm>
          <a:prstGeom prst="rect">
            <a:avLst/>
          </a:prstGeom>
        </p:spPr>
      </p:pic>
      <p:sp>
        <p:nvSpPr>
          <p:cNvPr id="7" name="矩形 6"/>
          <p:cNvSpPr/>
          <p:nvPr/>
        </p:nvSpPr>
        <p:spPr>
          <a:xfrm>
            <a:off x="10824000" y="0"/>
            <a:ext cx="1368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Strategy</a:t>
            </a:r>
            <a:endParaRPr lang="en-US" altLang="zh-CN" sz="2000" dirty="0">
              <a:solidFill>
                <a:schemeClr val="bg1"/>
              </a:solidFill>
              <a:latin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12000" y="1147914"/>
            <a:ext cx="11157857" cy="5288241"/>
          </a:xfrm>
        </p:spPr>
        <p:txBody>
          <a:bodyPr/>
          <a:lstStyle/>
          <a:p>
            <a:r>
              <a:rPr lang="zh-CN" altLang="en-US" dirty="0" smtClean="0"/>
              <a:t>问题进一步恶化</a:t>
            </a:r>
            <a:r>
              <a:rPr lang="en-US" altLang="zh-CN" dirty="0" smtClean="0"/>
              <a:t>——</a:t>
            </a:r>
            <a:r>
              <a:rPr lang="zh-CN" altLang="en-US" dirty="0" smtClean="0"/>
              <a:t>新的需求：要求能够支持两种不同的</a:t>
            </a:r>
            <a:r>
              <a:rPr lang="en-US" altLang="zh-CN" dirty="0" smtClean="0"/>
              <a:t>GUI</a:t>
            </a:r>
            <a:r>
              <a:rPr lang="zh-CN" altLang="en-US" dirty="0" smtClean="0"/>
              <a:t>输入订单信息，一种是</a:t>
            </a:r>
            <a:r>
              <a:rPr lang="en-US" altLang="zh-CN" dirty="0" smtClean="0"/>
              <a:t>Browser</a:t>
            </a:r>
            <a:r>
              <a:rPr lang="zh-CN" altLang="en-US" dirty="0" smtClean="0"/>
              <a:t>输入，一种是</a:t>
            </a:r>
            <a:r>
              <a:rPr lang="en-US" altLang="zh-CN" dirty="0" smtClean="0"/>
              <a:t>Client</a:t>
            </a:r>
            <a:r>
              <a:rPr lang="zh-CN" altLang="en-US" dirty="0" smtClean="0"/>
              <a:t>输入</a:t>
            </a:r>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1877972" y="2251076"/>
            <a:ext cx="6096000" cy="4333875"/>
          </a:xfrm>
          <a:prstGeom prst="rect">
            <a:avLst/>
          </a:prstGeom>
        </p:spPr>
      </p:pic>
      <p:sp>
        <p:nvSpPr>
          <p:cNvPr id="6" name="文本框 5"/>
          <p:cNvSpPr txBox="1"/>
          <p:nvPr/>
        </p:nvSpPr>
        <p:spPr>
          <a:xfrm>
            <a:off x="4642611" y="6184841"/>
            <a:ext cx="3331361" cy="400110"/>
          </a:xfrm>
          <a:prstGeom prst="rect">
            <a:avLst/>
          </a:prstGeom>
          <a:noFill/>
        </p:spPr>
        <p:txBody>
          <a:bodyPr wrap="none" rtlCol="0">
            <a:spAutoFit/>
          </a:bodyPr>
          <a:lstStyle/>
          <a:p>
            <a:r>
              <a:rPr lang="zh-CN" altLang="en-US" sz="2000" dirty="0">
                <a:solidFill>
                  <a:srgbClr val="EB7C1F"/>
                </a:solidFill>
              </a:rPr>
              <a:t>现在已经有</a:t>
            </a:r>
            <a:r>
              <a:rPr lang="en-US" altLang="zh-CN" sz="2000" b="1" dirty="0">
                <a:solidFill>
                  <a:srgbClr val="EB7C1F"/>
                </a:solidFill>
              </a:rPr>
              <a:t>3</a:t>
            </a:r>
            <a:r>
              <a:rPr lang="en-US" altLang="zh-CN" sz="2000" dirty="0">
                <a:solidFill>
                  <a:srgbClr val="EB7C1F"/>
                </a:solidFill>
              </a:rPr>
              <a:t>×</a:t>
            </a:r>
            <a:r>
              <a:rPr lang="en-US" altLang="zh-CN" sz="2000" b="1" dirty="0">
                <a:solidFill>
                  <a:srgbClr val="EB7C1F"/>
                </a:solidFill>
              </a:rPr>
              <a:t>3</a:t>
            </a:r>
            <a:r>
              <a:rPr lang="en-US" altLang="zh-CN" sz="2000" dirty="0">
                <a:solidFill>
                  <a:srgbClr val="EB7C1F"/>
                </a:solidFill>
              </a:rPr>
              <a:t>×</a:t>
            </a:r>
            <a:r>
              <a:rPr lang="en-US" altLang="zh-CN" sz="2000" b="1" dirty="0">
                <a:solidFill>
                  <a:srgbClr val="EB7C1F"/>
                </a:solidFill>
              </a:rPr>
              <a:t>2</a:t>
            </a:r>
            <a:r>
              <a:rPr lang="zh-CN" altLang="en-US" sz="2000" dirty="0">
                <a:solidFill>
                  <a:srgbClr val="EB7C1F"/>
                </a:solidFill>
              </a:rPr>
              <a:t>＝</a:t>
            </a:r>
            <a:r>
              <a:rPr lang="en-US" altLang="zh-CN" sz="2000" b="1" dirty="0">
                <a:solidFill>
                  <a:srgbClr val="EB7C1F"/>
                </a:solidFill>
              </a:rPr>
              <a:t>18</a:t>
            </a:r>
            <a:r>
              <a:rPr lang="zh-CN" altLang="en-US" sz="2000" dirty="0">
                <a:solidFill>
                  <a:srgbClr val="EB7C1F"/>
                </a:solidFill>
              </a:rPr>
              <a:t>个类</a:t>
            </a:r>
            <a:endParaRPr lang="zh-CN" altLang="en-US" sz="2000" dirty="0">
              <a:solidFill>
                <a:srgbClr val="EB7C1F"/>
              </a:solidFill>
            </a:endParaRPr>
          </a:p>
        </p:txBody>
      </p:sp>
      <p:sp>
        <p:nvSpPr>
          <p:cNvPr id="7" name="文本框 6"/>
          <p:cNvSpPr txBox="1"/>
          <p:nvPr/>
        </p:nvSpPr>
        <p:spPr>
          <a:xfrm>
            <a:off x="8376163" y="5257450"/>
            <a:ext cx="2608406" cy="1338828"/>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zh-CN" altLang="en-US" dirty="0"/>
              <a:t>类的个数迅速失控</a:t>
            </a:r>
            <a:endParaRPr lang="zh-CN" altLang="en-US" dirty="0"/>
          </a:p>
          <a:p>
            <a:pPr marL="342900" indent="-342900">
              <a:lnSpc>
                <a:spcPct val="150000"/>
              </a:lnSpc>
              <a:buFont typeface="Arial" panose="020B0604020202020204" pitchFamily="34" charset="0"/>
              <a:buChar char="•"/>
            </a:pPr>
            <a:r>
              <a:rPr lang="zh-CN" altLang="en-US" dirty="0"/>
              <a:t>代码大量重复、冗余</a:t>
            </a:r>
            <a:endParaRPr lang="zh-CN" altLang="en-US" dirty="0"/>
          </a:p>
          <a:p>
            <a:pPr marL="342900" indent="-342900">
              <a:lnSpc>
                <a:spcPct val="150000"/>
              </a:lnSpc>
              <a:buFont typeface="Arial" panose="020B0604020202020204" pitchFamily="34" charset="0"/>
              <a:buChar char="•"/>
            </a:pPr>
            <a:r>
              <a:rPr lang="zh-CN" altLang="en-US" dirty="0"/>
              <a:t>复用无法进行</a:t>
            </a:r>
            <a:endParaRPr lang="zh-CN" altLang="en-US" dirty="0"/>
          </a:p>
        </p:txBody>
      </p:sp>
      <p:sp>
        <p:nvSpPr>
          <p:cNvPr id="9" name="矩形 8"/>
          <p:cNvSpPr/>
          <p:nvPr/>
        </p:nvSpPr>
        <p:spPr>
          <a:xfrm>
            <a:off x="10824000" y="0"/>
            <a:ext cx="1368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Strategy</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采用</a:t>
            </a:r>
            <a:r>
              <a:rPr lang="en-US" altLang="zh-CN" dirty="0" smtClean="0"/>
              <a:t>Strategy</a:t>
            </a:r>
            <a:r>
              <a:rPr lang="zh-CN" altLang="en-US" dirty="0" smtClean="0"/>
              <a:t>模式！</a:t>
            </a:r>
            <a:endParaRPr lang="zh-CN" altLang="en-US" dirty="0"/>
          </a:p>
        </p:txBody>
      </p:sp>
      <p:pic>
        <p:nvPicPr>
          <p:cNvPr id="4" name="图片 3"/>
          <p:cNvPicPr>
            <a:picLocks noChangeAspect="1"/>
          </p:cNvPicPr>
          <p:nvPr/>
        </p:nvPicPr>
        <p:blipFill>
          <a:blip r:embed="rId1"/>
          <a:stretch>
            <a:fillRect/>
          </a:stretch>
        </p:blipFill>
        <p:spPr>
          <a:xfrm>
            <a:off x="2351585" y="1529428"/>
            <a:ext cx="7759287" cy="4968552"/>
          </a:xfrm>
          <a:prstGeom prst="rect">
            <a:avLst/>
          </a:prstGeom>
        </p:spPr>
      </p:pic>
      <p:pic>
        <p:nvPicPr>
          <p:cNvPr id="6" name="图片 5"/>
          <p:cNvPicPr>
            <a:picLocks noChangeAspect="1"/>
          </p:cNvPicPr>
          <p:nvPr/>
        </p:nvPicPr>
        <p:blipFill>
          <a:blip r:embed="rId2"/>
          <a:stretch>
            <a:fillRect/>
          </a:stretch>
        </p:blipFill>
        <p:spPr>
          <a:xfrm>
            <a:off x="7032409" y="1678890"/>
            <a:ext cx="3078462" cy="1872208"/>
          </a:xfrm>
          <a:prstGeom prst="rect">
            <a:avLst/>
          </a:prstGeom>
        </p:spPr>
      </p:pic>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8" name="矩形 7"/>
          <p:cNvSpPr/>
          <p:nvPr/>
        </p:nvSpPr>
        <p:spPr>
          <a:xfrm>
            <a:off x="10824000" y="0"/>
            <a:ext cx="1368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Strategy</a:t>
            </a:r>
            <a:endParaRPr lang="en-US" altLang="zh-CN" sz="2000" dirty="0">
              <a:solidFill>
                <a:schemeClr val="bg1"/>
              </a:solidFill>
              <a:latin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举例：排序系统</a:t>
            </a:r>
            <a:endParaRPr lang="zh-CN" altLang="en-US" dirty="0"/>
          </a:p>
        </p:txBody>
      </p:sp>
      <p:sp>
        <p:nvSpPr>
          <p:cNvPr id="3" name="内容占位符 2"/>
          <p:cNvSpPr>
            <a:spLocks noGrp="1"/>
          </p:cNvSpPr>
          <p:nvPr>
            <p:ph idx="1"/>
          </p:nvPr>
        </p:nvSpPr>
        <p:spPr/>
        <p:txBody>
          <a:bodyPr/>
          <a:lstStyle/>
          <a:p>
            <a:r>
              <a:rPr lang="zh-CN" altLang="en-US" smtClean="0"/>
              <a:t>现设计一个排序系统，由客户代码动态地决定采用二元排序、冒泡排序、选择排序、插入排序、快速排序。</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3093795" y="2609251"/>
            <a:ext cx="5828147" cy="4032448"/>
          </a:xfrm>
          <a:prstGeom prst="rect">
            <a:avLst/>
          </a:prstGeom>
        </p:spPr>
      </p:pic>
      <p:sp>
        <p:nvSpPr>
          <p:cNvPr id="7" name="矩形 6"/>
          <p:cNvSpPr/>
          <p:nvPr/>
        </p:nvSpPr>
        <p:spPr>
          <a:xfrm>
            <a:off x="10824000" y="0"/>
            <a:ext cx="1368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Strategy</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适用场景</a:t>
            </a:r>
            <a:endParaRPr lang="zh-CN" altLang="en-US" dirty="0"/>
          </a:p>
        </p:txBody>
      </p:sp>
      <p:sp>
        <p:nvSpPr>
          <p:cNvPr id="3" name="内容占位符 2"/>
          <p:cNvSpPr>
            <a:spLocks noGrp="1"/>
          </p:cNvSpPr>
          <p:nvPr>
            <p:ph idx="1"/>
          </p:nvPr>
        </p:nvSpPr>
        <p:spPr>
          <a:xfrm>
            <a:off x="612000" y="1212137"/>
            <a:ext cx="11157857" cy="5288241"/>
          </a:xfrm>
        </p:spPr>
        <p:txBody>
          <a:bodyPr/>
          <a:lstStyle/>
          <a:p>
            <a:r>
              <a:rPr lang="zh-CN" altLang="en-US" dirty="0" smtClean="0"/>
              <a:t>在下面的情况下应当考虑使用策略模式</a:t>
            </a:r>
            <a:r>
              <a:rPr lang="en-US" altLang="zh-CN" dirty="0" smtClean="0"/>
              <a:t>:</a:t>
            </a:r>
            <a:endParaRPr lang="en-US" altLang="zh-CN" dirty="0" smtClean="0"/>
          </a:p>
          <a:p>
            <a:pPr marL="914400" lvl="1" indent="-457200">
              <a:spcAft>
                <a:spcPts val="200"/>
              </a:spcAft>
              <a:buFont typeface="+mj-lt"/>
              <a:buAutoNum type="arabicPeriod"/>
            </a:pPr>
            <a:r>
              <a:rPr lang="zh-CN" altLang="en-US" dirty="0" smtClean="0"/>
              <a:t>如果在一个系统里面有许多类，它们之间的区别仅在于它们的行为，那么使用策略模式可以动态地让一个对象在许多行为中选择一种行为。</a:t>
            </a:r>
            <a:endParaRPr lang="zh-CN" altLang="en-US" dirty="0" smtClean="0"/>
          </a:p>
          <a:p>
            <a:pPr marL="914400" lvl="1" indent="-457200">
              <a:spcAft>
                <a:spcPts val="200"/>
              </a:spcAft>
              <a:buFont typeface="+mj-lt"/>
              <a:buAutoNum type="arabicPeriod"/>
            </a:pPr>
            <a:r>
              <a:rPr lang="zh-CN" altLang="en-US" dirty="0" smtClean="0"/>
              <a:t>一个系统需要功态地在几种算法中选择一种。那么这些算法可以包装到一个个的具体算法类里面，而这些具体算法类都是一个抽象算法类的子类。换言之，这些具体算法类均有统一的接口，由于多态性原则，客户端可以选择使用任何一个具体算法类，并只持有一个数据类型是抽象算法类的对象。</a:t>
            </a:r>
            <a:endParaRPr lang="zh-CN" altLang="en-US" dirty="0" smtClean="0"/>
          </a:p>
          <a:p>
            <a:pPr marL="914400" lvl="1" indent="-457200">
              <a:spcAft>
                <a:spcPts val="200"/>
              </a:spcAft>
              <a:buFont typeface="+mj-lt"/>
              <a:buAutoNum type="arabicPeriod"/>
            </a:pPr>
            <a:r>
              <a:rPr lang="zh-CN" altLang="en-US" dirty="0" smtClean="0"/>
              <a:t>一个系统的算法使用的数据不可以让客户端知道。策略模式可以避免让客户端涉及到不必要接触到的复杂的和只与算法有关的数据。</a:t>
            </a:r>
            <a:endParaRPr lang="zh-CN" altLang="en-US" dirty="0" smtClean="0"/>
          </a:p>
          <a:p>
            <a:pPr marL="914400" lvl="1" indent="-457200">
              <a:spcAft>
                <a:spcPts val="200"/>
              </a:spcAft>
              <a:buFont typeface="+mj-lt"/>
              <a:buAutoNum type="arabicPeriod"/>
            </a:pPr>
            <a:r>
              <a:rPr lang="zh-CN" altLang="en-US" dirty="0" smtClean="0"/>
              <a:t>如果一个对象有很多的行为，如果不用恰当的模式，这些行为就只好使用多重的条件选择语句来实现。此时，使用策略模式，把这些行为转移到相应的具体策略类里面，就可以避免使用难以维护的多重条件选择语旬，并体现面向对象设计的概念。</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0824000" y="0"/>
            <a:ext cx="1368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Strategy</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19</a:t>
            </a:r>
            <a:r>
              <a:rPr lang="zh-CN" altLang="en-US" smtClean="0"/>
              <a:t>）中介者模式</a:t>
            </a:r>
            <a:r>
              <a:rPr lang="en-US" altLang="zh-CN" smtClean="0"/>
              <a:t>Mediator</a:t>
            </a:r>
            <a:endParaRPr lang="zh-CN" altLang="en-US" dirty="0"/>
          </a:p>
        </p:txBody>
      </p:sp>
      <p:sp>
        <p:nvSpPr>
          <p:cNvPr id="3" name="内容占位符 2"/>
          <p:cNvSpPr>
            <a:spLocks noGrp="1"/>
          </p:cNvSpPr>
          <p:nvPr>
            <p:ph idx="1"/>
          </p:nvPr>
        </p:nvSpPr>
        <p:spPr>
          <a:xfrm>
            <a:off x="612000" y="1221972"/>
            <a:ext cx="11157857" cy="5419728"/>
          </a:xfrm>
        </p:spPr>
        <p:txBody>
          <a:bodyPr/>
          <a:lstStyle/>
          <a:p>
            <a:r>
              <a:rPr lang="zh-CN" altLang="en-US" dirty="0" smtClean="0"/>
              <a:t>在软件构建过程中，经常会出现多个对象互相关联交互的情况，对象之间常常会维持一种复杂的引用关系，如果遇到一些需求的更改，这种直接的引用关系将面临不断的变化。</a:t>
            </a:r>
            <a:endParaRPr lang="zh-CN" altLang="en-US" dirty="0" smtClean="0"/>
          </a:p>
          <a:p>
            <a:r>
              <a:rPr lang="zh-CN" altLang="en-US" dirty="0" smtClean="0"/>
              <a:t>在这种情况下，我们可使用一个“中介对象”来管理对象间的关联关系，避免相互交互的对象之间的紧耦合引用关系，从而更好地抵御变化。</a:t>
            </a:r>
            <a:endParaRPr lang="zh-CN" altLang="en-US" dirty="0"/>
          </a:p>
        </p:txBody>
      </p:sp>
      <p:sp>
        <p:nvSpPr>
          <p:cNvPr id="8" name="灯片编号占位符 7"/>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4" name="矩形 3"/>
          <p:cNvSpPr/>
          <p:nvPr/>
        </p:nvSpPr>
        <p:spPr>
          <a:xfrm>
            <a:off x="10862359" y="16625"/>
            <a:ext cx="1309461"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Mediator</a:t>
            </a:r>
            <a:endParaRPr lang="en-US" altLang="zh-CN" sz="2000" dirty="0">
              <a:solidFill>
                <a:schemeClr val="bg1"/>
              </a:solidFill>
              <a:latin typeface="+mn-ea"/>
            </a:endParaRPr>
          </a:p>
        </p:txBody>
      </p:sp>
      <p:pic>
        <p:nvPicPr>
          <p:cNvPr id="5" name="图片 4"/>
          <p:cNvPicPr>
            <a:picLocks noChangeAspect="1"/>
          </p:cNvPicPr>
          <p:nvPr/>
        </p:nvPicPr>
        <p:blipFill>
          <a:blip r:embed="rId1"/>
          <a:stretch>
            <a:fillRect/>
          </a:stretch>
        </p:blipFill>
        <p:spPr>
          <a:xfrm>
            <a:off x="1847528" y="3824853"/>
            <a:ext cx="3905250" cy="2647950"/>
          </a:xfrm>
          <a:prstGeom prst="rect">
            <a:avLst/>
          </a:prstGeom>
        </p:spPr>
      </p:pic>
      <p:pic>
        <p:nvPicPr>
          <p:cNvPr id="6" name="图片 5"/>
          <p:cNvPicPr>
            <a:picLocks noChangeAspect="1"/>
          </p:cNvPicPr>
          <p:nvPr/>
        </p:nvPicPr>
        <p:blipFill>
          <a:blip r:embed="rId2"/>
          <a:stretch>
            <a:fillRect/>
          </a:stretch>
        </p:blipFill>
        <p:spPr>
          <a:xfrm>
            <a:off x="6744073" y="3803214"/>
            <a:ext cx="3728219" cy="2669589"/>
          </a:xfrm>
          <a:prstGeom prst="rect">
            <a:avLst/>
          </a:prstGeom>
        </p:spPr>
      </p:pic>
      <p:sp>
        <p:nvSpPr>
          <p:cNvPr id="7" name="右箭头 6"/>
          <p:cNvSpPr/>
          <p:nvPr/>
        </p:nvSpPr>
        <p:spPr bwMode="auto">
          <a:xfrm>
            <a:off x="5879976" y="4905221"/>
            <a:ext cx="720080" cy="288032"/>
          </a:xfrm>
          <a:prstGeom prst="rightArrow">
            <a:avLst/>
          </a:prstGeom>
          <a:solidFill>
            <a:srgbClr val="EB7C1F"/>
          </a:solidFill>
          <a:ln w="9525" cap="flat" cmpd="sng" algn="ctr">
            <a:no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endParaRPr lang="zh-CN" altLang="en-US" sz="3600">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生活中的例子</a:t>
            </a:r>
            <a:r>
              <a:rPr lang="zh-CN" altLang="en-US" dirty="0" smtClean="0"/>
              <a:t>：</a:t>
            </a:r>
            <a:r>
              <a:rPr lang="en-US" altLang="zh-CN" dirty="0" smtClean="0"/>
              <a:t>WTO</a:t>
            </a:r>
            <a:endParaRPr lang="zh-CN" altLang="en-US" dirty="0"/>
          </a:p>
        </p:txBody>
      </p:sp>
      <p:sp>
        <p:nvSpPr>
          <p:cNvPr id="3" name="内容占位符 2"/>
          <p:cNvSpPr>
            <a:spLocks noGrp="1"/>
          </p:cNvSpPr>
          <p:nvPr>
            <p:ph idx="1"/>
          </p:nvPr>
        </p:nvSpPr>
        <p:spPr/>
        <p:txBody>
          <a:bodyPr/>
          <a:lstStyle/>
          <a:p>
            <a:r>
              <a:rPr lang="en-US" altLang="zh-CN" dirty="0"/>
              <a:t>WTO</a:t>
            </a:r>
            <a:r>
              <a:rPr lang="zh-CN" altLang="en-US" dirty="0"/>
              <a:t>是个协调组织，各个贸易地区可以经由</a:t>
            </a:r>
            <a:r>
              <a:rPr lang="en-US" altLang="zh-CN" dirty="0"/>
              <a:t>WTO </a:t>
            </a:r>
            <a:r>
              <a:rPr lang="zh-CN" altLang="en-US" dirty="0"/>
              <a:t>组织进行协调。</a:t>
            </a:r>
            <a:r>
              <a:rPr lang="en-US" altLang="zh-CN" dirty="0"/>
              <a:t>WTO </a:t>
            </a:r>
            <a:r>
              <a:rPr lang="zh-CN" altLang="en-US" dirty="0"/>
              <a:t>扮演的正是中介者模式中的中介者角色，它取代了原本有各个贸易地区自行进行的相互协调和谈判的强耦合关系。</a:t>
            </a:r>
            <a:endParaRPr lang="zh-CN" altLang="en-US" dirty="0"/>
          </a:p>
        </p:txBody>
      </p:sp>
      <p:pic>
        <p:nvPicPr>
          <p:cNvPr id="4" name="图片 3"/>
          <p:cNvPicPr>
            <a:picLocks noChangeAspect="1"/>
          </p:cNvPicPr>
          <p:nvPr/>
        </p:nvPicPr>
        <p:blipFill>
          <a:blip r:embed="rId1"/>
          <a:stretch>
            <a:fillRect/>
          </a:stretch>
        </p:blipFill>
        <p:spPr>
          <a:xfrm>
            <a:off x="1888232" y="3248026"/>
            <a:ext cx="4279776" cy="2699061"/>
          </a:xfrm>
          <a:prstGeom prst="rect">
            <a:avLst/>
          </a:prstGeom>
        </p:spPr>
      </p:pic>
      <p:pic>
        <p:nvPicPr>
          <p:cNvPr id="5" name="图片 4"/>
          <p:cNvPicPr>
            <a:picLocks noChangeAspect="1"/>
          </p:cNvPicPr>
          <p:nvPr/>
        </p:nvPicPr>
        <p:blipFill>
          <a:blip r:embed="rId2"/>
          <a:stretch>
            <a:fillRect/>
          </a:stretch>
        </p:blipFill>
        <p:spPr>
          <a:xfrm>
            <a:off x="7133271" y="3248027"/>
            <a:ext cx="3267683" cy="2699061"/>
          </a:xfrm>
          <a:prstGeom prst="rect">
            <a:avLst/>
          </a:prstGeom>
        </p:spPr>
      </p:pic>
      <p:sp>
        <p:nvSpPr>
          <p:cNvPr id="6" name="右箭头 5"/>
          <p:cNvSpPr/>
          <p:nvPr/>
        </p:nvSpPr>
        <p:spPr bwMode="auto">
          <a:xfrm>
            <a:off x="6312024" y="4437112"/>
            <a:ext cx="720080" cy="288032"/>
          </a:xfrm>
          <a:prstGeom prst="rightArrow">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endParaRPr lang="zh-CN" altLang="en-US" sz="3600">
              <a:latin typeface="Arial" panose="020B0604020202020204" pitchFamily="34" charset="0"/>
            </a:endParaRPr>
          </a:p>
        </p:txBody>
      </p:sp>
      <p:sp>
        <p:nvSpPr>
          <p:cNvPr id="8" name="灯片编号占位符 7"/>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9" name="矩形 8"/>
          <p:cNvSpPr/>
          <p:nvPr/>
        </p:nvSpPr>
        <p:spPr>
          <a:xfrm>
            <a:off x="10862359" y="16625"/>
            <a:ext cx="1309461"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Mediator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中介者模式的结构</a:t>
            </a:r>
            <a:endParaRPr lang="zh-CN" altLang="en-US" dirty="0"/>
          </a:p>
        </p:txBody>
      </p:sp>
      <p:sp>
        <p:nvSpPr>
          <p:cNvPr id="3" name="内容占位符 2"/>
          <p:cNvSpPr>
            <a:spLocks noGrp="1"/>
          </p:cNvSpPr>
          <p:nvPr>
            <p:ph idx="1"/>
          </p:nvPr>
        </p:nvSpPr>
        <p:spPr>
          <a:xfrm>
            <a:off x="232755" y="4782047"/>
            <a:ext cx="11712633" cy="1802904"/>
          </a:xfrm>
        </p:spPr>
        <p:txBody>
          <a:bodyPr/>
          <a:lstStyle/>
          <a:p>
            <a:pPr>
              <a:lnSpc>
                <a:spcPct val="105000"/>
              </a:lnSpc>
              <a:spcBef>
                <a:spcPts val="600"/>
              </a:spcBef>
            </a:pPr>
            <a:r>
              <a:rPr lang="en-US" altLang="zh-CN" sz="2000" dirty="0"/>
              <a:t>Mediator</a:t>
            </a:r>
            <a:r>
              <a:rPr lang="zh-CN" altLang="en-US" sz="2000" dirty="0"/>
              <a:t>（抽象中介者）：中介者定义一个接口用于与各同事</a:t>
            </a:r>
            <a:r>
              <a:rPr lang="en-US" altLang="zh-CN" sz="2000" dirty="0"/>
              <a:t>(Colleague)</a:t>
            </a:r>
            <a:r>
              <a:rPr lang="zh-CN" altLang="en-US" sz="2000" dirty="0"/>
              <a:t>对象</a:t>
            </a:r>
            <a:r>
              <a:rPr lang="zh-CN" altLang="en-US" sz="2000" dirty="0" smtClean="0"/>
              <a:t>通信</a:t>
            </a:r>
            <a:r>
              <a:rPr lang="zh-CN" altLang="en-US" sz="2000" dirty="0"/>
              <a:t>。</a:t>
            </a:r>
            <a:endParaRPr lang="zh-CN" altLang="en-US" sz="2000" dirty="0"/>
          </a:p>
          <a:p>
            <a:pPr>
              <a:lnSpc>
                <a:spcPct val="105000"/>
              </a:lnSpc>
              <a:spcBef>
                <a:spcPts val="600"/>
              </a:spcBef>
            </a:pPr>
            <a:r>
              <a:rPr lang="en-US" altLang="zh-CN" sz="2000" dirty="0" err="1"/>
              <a:t>ConcreteMediator</a:t>
            </a:r>
            <a:r>
              <a:rPr lang="zh-CN" altLang="en-US" sz="2000" dirty="0"/>
              <a:t>（具体中介者）：具体中介者通过协调各同事对象实现协作行为。了解并维护它的各个同事。</a:t>
            </a:r>
            <a:endParaRPr lang="zh-CN" altLang="en-US" sz="2000" dirty="0"/>
          </a:p>
          <a:p>
            <a:pPr>
              <a:lnSpc>
                <a:spcPct val="105000"/>
              </a:lnSpc>
              <a:spcBef>
                <a:spcPts val="600"/>
              </a:spcBef>
            </a:pPr>
            <a:r>
              <a:rPr lang="en-US" altLang="zh-CN" sz="2000" dirty="0"/>
              <a:t>Colleague</a:t>
            </a:r>
            <a:r>
              <a:rPr lang="zh-CN" altLang="en-US" sz="2000" dirty="0"/>
              <a:t>（同事类）：每一个同事类都知道它的中介者对象，每一个同事对象在需与其他的同事通信的时候，与它的中介者</a:t>
            </a:r>
            <a:r>
              <a:rPr lang="zh-CN" altLang="en-US" sz="2000" dirty="0" smtClean="0"/>
              <a:t>通信。</a:t>
            </a:r>
            <a:endParaRPr lang="zh-CN" altLang="en-US" sz="2000" dirty="0"/>
          </a:p>
        </p:txBody>
      </p:sp>
      <p:pic>
        <p:nvPicPr>
          <p:cNvPr id="4" name="图片 3"/>
          <p:cNvPicPr>
            <a:picLocks noChangeAspect="1"/>
          </p:cNvPicPr>
          <p:nvPr/>
        </p:nvPicPr>
        <p:blipFill>
          <a:blip r:embed="rId1"/>
          <a:stretch>
            <a:fillRect/>
          </a:stretch>
        </p:blipFill>
        <p:spPr>
          <a:xfrm>
            <a:off x="2110621" y="1230108"/>
            <a:ext cx="8293929" cy="3159011"/>
          </a:xfrm>
          <a:prstGeom prst="rect">
            <a:avLst/>
          </a:prstGeom>
        </p:spPr>
      </p:pic>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7" name="矩形 6"/>
          <p:cNvSpPr/>
          <p:nvPr/>
        </p:nvSpPr>
        <p:spPr>
          <a:xfrm>
            <a:off x="10862359" y="16625"/>
            <a:ext cx="1309461"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Mediator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p:cNvSpPr>
            <a:spLocks noGrp="1" noChangeArrowheads="1"/>
          </p:cNvSpPr>
          <p:nvPr>
            <p:ph type="title"/>
          </p:nvPr>
        </p:nvSpPr>
        <p:spPr/>
        <p:txBody>
          <a:bodyPr/>
          <a:lstStyle/>
          <a:p>
            <a:r>
              <a:rPr lang="en-US" altLang="zh-CN" smtClean="0"/>
              <a:t>ISP: The Interface Segregation Principle</a:t>
            </a:r>
            <a:endParaRPr lang="zh-CN" altLang="en-US" smtClean="0"/>
          </a:p>
        </p:txBody>
      </p:sp>
      <p:sp>
        <p:nvSpPr>
          <p:cNvPr id="20482" name="内容占位符 2"/>
          <p:cNvSpPr>
            <a:spLocks noGrp="1" noChangeArrowheads="1"/>
          </p:cNvSpPr>
          <p:nvPr>
            <p:ph idx="1"/>
          </p:nvPr>
        </p:nvSpPr>
        <p:spPr>
          <a:xfrm>
            <a:off x="612000" y="1353459"/>
            <a:ext cx="11157857" cy="761092"/>
          </a:xfrm>
        </p:spPr>
        <p:txBody>
          <a:bodyPr/>
          <a:lstStyle/>
          <a:p>
            <a:r>
              <a:rPr lang="zh-CN" altLang="en-US" smtClean="0"/>
              <a:t>举例</a:t>
            </a:r>
            <a:endParaRPr lang="zh-CN" altLang="en-US" dirty="0" smtClean="0"/>
          </a:p>
        </p:txBody>
      </p:sp>
      <p:sp>
        <p:nvSpPr>
          <p:cNvPr id="8" name="Rectangle 5"/>
          <p:cNvSpPr>
            <a:spLocks noChangeArrowheads="1"/>
          </p:cNvSpPr>
          <p:nvPr/>
        </p:nvSpPr>
        <p:spPr bwMode="auto">
          <a:xfrm>
            <a:off x="2968626" y="3244224"/>
            <a:ext cx="2095500" cy="458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 name="Rectangle 6"/>
          <p:cNvSpPr>
            <a:spLocks noChangeArrowheads="1"/>
          </p:cNvSpPr>
          <p:nvPr/>
        </p:nvSpPr>
        <p:spPr bwMode="auto">
          <a:xfrm>
            <a:off x="2968626" y="3244224"/>
            <a:ext cx="2095500" cy="458788"/>
          </a:xfrm>
          <a:prstGeom prst="rect">
            <a:avLst/>
          </a:prstGeom>
          <a:noFill/>
          <a:ln w="25400"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Rectangle 7"/>
          <p:cNvSpPr>
            <a:spLocks noChangeArrowheads="1"/>
          </p:cNvSpPr>
          <p:nvPr/>
        </p:nvSpPr>
        <p:spPr bwMode="auto">
          <a:xfrm>
            <a:off x="2990851" y="3307724"/>
            <a:ext cx="3254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1"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3152776" y="3307724"/>
            <a:ext cx="9223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1"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count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2" name="Rectangle 9"/>
          <p:cNvSpPr>
            <a:spLocks noChangeArrowheads="1"/>
          </p:cNvSpPr>
          <p:nvPr/>
        </p:nvSpPr>
        <p:spPr bwMode="auto">
          <a:xfrm>
            <a:off x="3857626" y="3307724"/>
            <a:ext cx="4603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1"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3" name="Rectangle 10"/>
          <p:cNvSpPr>
            <a:spLocks noChangeArrowheads="1"/>
          </p:cNvSpPr>
          <p:nvPr/>
        </p:nvSpPr>
        <p:spPr bwMode="auto">
          <a:xfrm>
            <a:off x="2968626" y="2472699"/>
            <a:ext cx="2095500" cy="771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 name="Rectangle 11"/>
          <p:cNvSpPr>
            <a:spLocks noChangeArrowheads="1"/>
          </p:cNvSpPr>
          <p:nvPr/>
        </p:nvSpPr>
        <p:spPr bwMode="auto">
          <a:xfrm>
            <a:off x="2968626" y="2472699"/>
            <a:ext cx="2095500" cy="771525"/>
          </a:xfrm>
          <a:prstGeom prst="rect">
            <a:avLst/>
          </a:prstGeom>
          <a:noFill/>
          <a:ln w="25400"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Rectangle 12"/>
          <p:cNvSpPr>
            <a:spLocks noChangeArrowheads="1"/>
          </p:cNvSpPr>
          <p:nvPr/>
        </p:nvSpPr>
        <p:spPr bwMode="auto">
          <a:xfrm>
            <a:off x="3071813" y="2515562"/>
            <a:ext cx="4603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&lt;&lt;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6" name="Rectangle 13"/>
          <p:cNvSpPr>
            <a:spLocks noChangeArrowheads="1"/>
          </p:cNvSpPr>
          <p:nvPr/>
        </p:nvSpPr>
        <p:spPr bwMode="auto">
          <a:xfrm>
            <a:off x="3370263" y="2515562"/>
            <a:ext cx="15192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interface</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7" name="Rectangle 14"/>
          <p:cNvSpPr>
            <a:spLocks noChangeArrowheads="1"/>
          </p:cNvSpPr>
          <p:nvPr/>
        </p:nvSpPr>
        <p:spPr bwMode="auto">
          <a:xfrm>
            <a:off x="4672013" y="2515562"/>
            <a:ext cx="4603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&gt;&gt;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8" name="Rectangle 15"/>
          <p:cNvSpPr>
            <a:spLocks noChangeArrowheads="1"/>
          </p:cNvSpPr>
          <p:nvPr/>
        </p:nvSpPr>
        <p:spPr bwMode="auto">
          <a:xfrm>
            <a:off x="3287713" y="2869574"/>
            <a:ext cx="1681163"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Statistics</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9" name="Rectangle 16"/>
          <p:cNvSpPr>
            <a:spLocks noChangeArrowheads="1"/>
          </p:cNvSpPr>
          <p:nvPr/>
        </p:nvSpPr>
        <p:spPr bwMode="auto">
          <a:xfrm>
            <a:off x="6838950" y="3218198"/>
            <a:ext cx="2097088" cy="458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Rectangle 17"/>
          <p:cNvSpPr>
            <a:spLocks noChangeArrowheads="1"/>
          </p:cNvSpPr>
          <p:nvPr/>
        </p:nvSpPr>
        <p:spPr bwMode="auto">
          <a:xfrm>
            <a:off x="6838951" y="3244224"/>
            <a:ext cx="2097088" cy="458788"/>
          </a:xfrm>
          <a:prstGeom prst="rect">
            <a:avLst/>
          </a:prstGeom>
          <a:noFill/>
          <a:ln w="25400"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Rectangle 18"/>
          <p:cNvSpPr>
            <a:spLocks noChangeArrowheads="1"/>
          </p:cNvSpPr>
          <p:nvPr/>
        </p:nvSpPr>
        <p:spPr bwMode="auto">
          <a:xfrm>
            <a:off x="6867526" y="3307724"/>
            <a:ext cx="3254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1"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2" name="Rectangle 19"/>
          <p:cNvSpPr>
            <a:spLocks noChangeArrowheads="1"/>
          </p:cNvSpPr>
          <p:nvPr/>
        </p:nvSpPr>
        <p:spPr bwMode="auto">
          <a:xfrm>
            <a:off x="7031038" y="3307724"/>
            <a:ext cx="10572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1"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render</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3" name="Rectangle 20"/>
          <p:cNvSpPr>
            <a:spLocks noChangeArrowheads="1"/>
          </p:cNvSpPr>
          <p:nvPr/>
        </p:nvSpPr>
        <p:spPr bwMode="auto">
          <a:xfrm>
            <a:off x="7899401" y="3307724"/>
            <a:ext cx="4603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1"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4" name="Rectangle 21"/>
          <p:cNvSpPr>
            <a:spLocks noChangeArrowheads="1"/>
          </p:cNvSpPr>
          <p:nvPr/>
        </p:nvSpPr>
        <p:spPr bwMode="auto">
          <a:xfrm>
            <a:off x="6838951" y="2472699"/>
            <a:ext cx="2097088" cy="771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 name="Rectangle 22"/>
          <p:cNvSpPr>
            <a:spLocks noChangeArrowheads="1"/>
          </p:cNvSpPr>
          <p:nvPr/>
        </p:nvSpPr>
        <p:spPr bwMode="auto">
          <a:xfrm>
            <a:off x="6838951" y="2472699"/>
            <a:ext cx="2097088" cy="771525"/>
          </a:xfrm>
          <a:prstGeom prst="rect">
            <a:avLst/>
          </a:prstGeom>
          <a:noFill/>
          <a:ln w="25400"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 name="Rectangle 23"/>
          <p:cNvSpPr>
            <a:spLocks noChangeArrowheads="1"/>
          </p:cNvSpPr>
          <p:nvPr/>
        </p:nvSpPr>
        <p:spPr bwMode="auto">
          <a:xfrm>
            <a:off x="6950076" y="2515562"/>
            <a:ext cx="4603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&lt;&lt;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7" name="Rectangle 24"/>
          <p:cNvSpPr>
            <a:spLocks noChangeArrowheads="1"/>
          </p:cNvSpPr>
          <p:nvPr/>
        </p:nvSpPr>
        <p:spPr bwMode="auto">
          <a:xfrm>
            <a:off x="7248526" y="2515562"/>
            <a:ext cx="15192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interface</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8" name="Rectangle 25"/>
          <p:cNvSpPr>
            <a:spLocks noChangeArrowheads="1"/>
          </p:cNvSpPr>
          <p:nvPr/>
        </p:nvSpPr>
        <p:spPr bwMode="auto">
          <a:xfrm>
            <a:off x="8550276" y="2515562"/>
            <a:ext cx="4603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&gt;&gt;</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26"/>
          <p:cNvSpPr>
            <a:spLocks noChangeArrowheads="1"/>
          </p:cNvSpPr>
          <p:nvPr/>
        </p:nvSpPr>
        <p:spPr bwMode="auto">
          <a:xfrm>
            <a:off x="7437438" y="2869574"/>
            <a:ext cx="10572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Report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31" name="Rectangle 28"/>
          <p:cNvSpPr>
            <a:spLocks noChangeArrowheads="1"/>
          </p:cNvSpPr>
          <p:nvPr/>
        </p:nvSpPr>
        <p:spPr bwMode="auto">
          <a:xfrm>
            <a:off x="2528888" y="4716005"/>
            <a:ext cx="2973388" cy="528638"/>
          </a:xfrm>
          <a:prstGeom prst="rect">
            <a:avLst/>
          </a:prstGeom>
          <a:noFill/>
          <a:ln w="2540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480" name="Rectangle 29"/>
          <p:cNvSpPr>
            <a:spLocks noChangeArrowheads="1"/>
          </p:cNvSpPr>
          <p:nvPr/>
        </p:nvSpPr>
        <p:spPr bwMode="auto">
          <a:xfrm>
            <a:off x="2854326" y="4836487"/>
            <a:ext cx="2576513"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1"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SalesStatAdaptor</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0484" name="Rectangle 31"/>
          <p:cNvSpPr>
            <a:spLocks noChangeArrowheads="1"/>
          </p:cNvSpPr>
          <p:nvPr/>
        </p:nvSpPr>
        <p:spPr bwMode="auto">
          <a:xfrm>
            <a:off x="6834188" y="4742824"/>
            <a:ext cx="2101850" cy="528638"/>
          </a:xfrm>
          <a:prstGeom prst="rect">
            <a:avLst/>
          </a:prstGeom>
          <a:noFill/>
          <a:ln w="25400" cap="rnd">
            <a:solidFill>
              <a:srgbClr val="FFFFFF"/>
            </a:solidFill>
            <a:prstDash val="solid"/>
            <a:round/>
          </a:ln>
        </p:spPr>
        <p:txBody>
          <a:bodyPr vert="horz" wrap="square" lIns="91440" tIns="45720" rIns="91440" bIns="45720" numCol="1" anchor="t" anchorCtr="0" compatLnSpc="1"/>
          <a:lstStyle/>
          <a:p>
            <a:endParaRPr lang="zh-CN" altLang="en-US"/>
          </a:p>
        </p:txBody>
      </p:sp>
      <p:sp>
        <p:nvSpPr>
          <p:cNvPr id="20485" name="Rectangle 32"/>
          <p:cNvSpPr>
            <a:spLocks noChangeArrowheads="1"/>
          </p:cNvSpPr>
          <p:nvPr/>
        </p:nvSpPr>
        <p:spPr bwMode="auto">
          <a:xfrm>
            <a:off x="7085013" y="4836487"/>
            <a:ext cx="181768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1"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SalesReport</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0486" name="Freeform 33"/>
          <p:cNvSpPr>
            <a:spLocks noEditPoints="1"/>
          </p:cNvSpPr>
          <p:nvPr/>
        </p:nvSpPr>
        <p:spPr bwMode="auto">
          <a:xfrm>
            <a:off x="7870826" y="4017337"/>
            <a:ext cx="30163" cy="739775"/>
          </a:xfrm>
          <a:custGeom>
            <a:avLst/>
            <a:gdLst>
              <a:gd name="T0" fmla="*/ 17 w 17"/>
              <a:gd name="T1" fmla="*/ 8 h 433"/>
              <a:gd name="T2" fmla="*/ 17 w 17"/>
              <a:gd name="T3" fmla="*/ 120 h 433"/>
              <a:gd name="T4" fmla="*/ 9 w 17"/>
              <a:gd name="T5" fmla="*/ 128 h 433"/>
              <a:gd name="T6" fmla="*/ 1 w 17"/>
              <a:gd name="T7" fmla="*/ 120 h 433"/>
              <a:gd name="T8" fmla="*/ 1 w 17"/>
              <a:gd name="T9" fmla="*/ 8 h 433"/>
              <a:gd name="T10" fmla="*/ 9 w 17"/>
              <a:gd name="T11" fmla="*/ 0 h 433"/>
              <a:gd name="T12" fmla="*/ 17 w 17"/>
              <a:gd name="T13" fmla="*/ 8 h 433"/>
              <a:gd name="T14" fmla="*/ 17 w 17"/>
              <a:gd name="T15" fmla="*/ 200 h 433"/>
              <a:gd name="T16" fmla="*/ 16 w 17"/>
              <a:gd name="T17" fmla="*/ 312 h 433"/>
              <a:gd name="T18" fmla="*/ 8 w 17"/>
              <a:gd name="T19" fmla="*/ 320 h 433"/>
              <a:gd name="T20" fmla="*/ 0 w 17"/>
              <a:gd name="T21" fmla="*/ 312 h 433"/>
              <a:gd name="T22" fmla="*/ 1 w 17"/>
              <a:gd name="T23" fmla="*/ 200 h 433"/>
              <a:gd name="T24" fmla="*/ 9 w 17"/>
              <a:gd name="T25" fmla="*/ 192 h 433"/>
              <a:gd name="T26" fmla="*/ 17 w 17"/>
              <a:gd name="T27" fmla="*/ 200 h 433"/>
              <a:gd name="T28" fmla="*/ 16 w 17"/>
              <a:gd name="T29" fmla="*/ 392 h 433"/>
              <a:gd name="T30" fmla="*/ 16 w 17"/>
              <a:gd name="T31" fmla="*/ 425 h 433"/>
              <a:gd name="T32" fmla="*/ 8 w 17"/>
              <a:gd name="T33" fmla="*/ 433 h 433"/>
              <a:gd name="T34" fmla="*/ 0 w 17"/>
              <a:gd name="T35" fmla="*/ 425 h 433"/>
              <a:gd name="T36" fmla="*/ 0 w 17"/>
              <a:gd name="T37" fmla="*/ 392 h 433"/>
              <a:gd name="T38" fmla="*/ 8 w 17"/>
              <a:gd name="T39" fmla="*/ 384 h 433"/>
              <a:gd name="T40" fmla="*/ 16 w 17"/>
              <a:gd name="T41" fmla="*/ 392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433">
                <a:moveTo>
                  <a:pt x="17" y="8"/>
                </a:moveTo>
                <a:lnTo>
                  <a:pt x="17" y="120"/>
                </a:lnTo>
                <a:cubicBezTo>
                  <a:pt x="17" y="125"/>
                  <a:pt x="13" y="128"/>
                  <a:pt x="9" y="128"/>
                </a:cubicBezTo>
                <a:cubicBezTo>
                  <a:pt x="4" y="128"/>
                  <a:pt x="1" y="125"/>
                  <a:pt x="1" y="120"/>
                </a:cubicBezTo>
                <a:lnTo>
                  <a:pt x="1" y="8"/>
                </a:lnTo>
                <a:cubicBezTo>
                  <a:pt x="1" y="4"/>
                  <a:pt x="5" y="0"/>
                  <a:pt x="9" y="0"/>
                </a:cubicBezTo>
                <a:cubicBezTo>
                  <a:pt x="13" y="0"/>
                  <a:pt x="17" y="4"/>
                  <a:pt x="17" y="8"/>
                </a:cubicBezTo>
                <a:close/>
                <a:moveTo>
                  <a:pt x="17" y="200"/>
                </a:moveTo>
                <a:lnTo>
                  <a:pt x="16" y="312"/>
                </a:lnTo>
                <a:cubicBezTo>
                  <a:pt x="16" y="317"/>
                  <a:pt x="13" y="320"/>
                  <a:pt x="8" y="320"/>
                </a:cubicBezTo>
                <a:cubicBezTo>
                  <a:pt x="4" y="320"/>
                  <a:pt x="0" y="317"/>
                  <a:pt x="0" y="312"/>
                </a:cubicBezTo>
                <a:lnTo>
                  <a:pt x="1" y="200"/>
                </a:lnTo>
                <a:cubicBezTo>
                  <a:pt x="1" y="196"/>
                  <a:pt x="4" y="192"/>
                  <a:pt x="9" y="192"/>
                </a:cubicBezTo>
                <a:cubicBezTo>
                  <a:pt x="13" y="192"/>
                  <a:pt x="17" y="196"/>
                  <a:pt x="17" y="200"/>
                </a:cubicBezTo>
                <a:close/>
                <a:moveTo>
                  <a:pt x="16" y="392"/>
                </a:moveTo>
                <a:lnTo>
                  <a:pt x="16" y="425"/>
                </a:lnTo>
                <a:cubicBezTo>
                  <a:pt x="16" y="430"/>
                  <a:pt x="13" y="433"/>
                  <a:pt x="8" y="433"/>
                </a:cubicBezTo>
                <a:cubicBezTo>
                  <a:pt x="4" y="433"/>
                  <a:pt x="0" y="430"/>
                  <a:pt x="0" y="425"/>
                </a:cubicBezTo>
                <a:lnTo>
                  <a:pt x="0" y="392"/>
                </a:lnTo>
                <a:cubicBezTo>
                  <a:pt x="0" y="388"/>
                  <a:pt x="4" y="384"/>
                  <a:pt x="8" y="384"/>
                </a:cubicBezTo>
                <a:cubicBezTo>
                  <a:pt x="13" y="384"/>
                  <a:pt x="16" y="388"/>
                  <a:pt x="16" y="392"/>
                </a:cubicBezTo>
                <a:close/>
              </a:path>
            </a:pathLst>
          </a:custGeom>
          <a:noFill/>
          <a:ln w="25400" cap="flat">
            <a:solidFill>
              <a:schemeClr val="tx1"/>
            </a:solidFill>
            <a:prstDash val="solid"/>
            <a:bevel/>
          </a:ln>
        </p:spPr>
        <p:txBody>
          <a:bodyPr vert="horz" wrap="square" lIns="91440" tIns="45720" rIns="91440" bIns="45720" numCol="1" anchor="t" anchorCtr="0" compatLnSpc="1"/>
          <a:lstStyle/>
          <a:p>
            <a:endParaRPr lang="zh-CN" altLang="en-US"/>
          </a:p>
        </p:txBody>
      </p:sp>
      <p:sp>
        <p:nvSpPr>
          <p:cNvPr id="20487" name="Freeform 34"/>
          <p:cNvSpPr/>
          <p:nvPr/>
        </p:nvSpPr>
        <p:spPr bwMode="auto">
          <a:xfrm>
            <a:off x="7683501" y="3703012"/>
            <a:ext cx="406400" cy="328613"/>
          </a:xfrm>
          <a:custGeom>
            <a:avLst/>
            <a:gdLst>
              <a:gd name="T0" fmla="*/ 0 w 256"/>
              <a:gd name="T1" fmla="*/ 207 h 207"/>
              <a:gd name="T2" fmla="*/ 256 w 256"/>
              <a:gd name="T3" fmla="*/ 207 h 207"/>
              <a:gd name="T4" fmla="*/ 128 w 256"/>
              <a:gd name="T5" fmla="*/ 0 h 207"/>
              <a:gd name="T6" fmla="*/ 0 w 256"/>
              <a:gd name="T7" fmla="*/ 207 h 207"/>
            </a:gdLst>
            <a:ahLst/>
            <a:cxnLst>
              <a:cxn ang="0">
                <a:pos x="T0" y="T1"/>
              </a:cxn>
              <a:cxn ang="0">
                <a:pos x="T2" y="T3"/>
              </a:cxn>
              <a:cxn ang="0">
                <a:pos x="T4" y="T5"/>
              </a:cxn>
              <a:cxn ang="0">
                <a:pos x="T6" y="T7"/>
              </a:cxn>
            </a:cxnLst>
            <a:rect l="0" t="0" r="r" b="b"/>
            <a:pathLst>
              <a:path w="256" h="207">
                <a:moveTo>
                  <a:pt x="0" y="207"/>
                </a:moveTo>
                <a:lnTo>
                  <a:pt x="256" y="207"/>
                </a:lnTo>
                <a:lnTo>
                  <a:pt x="128" y="0"/>
                </a:lnTo>
                <a:lnTo>
                  <a:pt x="0" y="2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88" name="Freeform 35"/>
          <p:cNvSpPr/>
          <p:nvPr/>
        </p:nvSpPr>
        <p:spPr bwMode="auto">
          <a:xfrm>
            <a:off x="7683501" y="3703012"/>
            <a:ext cx="406400" cy="328613"/>
          </a:xfrm>
          <a:custGeom>
            <a:avLst/>
            <a:gdLst>
              <a:gd name="T0" fmla="*/ 0 w 256"/>
              <a:gd name="T1" fmla="*/ 207 h 207"/>
              <a:gd name="T2" fmla="*/ 256 w 256"/>
              <a:gd name="T3" fmla="*/ 207 h 207"/>
              <a:gd name="T4" fmla="*/ 128 w 256"/>
              <a:gd name="T5" fmla="*/ 0 h 207"/>
              <a:gd name="T6" fmla="*/ 0 w 256"/>
              <a:gd name="T7" fmla="*/ 207 h 207"/>
            </a:gdLst>
            <a:ahLst/>
            <a:cxnLst>
              <a:cxn ang="0">
                <a:pos x="T0" y="T1"/>
              </a:cxn>
              <a:cxn ang="0">
                <a:pos x="T2" y="T3"/>
              </a:cxn>
              <a:cxn ang="0">
                <a:pos x="T4" y="T5"/>
              </a:cxn>
              <a:cxn ang="0">
                <a:pos x="T6" y="T7"/>
              </a:cxn>
            </a:cxnLst>
            <a:rect l="0" t="0" r="r" b="b"/>
            <a:pathLst>
              <a:path w="256" h="207">
                <a:moveTo>
                  <a:pt x="0" y="207"/>
                </a:moveTo>
                <a:lnTo>
                  <a:pt x="256" y="207"/>
                </a:lnTo>
                <a:lnTo>
                  <a:pt x="128" y="0"/>
                </a:lnTo>
                <a:lnTo>
                  <a:pt x="0" y="207"/>
                </a:lnTo>
                <a:close/>
              </a:path>
            </a:pathLst>
          </a:custGeom>
          <a:solidFill>
            <a:schemeClr val="tx1"/>
          </a:solidFill>
          <a:ln w="26988" cap="rnd">
            <a:solidFill>
              <a:schemeClr val="tx1"/>
            </a:solidFill>
            <a:prstDash val="solid"/>
            <a:round/>
          </a:ln>
        </p:spPr>
        <p:txBody>
          <a:bodyPr vert="horz" wrap="square" lIns="91440" tIns="45720" rIns="91440" bIns="45720" numCol="1" anchor="t" anchorCtr="0" compatLnSpc="1"/>
          <a:lstStyle/>
          <a:p>
            <a:endParaRPr lang="zh-CN" altLang="en-US"/>
          </a:p>
        </p:txBody>
      </p:sp>
      <p:sp>
        <p:nvSpPr>
          <p:cNvPr id="20489" name="Freeform 36"/>
          <p:cNvSpPr>
            <a:spLocks noEditPoints="1"/>
          </p:cNvSpPr>
          <p:nvPr/>
        </p:nvSpPr>
        <p:spPr bwMode="auto">
          <a:xfrm>
            <a:off x="3981450" y="4036388"/>
            <a:ext cx="45719" cy="627062"/>
          </a:xfrm>
          <a:custGeom>
            <a:avLst/>
            <a:gdLst>
              <a:gd name="T0" fmla="*/ 16 w 16"/>
              <a:gd name="T1" fmla="*/ 8 h 433"/>
              <a:gd name="T2" fmla="*/ 16 w 16"/>
              <a:gd name="T3" fmla="*/ 120 h 433"/>
              <a:gd name="T4" fmla="*/ 8 w 16"/>
              <a:gd name="T5" fmla="*/ 128 h 433"/>
              <a:gd name="T6" fmla="*/ 0 w 16"/>
              <a:gd name="T7" fmla="*/ 120 h 433"/>
              <a:gd name="T8" fmla="*/ 0 w 16"/>
              <a:gd name="T9" fmla="*/ 8 h 433"/>
              <a:gd name="T10" fmla="*/ 8 w 16"/>
              <a:gd name="T11" fmla="*/ 0 h 433"/>
              <a:gd name="T12" fmla="*/ 16 w 16"/>
              <a:gd name="T13" fmla="*/ 8 h 433"/>
              <a:gd name="T14" fmla="*/ 16 w 16"/>
              <a:gd name="T15" fmla="*/ 200 h 433"/>
              <a:gd name="T16" fmla="*/ 16 w 16"/>
              <a:gd name="T17" fmla="*/ 312 h 433"/>
              <a:gd name="T18" fmla="*/ 8 w 16"/>
              <a:gd name="T19" fmla="*/ 320 h 433"/>
              <a:gd name="T20" fmla="*/ 0 w 16"/>
              <a:gd name="T21" fmla="*/ 312 h 433"/>
              <a:gd name="T22" fmla="*/ 0 w 16"/>
              <a:gd name="T23" fmla="*/ 200 h 433"/>
              <a:gd name="T24" fmla="*/ 8 w 16"/>
              <a:gd name="T25" fmla="*/ 192 h 433"/>
              <a:gd name="T26" fmla="*/ 16 w 16"/>
              <a:gd name="T27" fmla="*/ 200 h 433"/>
              <a:gd name="T28" fmla="*/ 16 w 16"/>
              <a:gd name="T29" fmla="*/ 392 h 433"/>
              <a:gd name="T30" fmla="*/ 16 w 16"/>
              <a:gd name="T31" fmla="*/ 425 h 433"/>
              <a:gd name="T32" fmla="*/ 8 w 16"/>
              <a:gd name="T33" fmla="*/ 433 h 433"/>
              <a:gd name="T34" fmla="*/ 0 w 16"/>
              <a:gd name="T35" fmla="*/ 425 h 433"/>
              <a:gd name="T36" fmla="*/ 0 w 16"/>
              <a:gd name="T37" fmla="*/ 392 h 433"/>
              <a:gd name="T38" fmla="*/ 8 w 16"/>
              <a:gd name="T39" fmla="*/ 384 h 433"/>
              <a:gd name="T40" fmla="*/ 16 w 16"/>
              <a:gd name="T41" fmla="*/ 392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433">
                <a:moveTo>
                  <a:pt x="16" y="8"/>
                </a:moveTo>
                <a:lnTo>
                  <a:pt x="16" y="120"/>
                </a:lnTo>
                <a:cubicBezTo>
                  <a:pt x="16" y="125"/>
                  <a:pt x="13" y="128"/>
                  <a:pt x="8" y="128"/>
                </a:cubicBezTo>
                <a:cubicBezTo>
                  <a:pt x="4" y="128"/>
                  <a:pt x="0" y="125"/>
                  <a:pt x="0" y="120"/>
                </a:cubicBezTo>
                <a:lnTo>
                  <a:pt x="0" y="8"/>
                </a:lnTo>
                <a:cubicBezTo>
                  <a:pt x="0" y="4"/>
                  <a:pt x="4" y="0"/>
                  <a:pt x="8" y="0"/>
                </a:cubicBezTo>
                <a:cubicBezTo>
                  <a:pt x="13" y="0"/>
                  <a:pt x="16" y="4"/>
                  <a:pt x="16" y="8"/>
                </a:cubicBezTo>
                <a:close/>
                <a:moveTo>
                  <a:pt x="16" y="200"/>
                </a:moveTo>
                <a:lnTo>
                  <a:pt x="16" y="312"/>
                </a:lnTo>
                <a:cubicBezTo>
                  <a:pt x="16" y="317"/>
                  <a:pt x="13" y="320"/>
                  <a:pt x="8" y="320"/>
                </a:cubicBezTo>
                <a:cubicBezTo>
                  <a:pt x="4" y="320"/>
                  <a:pt x="0" y="317"/>
                  <a:pt x="0" y="312"/>
                </a:cubicBezTo>
                <a:lnTo>
                  <a:pt x="0" y="200"/>
                </a:lnTo>
                <a:cubicBezTo>
                  <a:pt x="0" y="196"/>
                  <a:pt x="4" y="192"/>
                  <a:pt x="8" y="192"/>
                </a:cubicBezTo>
                <a:cubicBezTo>
                  <a:pt x="13" y="192"/>
                  <a:pt x="16" y="196"/>
                  <a:pt x="16" y="200"/>
                </a:cubicBezTo>
                <a:close/>
                <a:moveTo>
                  <a:pt x="16" y="392"/>
                </a:moveTo>
                <a:lnTo>
                  <a:pt x="16" y="425"/>
                </a:lnTo>
                <a:cubicBezTo>
                  <a:pt x="16" y="430"/>
                  <a:pt x="13" y="433"/>
                  <a:pt x="8" y="433"/>
                </a:cubicBezTo>
                <a:cubicBezTo>
                  <a:pt x="4" y="433"/>
                  <a:pt x="0" y="430"/>
                  <a:pt x="0" y="425"/>
                </a:cubicBezTo>
                <a:lnTo>
                  <a:pt x="0" y="392"/>
                </a:lnTo>
                <a:cubicBezTo>
                  <a:pt x="0" y="388"/>
                  <a:pt x="4" y="384"/>
                  <a:pt x="8" y="384"/>
                </a:cubicBezTo>
                <a:cubicBezTo>
                  <a:pt x="13" y="384"/>
                  <a:pt x="16" y="388"/>
                  <a:pt x="16" y="392"/>
                </a:cubicBezTo>
                <a:close/>
              </a:path>
            </a:pathLst>
          </a:custGeom>
          <a:solidFill>
            <a:srgbClr val="FFFFFF"/>
          </a:solidFill>
          <a:ln w="26988" cap="flat">
            <a:solidFill>
              <a:schemeClr val="tx1"/>
            </a:solidFill>
            <a:prstDash val="solid"/>
            <a:bevel/>
          </a:ln>
        </p:spPr>
        <p:txBody>
          <a:bodyPr vert="horz" wrap="square" lIns="91440" tIns="45720" rIns="91440" bIns="45720" numCol="1" anchor="t" anchorCtr="0" compatLnSpc="1"/>
          <a:lstStyle/>
          <a:p>
            <a:endParaRPr lang="zh-CN" altLang="en-US"/>
          </a:p>
        </p:txBody>
      </p:sp>
      <p:sp>
        <p:nvSpPr>
          <p:cNvPr id="20490" name="Freeform 37"/>
          <p:cNvSpPr/>
          <p:nvPr/>
        </p:nvSpPr>
        <p:spPr bwMode="auto">
          <a:xfrm>
            <a:off x="3811588" y="3703012"/>
            <a:ext cx="407988" cy="328613"/>
          </a:xfrm>
          <a:custGeom>
            <a:avLst/>
            <a:gdLst>
              <a:gd name="T0" fmla="*/ 0 w 257"/>
              <a:gd name="T1" fmla="*/ 207 h 207"/>
              <a:gd name="T2" fmla="*/ 257 w 257"/>
              <a:gd name="T3" fmla="*/ 207 h 207"/>
              <a:gd name="T4" fmla="*/ 129 w 257"/>
              <a:gd name="T5" fmla="*/ 0 h 207"/>
              <a:gd name="T6" fmla="*/ 0 w 257"/>
              <a:gd name="T7" fmla="*/ 207 h 207"/>
            </a:gdLst>
            <a:ahLst/>
            <a:cxnLst>
              <a:cxn ang="0">
                <a:pos x="T0" y="T1"/>
              </a:cxn>
              <a:cxn ang="0">
                <a:pos x="T2" y="T3"/>
              </a:cxn>
              <a:cxn ang="0">
                <a:pos x="T4" y="T5"/>
              </a:cxn>
              <a:cxn ang="0">
                <a:pos x="T6" y="T7"/>
              </a:cxn>
            </a:cxnLst>
            <a:rect l="0" t="0" r="r" b="b"/>
            <a:pathLst>
              <a:path w="257" h="207">
                <a:moveTo>
                  <a:pt x="0" y="207"/>
                </a:moveTo>
                <a:lnTo>
                  <a:pt x="257" y="207"/>
                </a:lnTo>
                <a:lnTo>
                  <a:pt x="129" y="0"/>
                </a:lnTo>
                <a:lnTo>
                  <a:pt x="0" y="2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91" name="Freeform 38"/>
          <p:cNvSpPr/>
          <p:nvPr/>
        </p:nvSpPr>
        <p:spPr bwMode="auto">
          <a:xfrm>
            <a:off x="3811588" y="3703012"/>
            <a:ext cx="407988" cy="328613"/>
          </a:xfrm>
          <a:custGeom>
            <a:avLst/>
            <a:gdLst>
              <a:gd name="T0" fmla="*/ 0 w 257"/>
              <a:gd name="T1" fmla="*/ 207 h 207"/>
              <a:gd name="T2" fmla="*/ 257 w 257"/>
              <a:gd name="T3" fmla="*/ 207 h 207"/>
              <a:gd name="T4" fmla="*/ 129 w 257"/>
              <a:gd name="T5" fmla="*/ 0 h 207"/>
              <a:gd name="T6" fmla="*/ 0 w 257"/>
              <a:gd name="T7" fmla="*/ 207 h 207"/>
            </a:gdLst>
            <a:ahLst/>
            <a:cxnLst>
              <a:cxn ang="0">
                <a:pos x="T0" y="T1"/>
              </a:cxn>
              <a:cxn ang="0">
                <a:pos x="T2" y="T3"/>
              </a:cxn>
              <a:cxn ang="0">
                <a:pos x="T4" y="T5"/>
              </a:cxn>
              <a:cxn ang="0">
                <a:pos x="T6" y="T7"/>
              </a:cxn>
            </a:cxnLst>
            <a:rect l="0" t="0" r="r" b="b"/>
            <a:pathLst>
              <a:path w="257" h="207">
                <a:moveTo>
                  <a:pt x="0" y="207"/>
                </a:moveTo>
                <a:lnTo>
                  <a:pt x="257" y="207"/>
                </a:lnTo>
                <a:lnTo>
                  <a:pt x="129" y="0"/>
                </a:lnTo>
                <a:lnTo>
                  <a:pt x="0" y="207"/>
                </a:lnTo>
                <a:close/>
              </a:path>
            </a:pathLst>
          </a:custGeom>
          <a:solidFill>
            <a:schemeClr val="tx1"/>
          </a:solidFill>
          <a:ln w="26988" cap="rnd">
            <a:solidFill>
              <a:schemeClr val="tx1"/>
            </a:solidFill>
            <a:prstDash val="solid"/>
            <a:round/>
          </a:ln>
        </p:spPr>
        <p:txBody>
          <a:bodyPr vert="horz" wrap="square" lIns="91440" tIns="45720" rIns="91440" bIns="45720" numCol="1" anchor="t" anchorCtr="0" compatLnSpc="1"/>
          <a:lstStyle/>
          <a:p>
            <a:endParaRPr lang="zh-CN" altLang="en-US"/>
          </a:p>
        </p:txBody>
      </p:sp>
      <p:sp>
        <p:nvSpPr>
          <p:cNvPr id="20492" name="Freeform 39"/>
          <p:cNvSpPr>
            <a:spLocks noEditPoints="1"/>
          </p:cNvSpPr>
          <p:nvPr/>
        </p:nvSpPr>
        <p:spPr bwMode="auto">
          <a:xfrm>
            <a:off x="5487988" y="4992062"/>
            <a:ext cx="1360488" cy="28575"/>
          </a:xfrm>
          <a:custGeom>
            <a:avLst/>
            <a:gdLst>
              <a:gd name="T0" fmla="*/ 794 w 802"/>
              <a:gd name="T1" fmla="*/ 16 h 16"/>
              <a:gd name="T2" fmla="*/ 682 w 802"/>
              <a:gd name="T3" fmla="*/ 16 h 16"/>
              <a:gd name="T4" fmla="*/ 674 w 802"/>
              <a:gd name="T5" fmla="*/ 8 h 16"/>
              <a:gd name="T6" fmla="*/ 682 w 802"/>
              <a:gd name="T7" fmla="*/ 0 h 16"/>
              <a:gd name="T8" fmla="*/ 794 w 802"/>
              <a:gd name="T9" fmla="*/ 0 h 16"/>
              <a:gd name="T10" fmla="*/ 802 w 802"/>
              <a:gd name="T11" fmla="*/ 8 h 16"/>
              <a:gd name="T12" fmla="*/ 794 w 802"/>
              <a:gd name="T13" fmla="*/ 16 h 16"/>
              <a:gd name="T14" fmla="*/ 602 w 802"/>
              <a:gd name="T15" fmla="*/ 16 h 16"/>
              <a:gd name="T16" fmla="*/ 490 w 802"/>
              <a:gd name="T17" fmla="*/ 16 h 16"/>
              <a:gd name="T18" fmla="*/ 482 w 802"/>
              <a:gd name="T19" fmla="*/ 8 h 16"/>
              <a:gd name="T20" fmla="*/ 490 w 802"/>
              <a:gd name="T21" fmla="*/ 0 h 16"/>
              <a:gd name="T22" fmla="*/ 602 w 802"/>
              <a:gd name="T23" fmla="*/ 0 h 16"/>
              <a:gd name="T24" fmla="*/ 610 w 802"/>
              <a:gd name="T25" fmla="*/ 8 h 16"/>
              <a:gd name="T26" fmla="*/ 602 w 802"/>
              <a:gd name="T27" fmla="*/ 16 h 16"/>
              <a:gd name="T28" fmla="*/ 410 w 802"/>
              <a:gd name="T29" fmla="*/ 16 h 16"/>
              <a:gd name="T30" fmla="*/ 298 w 802"/>
              <a:gd name="T31" fmla="*/ 16 h 16"/>
              <a:gd name="T32" fmla="*/ 290 w 802"/>
              <a:gd name="T33" fmla="*/ 8 h 16"/>
              <a:gd name="T34" fmla="*/ 298 w 802"/>
              <a:gd name="T35" fmla="*/ 0 h 16"/>
              <a:gd name="T36" fmla="*/ 410 w 802"/>
              <a:gd name="T37" fmla="*/ 0 h 16"/>
              <a:gd name="T38" fmla="*/ 418 w 802"/>
              <a:gd name="T39" fmla="*/ 8 h 16"/>
              <a:gd name="T40" fmla="*/ 410 w 802"/>
              <a:gd name="T41" fmla="*/ 16 h 16"/>
              <a:gd name="T42" fmla="*/ 218 w 802"/>
              <a:gd name="T43" fmla="*/ 16 h 16"/>
              <a:gd name="T44" fmla="*/ 106 w 802"/>
              <a:gd name="T45" fmla="*/ 16 h 16"/>
              <a:gd name="T46" fmla="*/ 98 w 802"/>
              <a:gd name="T47" fmla="*/ 8 h 16"/>
              <a:gd name="T48" fmla="*/ 106 w 802"/>
              <a:gd name="T49" fmla="*/ 0 h 16"/>
              <a:gd name="T50" fmla="*/ 218 w 802"/>
              <a:gd name="T51" fmla="*/ 0 h 16"/>
              <a:gd name="T52" fmla="*/ 226 w 802"/>
              <a:gd name="T53" fmla="*/ 8 h 16"/>
              <a:gd name="T54" fmla="*/ 218 w 802"/>
              <a:gd name="T55" fmla="*/ 16 h 16"/>
              <a:gd name="T56" fmla="*/ 26 w 802"/>
              <a:gd name="T57" fmla="*/ 16 h 16"/>
              <a:gd name="T58" fmla="*/ 8 w 802"/>
              <a:gd name="T59" fmla="*/ 16 h 16"/>
              <a:gd name="T60" fmla="*/ 0 w 802"/>
              <a:gd name="T61" fmla="*/ 8 h 16"/>
              <a:gd name="T62" fmla="*/ 8 w 802"/>
              <a:gd name="T63" fmla="*/ 0 h 16"/>
              <a:gd name="T64" fmla="*/ 26 w 802"/>
              <a:gd name="T65" fmla="*/ 0 h 16"/>
              <a:gd name="T66" fmla="*/ 34 w 802"/>
              <a:gd name="T67" fmla="*/ 8 h 16"/>
              <a:gd name="T68" fmla="*/ 26 w 802"/>
              <a:gd name="T6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2" h="16">
                <a:moveTo>
                  <a:pt x="794" y="16"/>
                </a:moveTo>
                <a:lnTo>
                  <a:pt x="682" y="16"/>
                </a:lnTo>
                <a:cubicBezTo>
                  <a:pt x="678" y="16"/>
                  <a:pt x="674" y="13"/>
                  <a:pt x="674" y="8"/>
                </a:cubicBezTo>
                <a:cubicBezTo>
                  <a:pt x="674" y="4"/>
                  <a:pt x="678" y="0"/>
                  <a:pt x="682" y="0"/>
                </a:cubicBezTo>
                <a:lnTo>
                  <a:pt x="794" y="0"/>
                </a:lnTo>
                <a:cubicBezTo>
                  <a:pt x="799" y="0"/>
                  <a:pt x="802" y="4"/>
                  <a:pt x="802" y="8"/>
                </a:cubicBezTo>
                <a:cubicBezTo>
                  <a:pt x="802" y="13"/>
                  <a:pt x="799" y="16"/>
                  <a:pt x="794" y="16"/>
                </a:cubicBezTo>
                <a:close/>
                <a:moveTo>
                  <a:pt x="602" y="16"/>
                </a:moveTo>
                <a:lnTo>
                  <a:pt x="490" y="16"/>
                </a:lnTo>
                <a:cubicBezTo>
                  <a:pt x="486" y="16"/>
                  <a:pt x="482" y="13"/>
                  <a:pt x="482" y="8"/>
                </a:cubicBezTo>
                <a:cubicBezTo>
                  <a:pt x="482" y="4"/>
                  <a:pt x="486" y="0"/>
                  <a:pt x="490" y="0"/>
                </a:cubicBezTo>
                <a:lnTo>
                  <a:pt x="602" y="0"/>
                </a:lnTo>
                <a:cubicBezTo>
                  <a:pt x="607" y="0"/>
                  <a:pt x="610" y="4"/>
                  <a:pt x="610" y="8"/>
                </a:cubicBezTo>
                <a:cubicBezTo>
                  <a:pt x="610" y="13"/>
                  <a:pt x="607" y="16"/>
                  <a:pt x="602" y="16"/>
                </a:cubicBezTo>
                <a:close/>
                <a:moveTo>
                  <a:pt x="410" y="16"/>
                </a:moveTo>
                <a:lnTo>
                  <a:pt x="298" y="16"/>
                </a:lnTo>
                <a:cubicBezTo>
                  <a:pt x="294" y="16"/>
                  <a:pt x="290" y="13"/>
                  <a:pt x="290" y="8"/>
                </a:cubicBezTo>
                <a:cubicBezTo>
                  <a:pt x="290" y="4"/>
                  <a:pt x="294" y="0"/>
                  <a:pt x="298" y="0"/>
                </a:cubicBezTo>
                <a:lnTo>
                  <a:pt x="410" y="0"/>
                </a:lnTo>
                <a:cubicBezTo>
                  <a:pt x="415" y="0"/>
                  <a:pt x="418" y="4"/>
                  <a:pt x="418" y="8"/>
                </a:cubicBezTo>
                <a:cubicBezTo>
                  <a:pt x="418" y="13"/>
                  <a:pt x="415" y="16"/>
                  <a:pt x="410" y="16"/>
                </a:cubicBezTo>
                <a:close/>
                <a:moveTo>
                  <a:pt x="218" y="16"/>
                </a:moveTo>
                <a:lnTo>
                  <a:pt x="106" y="16"/>
                </a:lnTo>
                <a:cubicBezTo>
                  <a:pt x="102" y="16"/>
                  <a:pt x="98" y="13"/>
                  <a:pt x="98" y="8"/>
                </a:cubicBezTo>
                <a:cubicBezTo>
                  <a:pt x="98" y="4"/>
                  <a:pt x="102" y="0"/>
                  <a:pt x="106" y="0"/>
                </a:cubicBezTo>
                <a:lnTo>
                  <a:pt x="218" y="0"/>
                </a:lnTo>
                <a:cubicBezTo>
                  <a:pt x="223" y="0"/>
                  <a:pt x="226" y="4"/>
                  <a:pt x="226" y="8"/>
                </a:cubicBezTo>
                <a:cubicBezTo>
                  <a:pt x="226" y="13"/>
                  <a:pt x="223" y="16"/>
                  <a:pt x="218" y="16"/>
                </a:cubicBezTo>
                <a:close/>
                <a:moveTo>
                  <a:pt x="26" y="16"/>
                </a:moveTo>
                <a:lnTo>
                  <a:pt x="8" y="16"/>
                </a:lnTo>
                <a:cubicBezTo>
                  <a:pt x="4" y="16"/>
                  <a:pt x="0" y="13"/>
                  <a:pt x="0" y="8"/>
                </a:cubicBezTo>
                <a:cubicBezTo>
                  <a:pt x="0" y="4"/>
                  <a:pt x="4" y="0"/>
                  <a:pt x="8" y="0"/>
                </a:cubicBezTo>
                <a:lnTo>
                  <a:pt x="26" y="0"/>
                </a:lnTo>
                <a:cubicBezTo>
                  <a:pt x="31" y="0"/>
                  <a:pt x="34" y="4"/>
                  <a:pt x="34" y="8"/>
                </a:cubicBezTo>
                <a:cubicBezTo>
                  <a:pt x="34" y="13"/>
                  <a:pt x="31" y="16"/>
                  <a:pt x="26" y="16"/>
                </a:cubicBezTo>
                <a:close/>
              </a:path>
            </a:pathLst>
          </a:custGeom>
          <a:solidFill>
            <a:srgbClr val="FFFFFF"/>
          </a:solidFill>
          <a:ln w="26988" cap="flat">
            <a:solidFill>
              <a:schemeClr val="tx1"/>
            </a:solidFill>
            <a:prstDash val="solid"/>
            <a:bevel/>
          </a:ln>
        </p:spPr>
        <p:txBody>
          <a:bodyPr vert="horz" wrap="square" lIns="91440" tIns="45720" rIns="91440" bIns="45720" numCol="1" anchor="t" anchorCtr="0" compatLnSpc="1"/>
          <a:lstStyle/>
          <a:p>
            <a:endParaRPr lang="zh-CN" altLang="en-US"/>
          </a:p>
        </p:txBody>
      </p:sp>
      <p:sp>
        <p:nvSpPr>
          <p:cNvPr id="20493" name="Freeform 40"/>
          <p:cNvSpPr/>
          <p:nvPr/>
        </p:nvSpPr>
        <p:spPr bwMode="auto">
          <a:xfrm>
            <a:off x="5502276" y="4846012"/>
            <a:ext cx="160338" cy="322263"/>
          </a:xfrm>
          <a:custGeom>
            <a:avLst/>
            <a:gdLst>
              <a:gd name="T0" fmla="*/ 101 w 101"/>
              <a:gd name="T1" fmla="*/ 0 h 203"/>
              <a:gd name="T2" fmla="*/ 0 w 101"/>
              <a:gd name="T3" fmla="*/ 101 h 203"/>
              <a:gd name="T4" fmla="*/ 101 w 101"/>
              <a:gd name="T5" fmla="*/ 203 h 203"/>
            </a:gdLst>
            <a:ahLst/>
            <a:cxnLst>
              <a:cxn ang="0">
                <a:pos x="T0" y="T1"/>
              </a:cxn>
              <a:cxn ang="0">
                <a:pos x="T2" y="T3"/>
              </a:cxn>
              <a:cxn ang="0">
                <a:pos x="T4" y="T5"/>
              </a:cxn>
            </a:cxnLst>
            <a:rect l="0" t="0" r="r" b="b"/>
            <a:pathLst>
              <a:path w="101" h="203">
                <a:moveTo>
                  <a:pt x="101" y="0"/>
                </a:moveTo>
                <a:lnTo>
                  <a:pt x="0" y="101"/>
                </a:lnTo>
                <a:lnTo>
                  <a:pt x="101" y="203"/>
                </a:lnTo>
              </a:path>
            </a:pathLst>
          </a:custGeom>
          <a:noFill/>
          <a:ln w="2540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483" name="Rectangle 30"/>
          <p:cNvSpPr>
            <a:spLocks noChangeArrowheads="1"/>
          </p:cNvSpPr>
          <p:nvPr/>
        </p:nvSpPr>
        <p:spPr bwMode="auto">
          <a:xfrm>
            <a:off x="6834188" y="4742824"/>
            <a:ext cx="2101850" cy="528638"/>
          </a:xfrm>
          <a:prstGeom prst="rect">
            <a:avLst/>
          </a:prstGeom>
          <a:noFill/>
          <a:ln w="25400">
            <a:solidFill>
              <a:srgbClr val="000000"/>
            </a:solidFill>
            <a:miter lim="800000"/>
          </a:ln>
        </p:spPr>
        <p:txBody>
          <a:bodyPr vert="horz" wrap="square" lIns="91440" tIns="45720" rIns="91440" bIns="45720" numCol="1" anchor="t" anchorCtr="0" compatLnSpc="1"/>
          <a:lstStyle/>
          <a:p>
            <a:endParaRPr lang="zh-CN" altLang="en-US"/>
          </a:p>
        </p:txBody>
      </p:sp>
      <p:sp>
        <p:nvSpPr>
          <p:cNvPr id="20494" name="矩形 20493"/>
          <p:cNvSpPr/>
          <p:nvPr/>
        </p:nvSpPr>
        <p:spPr>
          <a:xfrm>
            <a:off x="6648450" y="2472699"/>
            <a:ext cx="2362201" cy="12303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2894013" y="2452855"/>
            <a:ext cx="2362201" cy="12303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ectangle 27"/>
          <p:cNvSpPr>
            <a:spLocks noChangeArrowheads="1"/>
          </p:cNvSpPr>
          <p:nvPr/>
        </p:nvSpPr>
        <p:spPr bwMode="auto">
          <a:xfrm>
            <a:off x="2528888" y="4742824"/>
            <a:ext cx="2973388" cy="528638"/>
          </a:xfrm>
          <a:prstGeom prst="rect">
            <a:avLst/>
          </a:prstGeom>
          <a:noFill/>
          <a:ln>
            <a:noFill/>
          </a:ln>
        </p:spPr>
        <p:txBody>
          <a:bodyPr vert="horz" wrap="square" lIns="91440" tIns="45720" rIns="91440" bIns="45720" numCol="1" anchor="t" anchorCtr="0" compatLnSpc="1"/>
          <a:lstStyle/>
          <a:p>
            <a:endParaRPr lang="zh-CN" altLang="en-US"/>
          </a:p>
        </p:txBody>
      </p:sp>
      <p:sp>
        <p:nvSpPr>
          <p:cNvPr id="20495" name="灯片编号占位符 20494"/>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举例：对话框</a:t>
            </a:r>
            <a:endParaRPr lang="zh-CN" altLang="en-US" dirty="0"/>
          </a:p>
        </p:txBody>
      </p:sp>
      <p:sp>
        <p:nvSpPr>
          <p:cNvPr id="3" name="内容占位符 2"/>
          <p:cNvSpPr>
            <a:spLocks noGrp="1"/>
          </p:cNvSpPr>
          <p:nvPr>
            <p:ph idx="1"/>
          </p:nvPr>
        </p:nvSpPr>
        <p:spPr/>
        <p:txBody>
          <a:bodyPr/>
          <a:lstStyle/>
          <a:p>
            <a:r>
              <a:rPr lang="zh-CN" altLang="en-US" sz="2000" dirty="0" smtClean="0"/>
              <a:t>考虑一个图形用户界面中对话框的实现。对话框使用一个窗口来展现一系列的窗口组件，如按钮、菜单和输入域等。</a:t>
            </a:r>
            <a:endParaRPr lang="zh-CN" altLang="en-US" sz="2000" dirty="0"/>
          </a:p>
        </p:txBody>
      </p:sp>
      <p:sp>
        <p:nvSpPr>
          <p:cNvPr id="8" name="灯片编号占位符 7"/>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8436742" y="2389004"/>
            <a:ext cx="3317260" cy="3912665"/>
          </a:xfrm>
          <a:prstGeom prst="rect">
            <a:avLst/>
          </a:prstGeom>
        </p:spPr>
      </p:pic>
      <p:sp>
        <p:nvSpPr>
          <p:cNvPr id="5" name="内容占位符 2"/>
          <p:cNvSpPr txBox="1"/>
          <p:nvPr/>
        </p:nvSpPr>
        <p:spPr bwMode="auto">
          <a:xfrm>
            <a:off x="612000" y="2281076"/>
            <a:ext cx="7093898" cy="430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7950" tIns="53975" rIns="107950" bIns="53975" numCol="1" anchor="t" anchorCtr="0" compatLnSpc="1"/>
          <a:lstStyle>
            <a:lvl1pPr marL="339725" indent="-339725" algn="l" rtl="0" eaLnBrk="0" fontAlgn="base" hangingPunct="0">
              <a:spcBef>
                <a:spcPct val="10000"/>
              </a:spcBef>
              <a:spcAft>
                <a:spcPct val="0"/>
              </a:spcAft>
              <a:buClr>
                <a:srgbClr val="FFFF99"/>
              </a:buClr>
              <a:buFont typeface="Wingdings" panose="05000000000000000000" pitchFamily="2" charset="2"/>
              <a:buChar char="w"/>
              <a:defRPr sz="3200" baseline="0">
                <a:solidFill>
                  <a:srgbClr val="FFFF99"/>
                </a:solidFill>
                <a:latin typeface="Arial Unicode MS" panose="020B0604020202020204" charset="-122"/>
                <a:ea typeface="宋体" panose="02010600030101010101" pitchFamily="2" charset="-122"/>
                <a:cs typeface="+mn-cs"/>
              </a:defRPr>
            </a:lvl1pPr>
            <a:lvl2pPr marL="682625" indent="-228600" algn="l" rtl="0" eaLnBrk="0" fontAlgn="base" hangingPunct="0">
              <a:spcBef>
                <a:spcPct val="10000"/>
              </a:spcBef>
              <a:spcAft>
                <a:spcPct val="0"/>
              </a:spcAft>
              <a:buClr>
                <a:srgbClr val="DDDDDD"/>
              </a:buClr>
              <a:buFont typeface="Wingdings" panose="05000000000000000000" pitchFamily="2" charset="2"/>
              <a:buChar char="§"/>
              <a:defRPr sz="2800" baseline="0">
                <a:solidFill>
                  <a:schemeClr val="tx1"/>
                </a:solidFill>
                <a:latin typeface="Arial Unicode MS" panose="020B0604020202020204" charset="-122"/>
                <a:ea typeface="宋体" panose="02010600030101010101" pitchFamily="2" charset="-122"/>
              </a:defRPr>
            </a:lvl2pPr>
            <a:lvl3pPr marL="1025525" indent="-228600" algn="l" rtl="0" eaLnBrk="0" fontAlgn="base" hangingPunct="0">
              <a:spcBef>
                <a:spcPct val="10000"/>
              </a:spcBef>
              <a:spcAft>
                <a:spcPct val="0"/>
              </a:spcAft>
              <a:buClr>
                <a:srgbClr val="73E1FF"/>
              </a:buClr>
              <a:buChar char="•"/>
              <a:defRPr sz="2800" baseline="0">
                <a:solidFill>
                  <a:srgbClr val="73E1FF"/>
                </a:solidFill>
                <a:latin typeface="Arial Unicode MS" panose="020B0604020202020204" charset="-122"/>
                <a:ea typeface="宋体" panose="02010600030101010101" pitchFamily="2" charset="-122"/>
              </a:defRPr>
            </a:lvl3pPr>
            <a:lvl4pPr marL="1368425" indent="-228600" algn="l" rtl="0" eaLnBrk="0" fontAlgn="base" hangingPunct="0">
              <a:spcBef>
                <a:spcPct val="10000"/>
              </a:spcBef>
              <a:spcAft>
                <a:spcPct val="0"/>
              </a:spcAft>
              <a:buClr>
                <a:srgbClr val="FFFF99"/>
              </a:buClr>
              <a:buFont typeface="Wingdings" panose="05000000000000000000" pitchFamily="2" charset="2"/>
              <a:buChar char="w"/>
              <a:defRPr sz="2400" baseline="0">
                <a:solidFill>
                  <a:srgbClr val="FFFF99"/>
                </a:solidFill>
                <a:latin typeface="Arial Unicode MS" panose="020B0604020202020204" charset="-122"/>
                <a:ea typeface="宋体" panose="02010600030101010101" pitchFamily="2" charset="-122"/>
              </a:defRPr>
            </a:lvl4pPr>
            <a:lvl5pPr marL="1711325" indent="-228600" algn="l" rtl="0" eaLnBrk="0" fontAlgn="base" hangingPunct="0">
              <a:spcBef>
                <a:spcPct val="20000"/>
              </a:spcBef>
              <a:spcAft>
                <a:spcPct val="0"/>
              </a:spcAft>
              <a:buClr>
                <a:srgbClr val="FFFF99"/>
              </a:buClr>
              <a:buChar char="•"/>
              <a:defRPr sz="2400" baseline="0">
                <a:solidFill>
                  <a:srgbClr val="FFFF99"/>
                </a:solidFill>
                <a:latin typeface="Arial Unicode MS" panose="020B0604020202020204" charset="-122"/>
                <a:ea typeface="宋体" panose="02010600030101010101" pitchFamily="2" charset="-122"/>
              </a:defRPr>
            </a:lvl5pPr>
            <a:lvl6pPr marL="2168525" indent="-228600" algn="l" rtl="0" fontAlgn="base">
              <a:spcBef>
                <a:spcPct val="20000"/>
              </a:spcBef>
              <a:spcAft>
                <a:spcPct val="0"/>
              </a:spcAft>
              <a:buClr>
                <a:srgbClr val="FFFF99"/>
              </a:buClr>
              <a:buChar char="•"/>
              <a:defRPr sz="2400">
                <a:solidFill>
                  <a:srgbClr val="FFFF99"/>
                </a:solidFill>
                <a:latin typeface="+mn-lt"/>
              </a:defRPr>
            </a:lvl6pPr>
            <a:lvl7pPr marL="2625725" indent="-228600" algn="l" rtl="0" fontAlgn="base">
              <a:spcBef>
                <a:spcPct val="20000"/>
              </a:spcBef>
              <a:spcAft>
                <a:spcPct val="0"/>
              </a:spcAft>
              <a:buClr>
                <a:srgbClr val="FFFF99"/>
              </a:buClr>
              <a:buChar char="•"/>
              <a:defRPr sz="2400">
                <a:solidFill>
                  <a:srgbClr val="FFFF99"/>
                </a:solidFill>
                <a:latin typeface="+mn-lt"/>
              </a:defRPr>
            </a:lvl7pPr>
            <a:lvl8pPr marL="3082925" indent="-228600" algn="l" rtl="0" fontAlgn="base">
              <a:spcBef>
                <a:spcPct val="20000"/>
              </a:spcBef>
              <a:spcAft>
                <a:spcPct val="0"/>
              </a:spcAft>
              <a:buClr>
                <a:srgbClr val="FFFF99"/>
              </a:buClr>
              <a:buChar char="•"/>
              <a:defRPr sz="2400">
                <a:solidFill>
                  <a:srgbClr val="FFFF99"/>
                </a:solidFill>
                <a:latin typeface="+mn-lt"/>
              </a:defRPr>
            </a:lvl8pPr>
            <a:lvl9pPr marL="3540125" indent="-228600" algn="l" rtl="0" fontAlgn="base">
              <a:spcBef>
                <a:spcPct val="20000"/>
              </a:spcBef>
              <a:spcAft>
                <a:spcPct val="0"/>
              </a:spcAft>
              <a:buClr>
                <a:srgbClr val="FFFF99"/>
              </a:buClr>
              <a:buChar char="•"/>
              <a:defRPr sz="2400">
                <a:solidFill>
                  <a:srgbClr val="FFFF99"/>
                </a:solidFill>
                <a:latin typeface="+mn-lt"/>
              </a:defRPr>
            </a:lvl9pPr>
          </a:lstStyle>
          <a:p>
            <a:pPr>
              <a:lnSpc>
                <a:spcPct val="130000"/>
              </a:lnSpc>
              <a:buClr>
                <a:srgbClr val="92D050"/>
              </a:buClr>
              <a:buFont typeface="Wingdings" panose="05000000000000000000" pitchFamily="2" charset="2"/>
              <a:buChar char="p"/>
            </a:pPr>
            <a:r>
              <a:rPr lang="zh-CN" altLang="en-US" sz="2000" dirty="0">
                <a:solidFill>
                  <a:schemeClr val="tx1"/>
                </a:solidFill>
                <a:latin typeface="+mn-lt"/>
                <a:ea typeface="+mn-ea"/>
              </a:rPr>
              <a:t>通常对话框中的窗口组件间存在依赖关系，例如：</a:t>
            </a:r>
            <a:endParaRPr lang="zh-CN" altLang="en-US" sz="2000" dirty="0">
              <a:solidFill>
                <a:schemeClr val="tx1"/>
              </a:solidFill>
              <a:latin typeface="+mn-lt"/>
              <a:ea typeface="+mn-ea"/>
            </a:endParaRPr>
          </a:p>
          <a:p>
            <a:pPr lvl="1">
              <a:lnSpc>
                <a:spcPct val="130000"/>
              </a:lnSpc>
              <a:buClr>
                <a:srgbClr val="92D050"/>
              </a:buClr>
            </a:pPr>
            <a:r>
              <a:rPr lang="zh-CN" altLang="en-US" sz="2000" dirty="0">
                <a:latin typeface="+mn-lt"/>
                <a:ea typeface="+mn-ea"/>
              </a:rPr>
              <a:t>当一个特定的输入域为空时，某个按钮不能使用；</a:t>
            </a:r>
            <a:endParaRPr lang="zh-CN" altLang="en-US" sz="2000" dirty="0">
              <a:latin typeface="+mn-lt"/>
              <a:ea typeface="+mn-ea"/>
            </a:endParaRPr>
          </a:p>
          <a:p>
            <a:pPr lvl="1">
              <a:lnSpc>
                <a:spcPct val="130000"/>
              </a:lnSpc>
              <a:buClr>
                <a:srgbClr val="92D050"/>
              </a:buClr>
            </a:pPr>
            <a:r>
              <a:rPr lang="zh-CN" altLang="en-US" sz="2000" dirty="0">
                <a:latin typeface="+mn-lt"/>
                <a:ea typeface="+mn-ea"/>
              </a:rPr>
              <a:t>在列表框的一列选项中选择一个表目可能会改变一个输入域的内容；</a:t>
            </a:r>
            <a:endParaRPr lang="zh-CN" altLang="en-US" sz="2000" dirty="0">
              <a:latin typeface="+mn-lt"/>
              <a:ea typeface="+mn-ea"/>
            </a:endParaRPr>
          </a:p>
          <a:p>
            <a:pPr lvl="1">
              <a:lnSpc>
                <a:spcPct val="130000"/>
              </a:lnSpc>
              <a:buClr>
                <a:srgbClr val="92D050"/>
              </a:buClr>
            </a:pPr>
            <a:r>
              <a:rPr lang="zh-CN" altLang="en-US" sz="2000" dirty="0">
                <a:latin typeface="+mn-lt"/>
                <a:ea typeface="+mn-ea"/>
              </a:rPr>
              <a:t>在输入域中输入中文可能会自动地选择一个或多个列表框中相应的表目；</a:t>
            </a:r>
            <a:endParaRPr lang="zh-CN" altLang="en-US" sz="2000" dirty="0">
              <a:latin typeface="+mn-lt"/>
              <a:ea typeface="+mn-ea"/>
            </a:endParaRPr>
          </a:p>
          <a:p>
            <a:pPr lvl="1">
              <a:lnSpc>
                <a:spcPct val="130000"/>
              </a:lnSpc>
              <a:buClr>
                <a:srgbClr val="92D050"/>
              </a:buClr>
            </a:pPr>
            <a:r>
              <a:rPr lang="zh-CN" altLang="en-US" sz="2000" dirty="0">
                <a:latin typeface="+mn-lt"/>
                <a:ea typeface="+mn-ea"/>
              </a:rPr>
              <a:t>一旦正文出现在输入域中，其他一些按钮可能就变得能够使用了，这些按钮允许用户做一些操作，比如改变或删除这些正文所指的东西。</a:t>
            </a:r>
            <a:endParaRPr lang="zh-CN" altLang="en-US" sz="2000" dirty="0">
              <a:latin typeface="+mn-lt"/>
              <a:ea typeface="+mn-ea"/>
            </a:endParaRPr>
          </a:p>
        </p:txBody>
      </p:sp>
      <p:sp>
        <p:nvSpPr>
          <p:cNvPr id="6" name="内容占位符 2"/>
          <p:cNvSpPr txBox="1"/>
          <p:nvPr/>
        </p:nvSpPr>
        <p:spPr bwMode="auto">
          <a:xfrm>
            <a:off x="612000" y="6108329"/>
            <a:ext cx="7599636"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7950" tIns="53975" rIns="107950" bIns="53975" numCol="1" anchor="t" anchorCtr="0" compatLnSpc="1"/>
          <a:lstStyle>
            <a:lvl1pPr marL="339725" indent="-339725" algn="l" rtl="0" eaLnBrk="0" fontAlgn="base" hangingPunct="0">
              <a:spcBef>
                <a:spcPct val="10000"/>
              </a:spcBef>
              <a:spcAft>
                <a:spcPct val="0"/>
              </a:spcAft>
              <a:buClr>
                <a:srgbClr val="FFFF99"/>
              </a:buClr>
              <a:buFont typeface="Wingdings" panose="05000000000000000000" pitchFamily="2" charset="2"/>
              <a:buChar char="w"/>
              <a:defRPr sz="3200" baseline="0">
                <a:solidFill>
                  <a:srgbClr val="FFFF99"/>
                </a:solidFill>
                <a:latin typeface="Arial Unicode MS" panose="020B0604020202020204" charset="-122"/>
                <a:ea typeface="宋体" panose="02010600030101010101" pitchFamily="2" charset="-122"/>
                <a:cs typeface="+mn-cs"/>
              </a:defRPr>
            </a:lvl1pPr>
            <a:lvl2pPr marL="682625" indent="-228600" algn="l" rtl="0" eaLnBrk="0" fontAlgn="base" hangingPunct="0">
              <a:spcBef>
                <a:spcPct val="10000"/>
              </a:spcBef>
              <a:spcAft>
                <a:spcPct val="0"/>
              </a:spcAft>
              <a:buClr>
                <a:srgbClr val="DDDDDD"/>
              </a:buClr>
              <a:buFont typeface="Wingdings" panose="05000000000000000000" pitchFamily="2" charset="2"/>
              <a:buChar char="§"/>
              <a:defRPr sz="2800" baseline="0">
                <a:solidFill>
                  <a:schemeClr val="tx1"/>
                </a:solidFill>
                <a:latin typeface="Arial Unicode MS" panose="020B0604020202020204" charset="-122"/>
                <a:ea typeface="宋体" panose="02010600030101010101" pitchFamily="2" charset="-122"/>
              </a:defRPr>
            </a:lvl2pPr>
            <a:lvl3pPr marL="1025525" indent="-228600" algn="l" rtl="0" eaLnBrk="0" fontAlgn="base" hangingPunct="0">
              <a:spcBef>
                <a:spcPct val="10000"/>
              </a:spcBef>
              <a:spcAft>
                <a:spcPct val="0"/>
              </a:spcAft>
              <a:buClr>
                <a:srgbClr val="73E1FF"/>
              </a:buClr>
              <a:buChar char="•"/>
              <a:defRPr sz="2800" baseline="0">
                <a:solidFill>
                  <a:srgbClr val="73E1FF"/>
                </a:solidFill>
                <a:latin typeface="Arial Unicode MS" panose="020B0604020202020204" charset="-122"/>
                <a:ea typeface="宋体" panose="02010600030101010101" pitchFamily="2" charset="-122"/>
              </a:defRPr>
            </a:lvl3pPr>
            <a:lvl4pPr marL="1368425" indent="-228600" algn="l" rtl="0" eaLnBrk="0" fontAlgn="base" hangingPunct="0">
              <a:spcBef>
                <a:spcPct val="10000"/>
              </a:spcBef>
              <a:spcAft>
                <a:spcPct val="0"/>
              </a:spcAft>
              <a:buClr>
                <a:srgbClr val="FFFF99"/>
              </a:buClr>
              <a:buFont typeface="Wingdings" panose="05000000000000000000" pitchFamily="2" charset="2"/>
              <a:buChar char="w"/>
              <a:defRPr sz="2400" baseline="0">
                <a:solidFill>
                  <a:srgbClr val="FFFF99"/>
                </a:solidFill>
                <a:latin typeface="Arial Unicode MS" panose="020B0604020202020204" charset="-122"/>
                <a:ea typeface="宋体" panose="02010600030101010101" pitchFamily="2" charset="-122"/>
              </a:defRPr>
            </a:lvl4pPr>
            <a:lvl5pPr marL="1711325" indent="-228600" algn="l" rtl="0" eaLnBrk="0" fontAlgn="base" hangingPunct="0">
              <a:spcBef>
                <a:spcPct val="20000"/>
              </a:spcBef>
              <a:spcAft>
                <a:spcPct val="0"/>
              </a:spcAft>
              <a:buClr>
                <a:srgbClr val="FFFF99"/>
              </a:buClr>
              <a:buChar char="•"/>
              <a:defRPr sz="2400" baseline="0">
                <a:solidFill>
                  <a:srgbClr val="FFFF99"/>
                </a:solidFill>
                <a:latin typeface="Arial Unicode MS" panose="020B0604020202020204" charset="-122"/>
                <a:ea typeface="宋体" panose="02010600030101010101" pitchFamily="2" charset="-122"/>
              </a:defRPr>
            </a:lvl5pPr>
            <a:lvl6pPr marL="2168525" indent="-228600" algn="l" rtl="0" fontAlgn="base">
              <a:spcBef>
                <a:spcPct val="20000"/>
              </a:spcBef>
              <a:spcAft>
                <a:spcPct val="0"/>
              </a:spcAft>
              <a:buClr>
                <a:srgbClr val="FFFF99"/>
              </a:buClr>
              <a:buChar char="•"/>
              <a:defRPr sz="2400">
                <a:solidFill>
                  <a:srgbClr val="FFFF99"/>
                </a:solidFill>
                <a:latin typeface="+mn-lt"/>
              </a:defRPr>
            </a:lvl6pPr>
            <a:lvl7pPr marL="2625725" indent="-228600" algn="l" rtl="0" fontAlgn="base">
              <a:spcBef>
                <a:spcPct val="20000"/>
              </a:spcBef>
              <a:spcAft>
                <a:spcPct val="0"/>
              </a:spcAft>
              <a:buClr>
                <a:srgbClr val="FFFF99"/>
              </a:buClr>
              <a:buChar char="•"/>
              <a:defRPr sz="2400">
                <a:solidFill>
                  <a:srgbClr val="FFFF99"/>
                </a:solidFill>
                <a:latin typeface="+mn-lt"/>
              </a:defRPr>
            </a:lvl7pPr>
            <a:lvl8pPr marL="3082925" indent="-228600" algn="l" rtl="0" fontAlgn="base">
              <a:spcBef>
                <a:spcPct val="20000"/>
              </a:spcBef>
              <a:spcAft>
                <a:spcPct val="0"/>
              </a:spcAft>
              <a:buClr>
                <a:srgbClr val="FFFF99"/>
              </a:buClr>
              <a:buChar char="•"/>
              <a:defRPr sz="2400">
                <a:solidFill>
                  <a:srgbClr val="FFFF99"/>
                </a:solidFill>
                <a:latin typeface="+mn-lt"/>
              </a:defRPr>
            </a:lvl8pPr>
            <a:lvl9pPr marL="3540125" indent="-228600" algn="l" rtl="0" fontAlgn="base">
              <a:spcBef>
                <a:spcPct val="20000"/>
              </a:spcBef>
              <a:spcAft>
                <a:spcPct val="0"/>
              </a:spcAft>
              <a:buClr>
                <a:srgbClr val="FFFF99"/>
              </a:buClr>
              <a:buChar char="•"/>
              <a:defRPr sz="2400">
                <a:solidFill>
                  <a:srgbClr val="FFFF99"/>
                </a:solidFill>
                <a:latin typeface="+mn-lt"/>
              </a:defRPr>
            </a:lvl9pPr>
          </a:lstStyle>
          <a:p>
            <a:pPr>
              <a:buClr>
                <a:srgbClr val="92D050"/>
              </a:buClr>
              <a:buFont typeface="Wingdings" panose="05000000000000000000" pitchFamily="2" charset="2"/>
              <a:buChar char="p"/>
            </a:pPr>
            <a:r>
              <a:rPr lang="zh-CN" altLang="en-US" sz="2000" dirty="0">
                <a:solidFill>
                  <a:schemeClr val="tx1"/>
                </a:solidFill>
                <a:latin typeface="+mn-lt"/>
                <a:ea typeface="+mn-ea"/>
              </a:rPr>
              <a:t>不同的对话框会有不同的窗口组件间的依赖关系。</a:t>
            </a:r>
            <a:endParaRPr lang="zh-CN" altLang="en-US" sz="2000" dirty="0">
              <a:solidFill>
                <a:schemeClr val="tx1"/>
              </a:solidFill>
              <a:latin typeface="+mn-lt"/>
              <a:ea typeface="+mn-ea"/>
            </a:endParaRPr>
          </a:p>
        </p:txBody>
      </p:sp>
      <p:sp>
        <p:nvSpPr>
          <p:cNvPr id="9" name="矩形 8"/>
          <p:cNvSpPr/>
          <p:nvPr/>
        </p:nvSpPr>
        <p:spPr>
          <a:xfrm>
            <a:off x="10862359" y="16625"/>
            <a:ext cx="1309461"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Mediator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endParaRPr lang="zh-CN" altLang="en-US"/>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4952720" y="1730426"/>
            <a:ext cx="7219100" cy="3889334"/>
          </a:xfrm>
          <a:prstGeom prst="rect">
            <a:avLst/>
          </a:prstGeom>
        </p:spPr>
      </p:pic>
      <p:sp>
        <p:nvSpPr>
          <p:cNvPr id="7" name="矩形 6"/>
          <p:cNvSpPr/>
          <p:nvPr/>
        </p:nvSpPr>
        <p:spPr>
          <a:xfrm>
            <a:off x="10862359" y="16625"/>
            <a:ext cx="1309461"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Mediator</a:t>
            </a:r>
            <a:endParaRPr lang="en-US" altLang="zh-CN" sz="2000" dirty="0">
              <a:solidFill>
                <a:schemeClr val="bg1"/>
              </a:solidFill>
              <a:latin typeface="+mn-ea"/>
            </a:endParaRPr>
          </a:p>
        </p:txBody>
      </p:sp>
      <p:sp>
        <p:nvSpPr>
          <p:cNvPr id="3" name="内容占位符 2"/>
          <p:cNvSpPr>
            <a:spLocks noGrp="1"/>
          </p:cNvSpPr>
          <p:nvPr>
            <p:ph idx="1"/>
          </p:nvPr>
        </p:nvSpPr>
        <p:spPr>
          <a:xfrm>
            <a:off x="145592" y="1636091"/>
            <a:ext cx="4807128" cy="4490389"/>
          </a:xfrm>
        </p:spPr>
        <p:txBody>
          <a:bodyPr/>
          <a:lstStyle/>
          <a:p>
            <a:r>
              <a:rPr lang="en-US" altLang="zh-CN" dirty="0" smtClean="0"/>
              <a:t>Solution: </a:t>
            </a:r>
            <a:r>
              <a:rPr lang="zh-CN" altLang="en-US" dirty="0" smtClean="0"/>
              <a:t>通过将集体行为封装在一个单独的</a:t>
            </a:r>
            <a:r>
              <a:rPr lang="en-US" altLang="zh-CN" dirty="0" smtClean="0"/>
              <a:t>mediator</a:t>
            </a:r>
            <a:r>
              <a:rPr lang="zh-CN" altLang="en-US" dirty="0" smtClean="0"/>
              <a:t>对象</a:t>
            </a:r>
            <a:endParaRPr lang="zh-CN" altLang="en-US" dirty="0" smtClean="0"/>
          </a:p>
          <a:p>
            <a:pPr lvl="1"/>
            <a:r>
              <a:rPr lang="zh-CN" altLang="en-US" dirty="0" smtClean="0"/>
              <a:t>中介者负责控制和协调一组对象间的交互。</a:t>
            </a:r>
            <a:endParaRPr lang="zh-CN" altLang="en-US" dirty="0" smtClean="0"/>
          </a:p>
          <a:p>
            <a:pPr lvl="1"/>
            <a:r>
              <a:rPr lang="zh-CN" altLang="en-US" dirty="0" smtClean="0"/>
              <a:t>中介者充当一个中介以使组中的对象不再相互显式引用。</a:t>
            </a:r>
            <a:endParaRPr lang="zh-CN" altLang="en-US" dirty="0" smtClean="0"/>
          </a:p>
          <a:p>
            <a:pPr lvl="1"/>
            <a:r>
              <a:rPr lang="zh-CN" altLang="en-US" dirty="0" smtClean="0"/>
              <a:t>这些对象仅知道中介者，从而减少了相互连接的数目。</a:t>
            </a:r>
            <a:endParaRPr lang="zh-CN" altLang="en-US" dirty="0"/>
          </a:p>
        </p:txBody>
      </p:sp>
    </p:spTree>
  </p:cSld>
  <p:clrMapOvr>
    <a:masterClrMapping/>
  </p:clrMapOvr>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中介者模式的实现要点</a:t>
            </a:r>
            <a:endParaRPr lang="zh-CN" altLang="en-US" dirty="0"/>
          </a:p>
        </p:txBody>
      </p:sp>
      <p:sp>
        <p:nvSpPr>
          <p:cNvPr id="3" name="内容占位符 2"/>
          <p:cNvSpPr>
            <a:spLocks noGrp="1"/>
          </p:cNvSpPr>
          <p:nvPr>
            <p:ph idx="1"/>
          </p:nvPr>
        </p:nvSpPr>
        <p:spPr/>
        <p:txBody>
          <a:bodyPr/>
          <a:lstStyle/>
          <a:p>
            <a:r>
              <a:rPr lang="zh-CN" altLang="en-US" dirty="0" smtClean="0"/>
              <a:t>当各</a:t>
            </a:r>
            <a:r>
              <a:rPr lang="en-US" altLang="zh-CN" dirty="0" smtClean="0"/>
              <a:t>Colleague</a:t>
            </a:r>
            <a:r>
              <a:rPr lang="zh-CN" altLang="en-US" dirty="0" smtClean="0"/>
              <a:t>仅与一个</a:t>
            </a:r>
            <a:r>
              <a:rPr lang="en-US" altLang="zh-CN" dirty="0" smtClean="0"/>
              <a:t>Mediator</a:t>
            </a:r>
            <a:r>
              <a:rPr lang="zh-CN" altLang="en-US" dirty="0" smtClean="0"/>
              <a:t>一起工作时，没有必要定义一个抽象的</a:t>
            </a:r>
            <a:r>
              <a:rPr lang="en-US" altLang="zh-CN" dirty="0" smtClean="0"/>
              <a:t>Mediator</a:t>
            </a:r>
            <a:r>
              <a:rPr lang="zh-CN" altLang="en-US" dirty="0" smtClean="0"/>
              <a:t>类。</a:t>
            </a:r>
            <a:endParaRPr lang="zh-CN" altLang="en-US" dirty="0" smtClean="0"/>
          </a:p>
          <a:p>
            <a:r>
              <a:rPr lang="en-US" altLang="zh-CN" dirty="0" smtClean="0"/>
              <a:t>Colleague—Mediator</a:t>
            </a:r>
            <a:r>
              <a:rPr lang="zh-CN" altLang="en-US" dirty="0" smtClean="0"/>
              <a:t>通信，可以采用</a:t>
            </a:r>
            <a:r>
              <a:rPr lang="en-US" altLang="zh-CN" dirty="0" smtClean="0"/>
              <a:t>Observer</a:t>
            </a:r>
            <a:r>
              <a:rPr lang="zh-CN" altLang="en-US" dirty="0" smtClean="0"/>
              <a:t>模式，或者在</a:t>
            </a:r>
            <a:r>
              <a:rPr lang="en-US" altLang="zh-CN" dirty="0" smtClean="0"/>
              <a:t>Mediator</a:t>
            </a:r>
            <a:r>
              <a:rPr lang="zh-CN" altLang="en-US" dirty="0" smtClean="0"/>
              <a:t>中定义一个特殊的通知接口，各</a:t>
            </a:r>
            <a:r>
              <a:rPr lang="en-US" altLang="zh-CN" dirty="0" smtClean="0"/>
              <a:t>Colleague</a:t>
            </a:r>
            <a:r>
              <a:rPr lang="zh-CN" altLang="en-US" dirty="0" smtClean="0"/>
              <a:t>在通信时直接调用该接口。</a:t>
            </a:r>
            <a:endParaRPr lang="en-US" altLang="zh-CN" dirty="0" smtClean="0"/>
          </a:p>
          <a:p>
            <a:r>
              <a:rPr lang="zh-CN" altLang="en-US" dirty="0" smtClean="0"/>
              <a:t>随着控制逻辑的复杂化，</a:t>
            </a:r>
            <a:r>
              <a:rPr lang="en-US" altLang="zh-CN" dirty="0" smtClean="0"/>
              <a:t>Mediator</a:t>
            </a:r>
            <a:r>
              <a:rPr lang="zh-CN" altLang="en-US" dirty="0" smtClean="0"/>
              <a:t>模式具体对象的实现可能相当复杂。这时候可以对</a:t>
            </a:r>
            <a:r>
              <a:rPr lang="en-US" altLang="zh-CN" dirty="0" smtClean="0"/>
              <a:t>Mediator</a:t>
            </a:r>
            <a:r>
              <a:rPr lang="zh-CN" altLang="en-US" dirty="0" smtClean="0"/>
              <a:t>对象进行分解处理。</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0862359" y="16625"/>
            <a:ext cx="1309461"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Mediator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适用场景</a:t>
            </a:r>
            <a:endParaRPr lang="zh-CN" altLang="en-US" dirty="0"/>
          </a:p>
        </p:txBody>
      </p:sp>
      <p:sp>
        <p:nvSpPr>
          <p:cNvPr id="3" name="内容占位符 2"/>
          <p:cNvSpPr>
            <a:spLocks noGrp="1"/>
          </p:cNvSpPr>
          <p:nvPr>
            <p:ph idx="1"/>
          </p:nvPr>
        </p:nvSpPr>
        <p:spPr/>
        <p:txBody>
          <a:bodyPr/>
          <a:lstStyle/>
          <a:p>
            <a:r>
              <a:rPr lang="zh-CN" altLang="en-US" smtClean="0"/>
              <a:t>一组对象之间的通信方式过于复杂，产生的相互依赖关系结构混乱且难以理解。</a:t>
            </a:r>
            <a:endParaRPr lang="zh-CN" altLang="en-US" smtClean="0"/>
          </a:p>
          <a:p>
            <a:r>
              <a:rPr lang="zh-CN" altLang="en-US" smtClean="0"/>
              <a:t>一个对象引用其他很多对象并且直接与这些对象通信</a:t>
            </a:r>
            <a:r>
              <a:rPr lang="en-US" altLang="zh-CN" smtClean="0"/>
              <a:t>,</a:t>
            </a:r>
            <a:r>
              <a:rPr lang="zh-CN" altLang="en-US" smtClean="0"/>
              <a:t>导致难以复用该对象。</a:t>
            </a:r>
            <a:endParaRPr lang="zh-CN" altLang="en-US" smtClean="0"/>
          </a:p>
          <a:p>
            <a:r>
              <a:rPr lang="zh-CN" altLang="en-US" smtClean="0"/>
              <a:t>想定制一个分布在多个类中的行为，而又不想生成太多的子类。</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0862359" y="16625"/>
            <a:ext cx="1309461"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Mediator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20</a:t>
            </a:r>
            <a:r>
              <a:rPr lang="zh-CN" altLang="en-US" smtClean="0"/>
              <a:t>）观察者模式</a:t>
            </a:r>
            <a:r>
              <a:rPr lang="en-US" altLang="zh-CN" smtClean="0"/>
              <a:t>Observer</a:t>
            </a:r>
            <a:endParaRPr lang="zh-CN" altLang="en-US" dirty="0"/>
          </a:p>
        </p:txBody>
      </p:sp>
      <p:sp>
        <p:nvSpPr>
          <p:cNvPr id="3" name="内容占位符 2"/>
          <p:cNvSpPr>
            <a:spLocks noGrp="1"/>
          </p:cNvSpPr>
          <p:nvPr>
            <p:ph idx="1"/>
          </p:nvPr>
        </p:nvSpPr>
        <p:spPr>
          <a:xfrm>
            <a:off x="612000" y="1353458"/>
            <a:ext cx="7326655" cy="5288241"/>
          </a:xfrm>
        </p:spPr>
        <p:txBody>
          <a:bodyPr/>
          <a:lstStyle/>
          <a:p>
            <a:r>
              <a:rPr lang="zh-CN" altLang="en-US" dirty="0" smtClean="0"/>
              <a:t>在软件构建过程中，我们需要为某些对象建立一种“通知依赖关系”</a:t>
            </a:r>
            <a:r>
              <a:rPr lang="en-US" altLang="zh-CN" dirty="0" smtClean="0"/>
              <a:t>---</a:t>
            </a:r>
            <a:r>
              <a:rPr lang="zh-CN" altLang="en-US" dirty="0" smtClean="0"/>
              <a:t>一个对象</a:t>
            </a:r>
            <a:r>
              <a:rPr lang="en-US" altLang="zh-CN" dirty="0" smtClean="0"/>
              <a:t>(</a:t>
            </a:r>
            <a:r>
              <a:rPr lang="zh-CN" altLang="en-US" dirty="0" smtClean="0"/>
              <a:t>目标对象</a:t>
            </a:r>
            <a:r>
              <a:rPr lang="en-US" altLang="zh-CN" dirty="0" smtClean="0"/>
              <a:t>)</a:t>
            </a:r>
            <a:r>
              <a:rPr lang="zh-CN" altLang="en-US" dirty="0" smtClean="0"/>
              <a:t>的状态发生改变，所有的依赖对象</a:t>
            </a:r>
            <a:r>
              <a:rPr lang="en-US" altLang="zh-CN" dirty="0" smtClean="0"/>
              <a:t>(</a:t>
            </a:r>
            <a:r>
              <a:rPr lang="zh-CN" altLang="en-US" dirty="0" smtClean="0"/>
              <a:t>观察者对象</a:t>
            </a:r>
            <a:r>
              <a:rPr lang="en-US" altLang="zh-CN" dirty="0" smtClean="0"/>
              <a:t>)</a:t>
            </a:r>
            <a:r>
              <a:rPr lang="zh-CN" altLang="en-US" dirty="0" smtClean="0"/>
              <a:t>都将得到通知。如果这样的依赖关系过于紧密，将使软件不能很好地抵御变化。</a:t>
            </a:r>
            <a:endParaRPr lang="en-US" altLang="zh-CN" dirty="0" smtClean="0"/>
          </a:p>
          <a:p>
            <a:r>
              <a:rPr lang="zh-CN" altLang="en-US" dirty="0" smtClean="0"/>
              <a:t>举例：在</a:t>
            </a:r>
            <a:r>
              <a:rPr lang="en-US" altLang="zh-CN" dirty="0" smtClean="0"/>
              <a:t>ATM</a:t>
            </a:r>
            <a:r>
              <a:rPr lang="zh-CN" altLang="en-US" dirty="0" smtClean="0"/>
              <a:t>取款，当取款成功后，以手机、邮件等方式进行通知。</a:t>
            </a:r>
            <a:endParaRPr lang="en-US" altLang="zh-CN" dirty="0" smtClean="0"/>
          </a:p>
          <a:p>
            <a:r>
              <a:rPr lang="zh-CN" altLang="en-US" dirty="0" smtClean="0"/>
              <a:t>观察者模式定义了对象间一对多的关系，当一个对象的状态变化时，所有依赖它的对象都得到通知并且自动地更新。</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8553869" y="1838784"/>
            <a:ext cx="3305175" cy="2828925"/>
          </a:xfrm>
          <a:prstGeom prst="rect">
            <a:avLst/>
          </a:prstGeom>
        </p:spPr>
      </p:pic>
      <p:sp>
        <p:nvSpPr>
          <p:cNvPr id="7" name="矩形 6"/>
          <p:cNvSpPr/>
          <p:nvPr/>
        </p:nvSpPr>
        <p:spPr>
          <a:xfrm>
            <a:off x="10818458" y="23876"/>
            <a:ext cx="1368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Observer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4999" y="423986"/>
            <a:ext cx="11142002" cy="688975"/>
          </a:xfrm>
        </p:spPr>
        <p:txBody>
          <a:bodyPr/>
          <a:lstStyle/>
          <a:p>
            <a:r>
              <a:rPr lang="zh-CN" altLang="en-US" dirty="0"/>
              <a:t>观察者</a:t>
            </a:r>
            <a:r>
              <a:rPr lang="zh-CN" altLang="en-US" dirty="0" smtClean="0"/>
              <a:t>模式的结构</a:t>
            </a:r>
            <a:endParaRPr lang="zh-CN" altLang="en-US" dirty="0"/>
          </a:p>
        </p:txBody>
      </p:sp>
      <p:sp>
        <p:nvSpPr>
          <p:cNvPr id="3" name="内容占位符 2"/>
          <p:cNvSpPr>
            <a:spLocks noGrp="1"/>
          </p:cNvSpPr>
          <p:nvPr>
            <p:ph idx="1"/>
          </p:nvPr>
        </p:nvSpPr>
        <p:spPr>
          <a:xfrm>
            <a:off x="372687" y="5165918"/>
            <a:ext cx="11446625" cy="1590483"/>
          </a:xfrm>
          <a:noFill/>
        </p:spPr>
        <p:txBody>
          <a:bodyPr/>
          <a:lstStyle/>
          <a:p>
            <a:pPr>
              <a:lnSpc>
                <a:spcPct val="110000"/>
              </a:lnSpc>
              <a:spcBef>
                <a:spcPts val="600"/>
              </a:spcBef>
              <a:spcAft>
                <a:spcPts val="0"/>
              </a:spcAft>
            </a:pPr>
            <a:r>
              <a:rPr lang="zh-CN" altLang="en-US" sz="2000" dirty="0"/>
              <a:t>一个目标可以有任意数目的依赖它的观察者。</a:t>
            </a:r>
            <a:endParaRPr lang="en-US" altLang="zh-CN" sz="2000" dirty="0"/>
          </a:p>
          <a:p>
            <a:pPr>
              <a:lnSpc>
                <a:spcPct val="110000"/>
              </a:lnSpc>
              <a:spcBef>
                <a:spcPts val="600"/>
              </a:spcBef>
              <a:spcAft>
                <a:spcPts val="0"/>
              </a:spcAft>
            </a:pPr>
            <a:r>
              <a:rPr lang="zh-CN" altLang="en-US" sz="2000" dirty="0"/>
              <a:t>一旦目标的状态发生改变</a:t>
            </a:r>
            <a:r>
              <a:rPr lang="en-US" altLang="zh-CN" sz="2000" dirty="0"/>
              <a:t>, </a:t>
            </a:r>
            <a:r>
              <a:rPr lang="zh-CN" altLang="en-US" sz="2000" dirty="0"/>
              <a:t>所有的观察者都得到通知。作为对这个通知的响应，每个观察者都将查询目标以使其状态与目标的状态同步。</a:t>
            </a:r>
            <a:endParaRPr lang="en-US" altLang="zh-CN" sz="2000" dirty="0"/>
          </a:p>
          <a:p>
            <a:pPr>
              <a:spcAft>
                <a:spcPts val="0"/>
              </a:spcAft>
            </a:pPr>
            <a:r>
              <a:rPr lang="zh-CN" altLang="en-US" sz="2000" dirty="0"/>
              <a:t>这种交互也称为发布－订阅</a:t>
            </a:r>
            <a:r>
              <a:rPr lang="en-US" altLang="zh-CN" sz="2000" dirty="0"/>
              <a:t>(publish-subscribe) </a:t>
            </a:r>
            <a:r>
              <a:rPr lang="zh-CN" altLang="en-US" sz="2000" dirty="0"/>
              <a:t>。目标是通知的发布者，观察者是通知的订阅者。</a:t>
            </a:r>
            <a:endParaRPr lang="zh-CN" altLang="en-US" sz="2000" dirty="0"/>
          </a:p>
        </p:txBody>
      </p:sp>
      <p:pic>
        <p:nvPicPr>
          <p:cNvPr id="4" name="图片 3"/>
          <p:cNvPicPr>
            <a:picLocks noChangeAspect="1"/>
          </p:cNvPicPr>
          <p:nvPr/>
        </p:nvPicPr>
        <p:blipFill>
          <a:blip r:embed="rId1"/>
          <a:stretch>
            <a:fillRect/>
          </a:stretch>
        </p:blipFill>
        <p:spPr>
          <a:xfrm>
            <a:off x="1790008" y="1163776"/>
            <a:ext cx="9144000" cy="3951327"/>
          </a:xfrm>
          <a:prstGeom prst="rect">
            <a:avLst/>
          </a:prstGeom>
        </p:spPr>
      </p:pic>
      <p:sp>
        <p:nvSpPr>
          <p:cNvPr id="5" name="矩形 4"/>
          <p:cNvSpPr/>
          <p:nvPr/>
        </p:nvSpPr>
        <p:spPr>
          <a:xfrm>
            <a:off x="10818458" y="23876"/>
            <a:ext cx="1368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Observer</a:t>
            </a:r>
            <a:endParaRPr lang="en-US" altLang="zh-CN" sz="2000" dirty="0">
              <a:solidFill>
                <a:schemeClr val="bg1"/>
              </a:solidFill>
              <a:latin typeface="+mn-ea"/>
            </a:endParaRPr>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endParaRPr lang="zh-CN" altLang="en-US"/>
          </a:p>
        </p:txBody>
      </p:sp>
      <p:sp>
        <p:nvSpPr>
          <p:cNvPr id="3" name="内容占位符 2"/>
          <p:cNvSpPr>
            <a:spLocks noGrp="1"/>
          </p:cNvSpPr>
          <p:nvPr>
            <p:ph idx="1"/>
          </p:nvPr>
        </p:nvSpPr>
        <p:spPr>
          <a:xfrm>
            <a:off x="612000" y="1303580"/>
            <a:ext cx="11157857" cy="5288241"/>
          </a:xfrm>
        </p:spPr>
        <p:txBody>
          <a:bodyPr/>
          <a:lstStyle/>
          <a:p>
            <a:pPr>
              <a:spcAft>
                <a:spcPts val="0"/>
              </a:spcAft>
            </a:pPr>
            <a:r>
              <a:rPr lang="en-US" altLang="zh-CN" dirty="0" smtClean="0"/>
              <a:t>Subject(</a:t>
            </a:r>
            <a:r>
              <a:rPr lang="zh-CN" altLang="en-US" dirty="0" smtClean="0"/>
              <a:t>目标</a:t>
            </a:r>
            <a:r>
              <a:rPr lang="en-US" altLang="zh-CN" dirty="0" smtClean="0"/>
              <a:t>)</a:t>
            </a:r>
            <a:endParaRPr lang="en-US" altLang="zh-CN" dirty="0" smtClean="0"/>
          </a:p>
          <a:p>
            <a:pPr lvl="1">
              <a:spcAft>
                <a:spcPts val="0"/>
              </a:spcAft>
            </a:pPr>
            <a:r>
              <a:rPr lang="zh-CN" altLang="en-US" dirty="0" smtClean="0"/>
              <a:t>目标知道它的观察者。可以有任意多个观察者观察同一个目标。</a:t>
            </a:r>
            <a:endParaRPr lang="zh-CN" altLang="en-US" dirty="0" smtClean="0"/>
          </a:p>
          <a:p>
            <a:pPr lvl="1">
              <a:spcAft>
                <a:spcPts val="0"/>
              </a:spcAft>
            </a:pPr>
            <a:r>
              <a:rPr lang="zh-CN" altLang="en-US" dirty="0" smtClean="0"/>
              <a:t>提供注册和删除观察者对象的接口。</a:t>
            </a:r>
            <a:endParaRPr lang="zh-CN" altLang="en-US" dirty="0" smtClean="0"/>
          </a:p>
          <a:p>
            <a:pPr>
              <a:spcAft>
                <a:spcPts val="0"/>
              </a:spcAft>
            </a:pPr>
            <a:r>
              <a:rPr lang="en-US" altLang="zh-CN" dirty="0" smtClean="0"/>
              <a:t>Observer(</a:t>
            </a:r>
            <a:r>
              <a:rPr lang="zh-CN" altLang="en-US" dirty="0" smtClean="0"/>
              <a:t>观察者</a:t>
            </a:r>
            <a:r>
              <a:rPr lang="en-US" altLang="zh-CN" dirty="0" smtClean="0"/>
              <a:t>)</a:t>
            </a:r>
            <a:endParaRPr lang="en-US" altLang="zh-CN" dirty="0" smtClean="0"/>
          </a:p>
          <a:p>
            <a:pPr lvl="1">
              <a:spcAft>
                <a:spcPts val="0"/>
              </a:spcAft>
            </a:pPr>
            <a:r>
              <a:rPr lang="zh-CN" altLang="en-US" dirty="0" smtClean="0"/>
              <a:t>为那些在目标发生改变时需获得通知的对象定义一个更新接口。</a:t>
            </a:r>
            <a:endParaRPr lang="zh-CN" altLang="en-US" dirty="0" smtClean="0"/>
          </a:p>
          <a:p>
            <a:pPr>
              <a:spcAft>
                <a:spcPts val="0"/>
              </a:spcAft>
            </a:pPr>
            <a:r>
              <a:rPr lang="en-US" altLang="zh-CN" dirty="0" err="1" smtClean="0"/>
              <a:t>ConcreteSubject</a:t>
            </a:r>
            <a:r>
              <a:rPr lang="en-US" altLang="zh-CN" dirty="0" smtClean="0"/>
              <a:t>(</a:t>
            </a:r>
            <a:r>
              <a:rPr lang="zh-CN" altLang="en-US" dirty="0" smtClean="0"/>
              <a:t>具体目标</a:t>
            </a:r>
            <a:r>
              <a:rPr lang="en-US" altLang="zh-CN" dirty="0" smtClean="0"/>
              <a:t>)</a:t>
            </a:r>
            <a:endParaRPr lang="en-US" altLang="zh-CN" dirty="0" smtClean="0"/>
          </a:p>
          <a:p>
            <a:pPr lvl="1">
              <a:spcAft>
                <a:spcPts val="0"/>
              </a:spcAft>
            </a:pPr>
            <a:r>
              <a:rPr lang="zh-CN" altLang="en-US" dirty="0" smtClean="0"/>
              <a:t>将有关状态存入各</a:t>
            </a:r>
            <a:r>
              <a:rPr lang="en-US" altLang="zh-CN" dirty="0" err="1" smtClean="0"/>
              <a:t>ConcreteObserver</a:t>
            </a:r>
            <a:r>
              <a:rPr lang="zh-CN" altLang="en-US" dirty="0" smtClean="0"/>
              <a:t>对象。</a:t>
            </a:r>
            <a:endParaRPr lang="zh-CN" altLang="en-US" dirty="0" smtClean="0"/>
          </a:p>
          <a:p>
            <a:pPr lvl="1">
              <a:spcAft>
                <a:spcPts val="0"/>
              </a:spcAft>
            </a:pPr>
            <a:r>
              <a:rPr lang="zh-CN" altLang="en-US" dirty="0" smtClean="0"/>
              <a:t>当它的状态发生改变时</a:t>
            </a:r>
            <a:r>
              <a:rPr lang="en-US" altLang="zh-CN" dirty="0" smtClean="0"/>
              <a:t>, </a:t>
            </a:r>
            <a:r>
              <a:rPr lang="zh-CN" altLang="en-US" dirty="0" smtClean="0"/>
              <a:t>向它的各个观察者发出通知。</a:t>
            </a:r>
            <a:endParaRPr lang="zh-CN" altLang="en-US" dirty="0" smtClean="0"/>
          </a:p>
          <a:p>
            <a:pPr>
              <a:spcAft>
                <a:spcPts val="0"/>
              </a:spcAft>
            </a:pPr>
            <a:r>
              <a:rPr lang="en-US" altLang="zh-CN" dirty="0" err="1" smtClean="0"/>
              <a:t>ConcreteObserver</a:t>
            </a:r>
            <a:r>
              <a:rPr lang="en-US" altLang="zh-CN" dirty="0" smtClean="0"/>
              <a:t>(</a:t>
            </a:r>
            <a:r>
              <a:rPr lang="zh-CN" altLang="en-US" dirty="0" smtClean="0"/>
              <a:t>具体观察者</a:t>
            </a:r>
            <a:r>
              <a:rPr lang="en-US" altLang="zh-CN" dirty="0" smtClean="0"/>
              <a:t>)</a:t>
            </a:r>
            <a:endParaRPr lang="en-US" altLang="zh-CN" dirty="0" smtClean="0"/>
          </a:p>
          <a:p>
            <a:pPr lvl="1">
              <a:spcAft>
                <a:spcPts val="0"/>
              </a:spcAft>
            </a:pPr>
            <a:r>
              <a:rPr lang="zh-CN" altLang="en-US" dirty="0" smtClean="0"/>
              <a:t>维护一个指向</a:t>
            </a:r>
            <a:r>
              <a:rPr lang="en-US" altLang="zh-CN" dirty="0" err="1" smtClean="0"/>
              <a:t>ConcreteSubject</a:t>
            </a:r>
            <a:r>
              <a:rPr lang="zh-CN" altLang="en-US" dirty="0" smtClean="0"/>
              <a:t>对象的引用。</a:t>
            </a:r>
            <a:endParaRPr lang="zh-CN" altLang="en-US" dirty="0" smtClean="0"/>
          </a:p>
          <a:p>
            <a:pPr lvl="1">
              <a:spcAft>
                <a:spcPts val="0"/>
              </a:spcAft>
            </a:pPr>
            <a:r>
              <a:rPr lang="zh-CN" altLang="en-US" dirty="0" smtClean="0"/>
              <a:t>存储有关状态，这些状态应与目标的状态保持一致。</a:t>
            </a:r>
            <a:endParaRPr lang="zh-CN" altLang="en-US" dirty="0" smtClean="0"/>
          </a:p>
          <a:p>
            <a:pPr lvl="1">
              <a:spcAft>
                <a:spcPts val="0"/>
              </a:spcAft>
            </a:pPr>
            <a:r>
              <a:rPr lang="zh-CN" altLang="en-US" dirty="0" smtClean="0"/>
              <a:t>实现</a:t>
            </a:r>
            <a:r>
              <a:rPr lang="en-US" altLang="zh-CN" dirty="0" smtClean="0"/>
              <a:t>Observer</a:t>
            </a:r>
            <a:r>
              <a:rPr lang="zh-CN" altLang="en-US" dirty="0" smtClean="0"/>
              <a:t>的更新接口以使自身状态与目标的状态保持一致。</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0818458" y="23876"/>
            <a:ext cx="1368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Observer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举例：时钟</a:t>
            </a:r>
            <a:endParaRPr lang="zh-CN" altLang="en-US" dirty="0"/>
          </a:p>
        </p:txBody>
      </p:sp>
      <p:sp>
        <p:nvSpPr>
          <p:cNvPr id="3" name="内容占位符 2"/>
          <p:cNvSpPr>
            <a:spLocks noGrp="1"/>
          </p:cNvSpPr>
          <p:nvPr>
            <p:ph idx="1"/>
          </p:nvPr>
        </p:nvSpPr>
        <p:spPr/>
        <p:txBody>
          <a:bodyPr/>
          <a:lstStyle/>
          <a:p>
            <a:r>
              <a:rPr lang="zh-CN" altLang="en-US" smtClean="0"/>
              <a:t>系统内有一个计时器（模型，没有界面），这个计时器驱动两个形式的时钟界面，一个数字时钟，一个模拟时钟</a:t>
            </a:r>
            <a:endParaRPr lang="zh-CN" altLang="en-US"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2368103" y="2945962"/>
            <a:ext cx="7934404" cy="3467539"/>
          </a:xfrm>
          <a:prstGeom prst="rect">
            <a:avLst/>
          </a:prstGeom>
        </p:spPr>
      </p:pic>
      <p:sp>
        <p:nvSpPr>
          <p:cNvPr id="7" name="矩形 6"/>
          <p:cNvSpPr/>
          <p:nvPr/>
        </p:nvSpPr>
        <p:spPr>
          <a:xfrm>
            <a:off x="10818458" y="23876"/>
            <a:ext cx="1368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Observer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21</a:t>
            </a:r>
            <a:r>
              <a:rPr lang="zh-CN" altLang="en-US" smtClean="0"/>
              <a:t>）备忘录模式</a:t>
            </a:r>
            <a:r>
              <a:rPr lang="en-US" altLang="zh-CN" smtClean="0"/>
              <a:t>Memento</a:t>
            </a:r>
            <a:endParaRPr lang="zh-CN" altLang="en-US" dirty="0"/>
          </a:p>
        </p:txBody>
      </p:sp>
      <p:sp>
        <p:nvSpPr>
          <p:cNvPr id="3" name="内容占位符 2"/>
          <p:cNvSpPr>
            <a:spLocks noGrp="1"/>
          </p:cNvSpPr>
          <p:nvPr>
            <p:ph idx="1"/>
          </p:nvPr>
        </p:nvSpPr>
        <p:spPr>
          <a:xfrm>
            <a:off x="612000" y="1395023"/>
            <a:ext cx="7700727" cy="5288241"/>
          </a:xfrm>
        </p:spPr>
        <p:txBody>
          <a:bodyPr/>
          <a:lstStyle/>
          <a:p>
            <a:r>
              <a:rPr lang="zh-CN" altLang="en-US" dirty="0" smtClean="0"/>
              <a:t>对象状态的变化无端，如何回溯恢复对象在某个点的状态？</a:t>
            </a:r>
            <a:endParaRPr lang="en-US" altLang="zh-CN" dirty="0" smtClean="0"/>
          </a:p>
          <a:p>
            <a:pPr lvl="1"/>
            <a:r>
              <a:rPr lang="zh-CN" altLang="en-US" dirty="0" smtClean="0"/>
              <a:t>例如</a:t>
            </a:r>
            <a:r>
              <a:rPr lang="en-US" altLang="zh-CN" dirty="0" smtClean="0"/>
              <a:t>: </a:t>
            </a:r>
            <a:r>
              <a:rPr lang="zh-CN" altLang="en-US" dirty="0" smtClean="0"/>
              <a:t>用户取消不确定的操作；</a:t>
            </a:r>
            <a:endParaRPr lang="en-US" altLang="zh-CN" dirty="0" smtClean="0"/>
          </a:p>
          <a:p>
            <a:pPr lvl="1"/>
            <a:r>
              <a:rPr lang="zh-CN" altLang="en-US" dirty="0" smtClean="0"/>
              <a:t>当数据库某事务中一条数据操作语句执行失败时，整个事务将进行回滚操作，系统回到事务执行之前的状态。</a:t>
            </a:r>
            <a:endParaRPr lang="en-US" altLang="zh-CN" dirty="0" smtClean="0"/>
          </a:p>
          <a:p>
            <a:r>
              <a:rPr lang="zh-CN" altLang="en-US" dirty="0" smtClean="0"/>
              <a:t>如果使用一些公用接口来让其他对象得到对象的状态，便会暴露对象的细节实现。</a:t>
            </a:r>
            <a:endParaRPr lang="en-US" altLang="zh-CN" dirty="0" smtClean="0"/>
          </a:p>
          <a:p>
            <a:r>
              <a:rPr lang="zh-CN" altLang="en-US" dirty="0" smtClean="0"/>
              <a:t>备忘录模式在不破坏封装性的前提下，捕获一个对象的内部状态，并在该对象之外保存这个状态。这样以后就可将该对象恢复到原先保存的状态。</a:t>
            </a:r>
            <a:endParaRPr lang="zh-CN" altLang="en-US"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4" name="矩形 3"/>
          <p:cNvSpPr/>
          <p:nvPr/>
        </p:nvSpPr>
        <p:spPr>
          <a:xfrm>
            <a:off x="10808800" y="4895"/>
            <a:ext cx="13832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Memento</a:t>
            </a:r>
            <a:endParaRPr lang="en-US" altLang="zh-CN" sz="2000" dirty="0">
              <a:solidFill>
                <a:schemeClr val="bg1"/>
              </a:solidFill>
              <a:latin typeface="+mn-ea"/>
            </a:endParaRPr>
          </a:p>
        </p:txBody>
      </p:sp>
      <p:pic>
        <p:nvPicPr>
          <p:cNvPr id="5" name="图片 4"/>
          <p:cNvPicPr>
            <a:picLocks noChangeAspect="1"/>
          </p:cNvPicPr>
          <p:nvPr/>
        </p:nvPicPr>
        <p:blipFill>
          <a:blip r:embed="rId1"/>
          <a:stretch>
            <a:fillRect/>
          </a:stretch>
        </p:blipFill>
        <p:spPr>
          <a:xfrm>
            <a:off x="8383058" y="1702370"/>
            <a:ext cx="3473662" cy="2603871"/>
          </a:xfrm>
          <a:prstGeom prst="rect">
            <a:avLst/>
          </a:prstGeom>
        </p:spPr>
      </p:pic>
    </p:spTree>
  </p:cSld>
  <p:clrMapOvr>
    <a:masterClrMapping/>
  </p:clrMapOvr>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备忘录</a:t>
            </a:r>
            <a:r>
              <a:rPr lang="zh-CN" altLang="en-US" dirty="0" smtClean="0"/>
              <a:t>模式的结构</a:t>
            </a:r>
            <a:endParaRPr lang="zh-CN" altLang="en-US" dirty="0"/>
          </a:p>
        </p:txBody>
      </p:sp>
      <p:sp>
        <p:nvSpPr>
          <p:cNvPr id="3" name="内容占位符 2"/>
          <p:cNvSpPr>
            <a:spLocks noGrp="1"/>
          </p:cNvSpPr>
          <p:nvPr>
            <p:ph idx="1"/>
          </p:nvPr>
        </p:nvSpPr>
        <p:spPr>
          <a:xfrm>
            <a:off x="274126" y="5158179"/>
            <a:ext cx="11479876" cy="1426772"/>
          </a:xfrm>
        </p:spPr>
        <p:txBody>
          <a:bodyPr/>
          <a:lstStyle/>
          <a:p>
            <a:r>
              <a:rPr lang="zh-CN" altLang="en-US" sz="1900" dirty="0"/>
              <a:t>一个备忘录</a:t>
            </a:r>
            <a:r>
              <a:rPr lang="en-US" altLang="zh-CN" sz="1900" dirty="0"/>
              <a:t>(memento)</a:t>
            </a:r>
            <a:r>
              <a:rPr lang="zh-CN" altLang="en-US" sz="1900" dirty="0"/>
              <a:t>是一个对象</a:t>
            </a:r>
            <a:r>
              <a:rPr lang="en-US" altLang="zh-CN" sz="1900" dirty="0"/>
              <a:t>, </a:t>
            </a:r>
            <a:r>
              <a:rPr lang="zh-CN" altLang="en-US" sz="1900" dirty="0"/>
              <a:t>它存储另一个对象在某个瞬间的内部状态，而后者称为备忘录的原发器</a:t>
            </a:r>
            <a:r>
              <a:rPr lang="en-US" altLang="zh-CN" sz="1900" dirty="0"/>
              <a:t>(originator)</a:t>
            </a:r>
            <a:r>
              <a:rPr lang="zh-CN" altLang="en-US" sz="1900" dirty="0"/>
              <a:t>。当需要设置原发器的检查点</a:t>
            </a:r>
            <a:r>
              <a:rPr lang="en-US" altLang="zh-CN" sz="1900" dirty="0"/>
              <a:t>(checkpoint) </a:t>
            </a:r>
            <a:r>
              <a:rPr lang="zh-CN" altLang="en-US" sz="1900" dirty="0"/>
              <a:t>时</a:t>
            </a:r>
            <a:r>
              <a:rPr lang="en-US" altLang="zh-CN" sz="1900" dirty="0"/>
              <a:t>, </a:t>
            </a:r>
            <a:r>
              <a:rPr lang="zh-CN" altLang="en-US" sz="1900" dirty="0"/>
              <a:t>取消操作机制会向原发器请求一个备忘录。原发器用描述当前状态的信息初始化该备忘录。只有原发器可以向备忘录中存取信息，备忘录对其他的对象“不可见”。</a:t>
            </a:r>
            <a:endParaRPr lang="zh-CN" altLang="en-US" sz="1900" dirty="0"/>
          </a:p>
        </p:txBody>
      </p:sp>
      <p:pic>
        <p:nvPicPr>
          <p:cNvPr id="4" name="图片 3"/>
          <p:cNvPicPr>
            <a:picLocks noChangeAspect="1"/>
          </p:cNvPicPr>
          <p:nvPr/>
        </p:nvPicPr>
        <p:blipFill rotWithShape="1">
          <a:blip r:embed="rId1"/>
          <a:srcRect r="457"/>
          <a:stretch>
            <a:fillRect/>
          </a:stretch>
        </p:blipFill>
        <p:spPr>
          <a:xfrm>
            <a:off x="2135560" y="1252242"/>
            <a:ext cx="8028000" cy="3742301"/>
          </a:xfrm>
          <a:prstGeom prst="rect">
            <a:avLst/>
          </a:prstGeom>
        </p:spPr>
      </p:pic>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7" name="矩形 6"/>
          <p:cNvSpPr/>
          <p:nvPr/>
        </p:nvSpPr>
        <p:spPr>
          <a:xfrm>
            <a:off x="10808800" y="4895"/>
            <a:ext cx="13832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Memento</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noChangeArrowheads="1"/>
          </p:cNvSpPr>
          <p:nvPr>
            <p:ph type="title"/>
          </p:nvPr>
        </p:nvSpPr>
        <p:spPr/>
        <p:txBody>
          <a:bodyPr/>
          <a:lstStyle/>
          <a:p>
            <a:r>
              <a:rPr lang="en-US" altLang="zh-CN" smtClean="0"/>
              <a:t>5. OCP: The Open-Closed Principle</a:t>
            </a:r>
            <a:endParaRPr lang="zh-CN" altLang="en-US" dirty="0" smtClean="0"/>
          </a:p>
        </p:txBody>
      </p:sp>
      <p:sp>
        <p:nvSpPr>
          <p:cNvPr id="22530" name="内容占位符 2"/>
          <p:cNvSpPr>
            <a:spLocks noGrp="1" noChangeArrowheads="1"/>
          </p:cNvSpPr>
          <p:nvPr>
            <p:ph idx="1"/>
          </p:nvPr>
        </p:nvSpPr>
        <p:spPr>
          <a:xfrm>
            <a:off x="612000" y="1200150"/>
            <a:ext cx="11157857" cy="5441549"/>
          </a:xfrm>
        </p:spPr>
        <p:txBody>
          <a:bodyPr/>
          <a:lstStyle/>
          <a:p>
            <a:r>
              <a:rPr lang="zh-CN" altLang="en-US" dirty="0" smtClean="0"/>
              <a:t>开</a:t>
            </a:r>
            <a:r>
              <a:rPr lang="en-US" altLang="zh-CN" dirty="0" smtClean="0"/>
              <a:t>-</a:t>
            </a:r>
            <a:r>
              <a:rPr lang="zh-CN" altLang="en-US" dirty="0" smtClean="0"/>
              <a:t>闭原则：</a:t>
            </a:r>
            <a:endParaRPr lang="en-US" altLang="zh-CN" dirty="0" smtClean="0"/>
          </a:p>
          <a:p>
            <a:pPr lvl="1"/>
            <a:r>
              <a:rPr lang="zh-CN" altLang="en-US" dirty="0" smtClean="0"/>
              <a:t>模块对扩展</a:t>
            </a:r>
            <a:r>
              <a:rPr lang="en-US" altLang="zh-CN" dirty="0" smtClean="0"/>
              <a:t>open  </a:t>
            </a:r>
            <a:r>
              <a:rPr lang="zh-CN" altLang="en-US" dirty="0" smtClean="0"/>
              <a:t>（只需添加新代码，不修改现有代码）</a:t>
            </a:r>
            <a:endParaRPr lang="en-US" altLang="zh-CN" dirty="0" smtClean="0"/>
          </a:p>
          <a:p>
            <a:pPr lvl="1"/>
            <a:r>
              <a:rPr lang="zh-CN" altLang="en-US" dirty="0" smtClean="0"/>
              <a:t>模块对修改</a:t>
            </a:r>
            <a:r>
              <a:rPr lang="en-US" altLang="zh-CN" dirty="0" smtClean="0"/>
              <a:t>closed</a:t>
            </a:r>
            <a:r>
              <a:rPr lang="zh-CN" altLang="en-US" dirty="0" smtClean="0"/>
              <a:t>（只需修改本代码，不修改客户代码）</a:t>
            </a:r>
            <a:endParaRPr lang="en-US" altLang="zh-CN" dirty="0" smtClean="0"/>
          </a:p>
          <a:p>
            <a:r>
              <a:rPr lang="zh-CN" altLang="en-US" dirty="0" smtClean="0"/>
              <a:t>模块可以是方法、类、子系统、应用等</a:t>
            </a:r>
            <a:endParaRPr lang="en-US" altLang="zh-CN" dirty="0" smtClean="0"/>
          </a:p>
          <a:p>
            <a:r>
              <a:rPr lang="zh-CN" altLang="en-US" dirty="0" smtClean="0"/>
              <a:t>开闭原则的关键：找到系统的可变因素，进行封装与抽象。</a:t>
            </a:r>
            <a:endParaRPr lang="zh-CN" altLang="en-US" dirty="0" smtClean="0"/>
          </a:p>
          <a:p>
            <a:endParaRPr lang="en-US" altLang="zh-CN" dirty="0" smtClean="0"/>
          </a:p>
          <a:p>
            <a:endParaRPr lang="en-US" altLang="zh-CN" dirty="0"/>
          </a:p>
        </p:txBody>
      </p:sp>
      <p:sp>
        <p:nvSpPr>
          <p:cNvPr id="6" name="矩形 5"/>
          <p:cNvSpPr/>
          <p:nvPr/>
        </p:nvSpPr>
        <p:spPr>
          <a:xfrm>
            <a:off x="9901343" y="5035824"/>
            <a:ext cx="564578" cy="923330"/>
          </a:xfrm>
          <a:prstGeom prst="rect">
            <a:avLst/>
          </a:prstGeom>
          <a:noFill/>
        </p:spPr>
        <p:txBody>
          <a:bodyPr wrap="none" lIns="91440" tIns="45720" rIns="91440" bIns="45720">
            <a:spAutoFit/>
          </a:bodyPr>
          <a:lstStyle/>
          <a:p>
            <a:pPr algn="ctr"/>
            <a:r>
              <a:rPr lang="zh-CN" altLang="en-US" sz="5400" b="1" dirty="0">
                <a:ln w="0"/>
                <a:solidFill>
                  <a:srgbClr val="FF9900"/>
                </a:solidFill>
                <a:effectLst>
                  <a:outerShdw blurRad="38100" dist="25400" dir="5400000" algn="ctr" rotWithShape="0">
                    <a:srgbClr val="6E747A">
                      <a:alpha val="43000"/>
                    </a:srgbClr>
                  </a:outerShdw>
                </a:effectLst>
              </a:rPr>
              <a:t>√</a:t>
            </a:r>
            <a:endParaRPr lang="zh-CN" altLang="en-US" sz="5400" b="1" dirty="0">
              <a:ln w="0"/>
              <a:solidFill>
                <a:srgbClr val="FF9900"/>
              </a:solidFill>
              <a:effectLst>
                <a:outerShdw blurRad="38100" dist="25400" dir="5400000" algn="ctr" rotWithShape="0">
                  <a:srgbClr val="6E747A">
                    <a:alpha val="43000"/>
                  </a:srgbClr>
                </a:outerShdw>
              </a:effectLst>
            </a:endParaRPr>
          </a:p>
        </p:txBody>
      </p:sp>
      <p:sp>
        <p:nvSpPr>
          <p:cNvPr id="7" name="文本框 6"/>
          <p:cNvSpPr txBox="1"/>
          <p:nvPr/>
        </p:nvSpPr>
        <p:spPr>
          <a:xfrm>
            <a:off x="9321261" y="6032162"/>
            <a:ext cx="2236510" cy="584775"/>
          </a:xfrm>
          <a:prstGeom prst="rect">
            <a:avLst/>
          </a:prstGeom>
          <a:noFill/>
        </p:spPr>
        <p:txBody>
          <a:bodyPr wrap="none" rtlCol="0">
            <a:spAutoFit/>
          </a:bodyPr>
          <a:lstStyle/>
          <a:p>
            <a:r>
              <a:rPr lang="zh-CN" altLang="en-US" sz="3200" dirty="0">
                <a:solidFill>
                  <a:srgbClr val="FF9900"/>
                </a:solidFill>
                <a:latin typeface="华文行楷" panose="02010800040101010101" pitchFamily="2" charset="-122"/>
                <a:ea typeface="华文行楷" panose="02010800040101010101" pitchFamily="2" charset="-122"/>
              </a:rPr>
              <a:t>封装可变点</a:t>
            </a:r>
            <a:endParaRPr lang="zh-CN" altLang="en-US" sz="3200" dirty="0">
              <a:solidFill>
                <a:srgbClr val="FF9900"/>
              </a:solidFill>
              <a:latin typeface="华文行楷" panose="02010800040101010101" pitchFamily="2" charset="-122"/>
              <a:ea typeface="华文行楷" panose="02010800040101010101" pitchFamily="2" charset="-122"/>
            </a:endParaRPr>
          </a:p>
        </p:txBody>
      </p:sp>
      <p:sp>
        <p:nvSpPr>
          <p:cNvPr id="8" name="内容占位符 2"/>
          <p:cNvSpPr txBox="1">
            <a:spLocks noChangeArrowheads="1"/>
          </p:cNvSpPr>
          <p:nvPr/>
        </p:nvSpPr>
        <p:spPr bwMode="auto">
          <a:xfrm>
            <a:off x="612000" y="3809584"/>
            <a:ext cx="8489950" cy="5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7950" tIns="53975" rIns="107950" bIns="53975" numCol="1" anchor="t" anchorCtr="0" compatLnSpc="1"/>
          <a:lstStyle>
            <a:lvl1pPr marL="339725" indent="-339725" algn="l" rtl="0" eaLnBrk="0" fontAlgn="base" hangingPunct="0">
              <a:spcBef>
                <a:spcPct val="10000"/>
              </a:spcBef>
              <a:spcAft>
                <a:spcPct val="0"/>
              </a:spcAft>
              <a:buClr>
                <a:srgbClr val="FFFF99"/>
              </a:buClr>
              <a:buFont typeface="Wingdings" panose="05000000000000000000" pitchFamily="2" charset="2"/>
              <a:buChar char="w"/>
              <a:defRPr sz="3200" baseline="0">
                <a:solidFill>
                  <a:srgbClr val="FFFF99"/>
                </a:solidFill>
                <a:latin typeface="Arial Unicode MS" panose="020B0604020202020204" charset="-122"/>
                <a:ea typeface="宋体" panose="02010600030101010101" pitchFamily="2" charset="-122"/>
                <a:cs typeface="+mn-cs"/>
              </a:defRPr>
            </a:lvl1pPr>
            <a:lvl2pPr marL="682625" indent="-228600" algn="l" rtl="0" eaLnBrk="0" fontAlgn="base" hangingPunct="0">
              <a:spcBef>
                <a:spcPct val="10000"/>
              </a:spcBef>
              <a:spcAft>
                <a:spcPct val="0"/>
              </a:spcAft>
              <a:buClr>
                <a:srgbClr val="DDDDDD"/>
              </a:buClr>
              <a:buFont typeface="Wingdings" panose="05000000000000000000" pitchFamily="2" charset="2"/>
              <a:buChar char="§"/>
              <a:defRPr sz="2800" baseline="0">
                <a:solidFill>
                  <a:schemeClr val="tx1"/>
                </a:solidFill>
                <a:latin typeface="Arial Unicode MS" panose="020B0604020202020204" charset="-122"/>
                <a:ea typeface="宋体" panose="02010600030101010101" pitchFamily="2" charset="-122"/>
              </a:defRPr>
            </a:lvl2pPr>
            <a:lvl3pPr marL="1025525" indent="-228600" algn="l" rtl="0" eaLnBrk="0" fontAlgn="base" hangingPunct="0">
              <a:spcBef>
                <a:spcPct val="10000"/>
              </a:spcBef>
              <a:spcAft>
                <a:spcPct val="0"/>
              </a:spcAft>
              <a:buClr>
                <a:srgbClr val="73E1FF"/>
              </a:buClr>
              <a:buChar char="•"/>
              <a:defRPr sz="2800" baseline="0">
                <a:solidFill>
                  <a:srgbClr val="73E1FF"/>
                </a:solidFill>
                <a:latin typeface="Arial Unicode MS" panose="020B0604020202020204" charset="-122"/>
                <a:ea typeface="宋体" panose="02010600030101010101" pitchFamily="2" charset="-122"/>
              </a:defRPr>
            </a:lvl3pPr>
            <a:lvl4pPr marL="1368425" indent="-228600" algn="l" rtl="0" eaLnBrk="0" fontAlgn="base" hangingPunct="0">
              <a:spcBef>
                <a:spcPct val="10000"/>
              </a:spcBef>
              <a:spcAft>
                <a:spcPct val="0"/>
              </a:spcAft>
              <a:buClr>
                <a:srgbClr val="FFFF99"/>
              </a:buClr>
              <a:buFont typeface="Wingdings" panose="05000000000000000000" pitchFamily="2" charset="2"/>
              <a:buChar char="w"/>
              <a:defRPr sz="2400" baseline="0">
                <a:solidFill>
                  <a:srgbClr val="FFFF99"/>
                </a:solidFill>
                <a:latin typeface="Arial Unicode MS" panose="020B0604020202020204" charset="-122"/>
                <a:ea typeface="宋体" panose="02010600030101010101" pitchFamily="2" charset="-122"/>
              </a:defRPr>
            </a:lvl4pPr>
            <a:lvl5pPr marL="1711325" indent="-228600" algn="l" rtl="0" eaLnBrk="0" fontAlgn="base" hangingPunct="0">
              <a:spcBef>
                <a:spcPct val="20000"/>
              </a:spcBef>
              <a:spcAft>
                <a:spcPct val="0"/>
              </a:spcAft>
              <a:buClr>
                <a:srgbClr val="FFFF99"/>
              </a:buClr>
              <a:buChar char="•"/>
              <a:defRPr sz="2400" baseline="0">
                <a:solidFill>
                  <a:srgbClr val="FFFF99"/>
                </a:solidFill>
                <a:latin typeface="Arial Unicode MS" panose="020B0604020202020204" charset="-122"/>
                <a:ea typeface="宋体" panose="02010600030101010101" pitchFamily="2" charset="-122"/>
              </a:defRPr>
            </a:lvl5pPr>
            <a:lvl6pPr marL="2168525" indent="-228600" algn="l" rtl="0" fontAlgn="base">
              <a:spcBef>
                <a:spcPct val="20000"/>
              </a:spcBef>
              <a:spcAft>
                <a:spcPct val="0"/>
              </a:spcAft>
              <a:buClr>
                <a:srgbClr val="FFFF99"/>
              </a:buClr>
              <a:buChar char="•"/>
              <a:defRPr sz="2400">
                <a:solidFill>
                  <a:srgbClr val="FFFF99"/>
                </a:solidFill>
                <a:latin typeface="+mn-lt"/>
              </a:defRPr>
            </a:lvl6pPr>
            <a:lvl7pPr marL="2625725" indent="-228600" algn="l" rtl="0" fontAlgn="base">
              <a:spcBef>
                <a:spcPct val="20000"/>
              </a:spcBef>
              <a:spcAft>
                <a:spcPct val="0"/>
              </a:spcAft>
              <a:buClr>
                <a:srgbClr val="FFFF99"/>
              </a:buClr>
              <a:buChar char="•"/>
              <a:defRPr sz="2400">
                <a:solidFill>
                  <a:srgbClr val="FFFF99"/>
                </a:solidFill>
                <a:latin typeface="+mn-lt"/>
              </a:defRPr>
            </a:lvl7pPr>
            <a:lvl8pPr marL="3082925" indent="-228600" algn="l" rtl="0" fontAlgn="base">
              <a:spcBef>
                <a:spcPct val="20000"/>
              </a:spcBef>
              <a:spcAft>
                <a:spcPct val="0"/>
              </a:spcAft>
              <a:buClr>
                <a:srgbClr val="FFFF99"/>
              </a:buClr>
              <a:buChar char="•"/>
              <a:defRPr sz="2400">
                <a:solidFill>
                  <a:srgbClr val="FFFF99"/>
                </a:solidFill>
                <a:latin typeface="+mn-lt"/>
              </a:defRPr>
            </a:lvl8pPr>
            <a:lvl9pPr marL="3540125" indent="-228600" algn="l" rtl="0" fontAlgn="base">
              <a:spcBef>
                <a:spcPct val="20000"/>
              </a:spcBef>
              <a:spcAft>
                <a:spcPct val="0"/>
              </a:spcAft>
              <a:buClr>
                <a:srgbClr val="FFFF99"/>
              </a:buClr>
              <a:buChar char="•"/>
              <a:defRPr sz="2400">
                <a:solidFill>
                  <a:srgbClr val="FFFF99"/>
                </a:solidFill>
                <a:latin typeface="+mn-lt"/>
              </a:defRPr>
            </a:lvl9pPr>
          </a:lstStyle>
          <a:p>
            <a:pPr marL="0" indent="0">
              <a:buNone/>
            </a:pPr>
            <a:r>
              <a:rPr lang="zh-CN" altLang="en-US" sz="2400" kern="0" dirty="0">
                <a:solidFill>
                  <a:srgbClr val="175F8B"/>
                </a:solidFill>
                <a:latin typeface="+mn-ea"/>
                <a:ea typeface="+mn-ea"/>
              </a:rPr>
              <a:t>举例</a:t>
            </a:r>
            <a:r>
              <a:rPr lang="en-US" altLang="zh-CN" sz="2400" kern="0" dirty="0">
                <a:solidFill>
                  <a:srgbClr val="175F8B"/>
                </a:solidFill>
                <a:latin typeface="+mn-ea"/>
                <a:ea typeface="+mn-ea"/>
              </a:rPr>
              <a:t>1:</a:t>
            </a:r>
            <a:endParaRPr lang="en-US" altLang="zh-CN" sz="2800" kern="0" dirty="0">
              <a:solidFill>
                <a:srgbClr val="175F8B"/>
              </a:solidFill>
              <a:latin typeface="+mn-ea"/>
              <a:ea typeface="+mn-ea"/>
            </a:endParaRPr>
          </a:p>
        </p:txBody>
      </p:sp>
      <p:sp>
        <p:nvSpPr>
          <p:cNvPr id="10" name="AutoShape 3"/>
          <p:cNvSpPr>
            <a:spLocks noChangeAspect="1" noChangeArrowheads="1" noTextEdit="1"/>
          </p:cNvSpPr>
          <p:nvPr/>
        </p:nvSpPr>
        <p:spPr bwMode="auto">
          <a:xfrm>
            <a:off x="2116764" y="3920924"/>
            <a:ext cx="5053013"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 name="Rectangle 5"/>
          <p:cNvSpPr>
            <a:spLocks noChangeArrowheads="1"/>
          </p:cNvSpPr>
          <p:nvPr/>
        </p:nvSpPr>
        <p:spPr bwMode="auto">
          <a:xfrm>
            <a:off x="2132639" y="3938386"/>
            <a:ext cx="1033463" cy="1022350"/>
          </a:xfrm>
          <a:prstGeom prst="rect">
            <a:avLst/>
          </a:prstGeom>
          <a:noFill/>
          <a:ln w="33338">
            <a:solidFill>
              <a:srgbClr val="AEE4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7654"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16764" y="3920924"/>
            <a:ext cx="1065213" cy="105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7"/>
          <p:cNvSpPr>
            <a:spLocks noChangeArrowheads="1"/>
          </p:cNvSpPr>
          <p:nvPr/>
        </p:nvSpPr>
        <p:spPr bwMode="auto">
          <a:xfrm>
            <a:off x="2116764" y="3920924"/>
            <a:ext cx="1065213" cy="1055687"/>
          </a:xfrm>
          <a:prstGeom prst="rect">
            <a:avLst/>
          </a:prstGeom>
          <a:noFill/>
          <a:ln w="0">
            <a:solidFill>
              <a:srgbClr val="00008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Rectangle 8"/>
          <p:cNvSpPr>
            <a:spLocks noChangeArrowheads="1"/>
          </p:cNvSpPr>
          <p:nvPr/>
        </p:nvSpPr>
        <p:spPr bwMode="auto">
          <a:xfrm>
            <a:off x="2265989" y="3954261"/>
            <a:ext cx="8651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100" b="1" i="0" u="none" strike="noStrike" cap="none" normalizeH="0" baseline="0" smtClean="0">
                <a:ln>
                  <a:noFill/>
                </a:ln>
                <a:solidFill>
                  <a:srgbClr val="000000"/>
                </a:solidFill>
                <a:effectLst/>
                <a:latin typeface="Arial Unicode MS" panose="020B0604020202020204" charset="-122"/>
                <a:ea typeface="Arial Unicode MS" panose="020B0604020202020204" charset="-122"/>
              </a:rPr>
              <a:t>Client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4" name="Line 9"/>
          <p:cNvSpPr>
            <a:spLocks noChangeShapeType="1"/>
          </p:cNvSpPr>
          <p:nvPr/>
        </p:nvSpPr>
        <p:spPr bwMode="auto">
          <a:xfrm>
            <a:off x="2116764" y="4340024"/>
            <a:ext cx="1065213" cy="0"/>
          </a:xfrm>
          <a:prstGeom prst="line">
            <a:avLst/>
          </a:prstGeom>
          <a:noFill/>
          <a:ln w="15875" cap="flat">
            <a:solidFill>
              <a:srgbClr val="000080"/>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5" name="Line 10"/>
          <p:cNvSpPr>
            <a:spLocks noChangeShapeType="1"/>
          </p:cNvSpPr>
          <p:nvPr/>
        </p:nvSpPr>
        <p:spPr bwMode="auto">
          <a:xfrm>
            <a:off x="2116764" y="4659111"/>
            <a:ext cx="1065213" cy="0"/>
          </a:xfrm>
          <a:prstGeom prst="line">
            <a:avLst/>
          </a:prstGeom>
          <a:noFill/>
          <a:ln w="15875" cap="flat">
            <a:solidFill>
              <a:srgbClr val="000080"/>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6" name="Rectangle 11"/>
          <p:cNvSpPr>
            <a:spLocks noChangeArrowheads="1"/>
          </p:cNvSpPr>
          <p:nvPr/>
        </p:nvSpPr>
        <p:spPr bwMode="auto">
          <a:xfrm>
            <a:off x="6096627" y="3938386"/>
            <a:ext cx="1031875" cy="1022350"/>
          </a:xfrm>
          <a:prstGeom prst="rect">
            <a:avLst/>
          </a:prstGeom>
          <a:noFill/>
          <a:ln w="33338">
            <a:solidFill>
              <a:srgbClr val="AEE4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7660" name="Picture 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79164" y="3920924"/>
            <a:ext cx="1065213" cy="105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3"/>
          <p:cNvSpPr>
            <a:spLocks noChangeArrowheads="1"/>
          </p:cNvSpPr>
          <p:nvPr/>
        </p:nvSpPr>
        <p:spPr bwMode="auto">
          <a:xfrm>
            <a:off x="6079164" y="3920924"/>
            <a:ext cx="1065213" cy="1055687"/>
          </a:xfrm>
          <a:prstGeom prst="rect">
            <a:avLst/>
          </a:prstGeom>
          <a:noFill/>
          <a:ln w="0">
            <a:solidFill>
              <a:srgbClr val="00008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Rectangle 14"/>
          <p:cNvSpPr>
            <a:spLocks noChangeArrowheads="1"/>
          </p:cNvSpPr>
          <p:nvPr/>
        </p:nvSpPr>
        <p:spPr bwMode="auto">
          <a:xfrm>
            <a:off x="6179177" y="3954261"/>
            <a:ext cx="982663"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100" b="1" i="0" u="none" strike="noStrike" cap="none" normalizeH="0" baseline="0" smtClean="0">
                <a:ln>
                  <a:noFill/>
                </a:ln>
                <a:solidFill>
                  <a:srgbClr val="000000"/>
                </a:solidFill>
                <a:effectLst/>
                <a:latin typeface="Arial Unicode MS" panose="020B0604020202020204" charset="-122"/>
                <a:ea typeface="Arial Unicode MS" panose="020B0604020202020204" charset="-122"/>
              </a:rPr>
              <a:t>Server</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9" name="Line 15"/>
          <p:cNvSpPr>
            <a:spLocks noChangeShapeType="1"/>
          </p:cNvSpPr>
          <p:nvPr/>
        </p:nvSpPr>
        <p:spPr bwMode="auto">
          <a:xfrm>
            <a:off x="6079164" y="4340024"/>
            <a:ext cx="1065213" cy="0"/>
          </a:xfrm>
          <a:prstGeom prst="line">
            <a:avLst/>
          </a:prstGeom>
          <a:noFill/>
          <a:ln w="15875" cap="flat">
            <a:solidFill>
              <a:srgbClr val="000080"/>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0" name="Line 16"/>
          <p:cNvSpPr>
            <a:spLocks noChangeShapeType="1"/>
          </p:cNvSpPr>
          <p:nvPr/>
        </p:nvSpPr>
        <p:spPr bwMode="auto">
          <a:xfrm>
            <a:off x="6079164" y="4659111"/>
            <a:ext cx="1065213" cy="0"/>
          </a:xfrm>
          <a:prstGeom prst="line">
            <a:avLst/>
          </a:prstGeom>
          <a:noFill/>
          <a:ln w="15875" cap="flat">
            <a:solidFill>
              <a:srgbClr val="000080"/>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1" name="Line 17"/>
          <p:cNvSpPr>
            <a:spLocks noChangeShapeType="1"/>
          </p:cNvSpPr>
          <p:nvPr/>
        </p:nvSpPr>
        <p:spPr bwMode="auto">
          <a:xfrm>
            <a:off x="3181977" y="4424161"/>
            <a:ext cx="2847975" cy="0"/>
          </a:xfrm>
          <a:prstGeom prst="line">
            <a:avLst/>
          </a:prstGeom>
          <a:noFill/>
          <a:ln w="49213" cap="flat">
            <a:solidFill>
              <a:srgbClr val="175F8B"/>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2" name="Freeform 18"/>
          <p:cNvSpPr/>
          <p:nvPr/>
        </p:nvSpPr>
        <p:spPr bwMode="auto">
          <a:xfrm>
            <a:off x="5812464" y="4373361"/>
            <a:ext cx="217488" cy="134937"/>
          </a:xfrm>
          <a:custGeom>
            <a:avLst/>
            <a:gdLst>
              <a:gd name="T0" fmla="*/ 0 w 137"/>
              <a:gd name="T1" fmla="*/ 85 h 85"/>
              <a:gd name="T2" fmla="*/ 137 w 137"/>
              <a:gd name="T3" fmla="*/ 42 h 85"/>
              <a:gd name="T4" fmla="*/ 0 w 137"/>
              <a:gd name="T5" fmla="*/ 0 h 85"/>
            </a:gdLst>
            <a:ahLst/>
            <a:cxnLst>
              <a:cxn ang="0">
                <a:pos x="T0" y="T1"/>
              </a:cxn>
              <a:cxn ang="0">
                <a:pos x="T2" y="T3"/>
              </a:cxn>
              <a:cxn ang="0">
                <a:pos x="T4" y="T5"/>
              </a:cxn>
            </a:cxnLst>
            <a:rect l="0" t="0" r="r" b="b"/>
            <a:pathLst>
              <a:path w="137" h="85">
                <a:moveTo>
                  <a:pt x="0" y="85"/>
                </a:moveTo>
                <a:lnTo>
                  <a:pt x="137" y="42"/>
                </a:lnTo>
                <a:lnTo>
                  <a:pt x="0" y="0"/>
                </a:lnTo>
              </a:path>
            </a:pathLst>
          </a:custGeom>
          <a:noFill/>
          <a:ln w="49213" cap="flat">
            <a:solidFill>
              <a:srgbClr val="175F8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23" name="Group 21"/>
          <p:cNvGrpSpPr>
            <a:grpSpLocks noChangeAspect="1"/>
          </p:cNvGrpSpPr>
          <p:nvPr/>
        </p:nvGrpSpPr>
        <p:grpSpPr bwMode="auto">
          <a:xfrm>
            <a:off x="2116764" y="5320528"/>
            <a:ext cx="6000750" cy="1528762"/>
            <a:chOff x="1354" y="3283"/>
            <a:chExt cx="3780" cy="963"/>
          </a:xfrm>
        </p:grpSpPr>
        <p:sp>
          <p:nvSpPr>
            <p:cNvPr id="24" name="AutoShape 20"/>
            <p:cNvSpPr>
              <a:spLocks noChangeAspect="1" noChangeArrowheads="1" noTextEdit="1"/>
            </p:cNvSpPr>
            <p:nvPr/>
          </p:nvSpPr>
          <p:spPr bwMode="auto">
            <a:xfrm>
              <a:off x="1354" y="3283"/>
              <a:ext cx="3780" cy="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 name="Rectangle 22"/>
            <p:cNvSpPr>
              <a:spLocks noChangeArrowheads="1"/>
            </p:cNvSpPr>
            <p:nvPr/>
          </p:nvSpPr>
          <p:spPr bwMode="auto">
            <a:xfrm>
              <a:off x="1365" y="3294"/>
              <a:ext cx="674" cy="670"/>
            </a:xfrm>
            <a:prstGeom prst="rect">
              <a:avLst/>
            </a:prstGeom>
            <a:noFill/>
            <a:ln w="34925">
              <a:solidFill>
                <a:srgbClr val="AEE4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7671" name="Picture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54" y="3283"/>
              <a:ext cx="696"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4"/>
            <p:cNvSpPr>
              <a:spLocks noChangeArrowheads="1"/>
            </p:cNvSpPr>
            <p:nvPr/>
          </p:nvSpPr>
          <p:spPr bwMode="auto">
            <a:xfrm>
              <a:off x="1354" y="3283"/>
              <a:ext cx="696" cy="692"/>
            </a:xfrm>
            <a:prstGeom prst="rect">
              <a:avLst/>
            </a:prstGeom>
            <a:noFill/>
            <a:ln w="0">
              <a:solidFill>
                <a:srgbClr val="00008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7" name="Rectangle 25"/>
            <p:cNvSpPr>
              <a:spLocks noChangeArrowheads="1"/>
            </p:cNvSpPr>
            <p:nvPr/>
          </p:nvSpPr>
          <p:spPr bwMode="auto">
            <a:xfrm>
              <a:off x="1452" y="3305"/>
              <a:ext cx="533"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200" b="1" i="0" u="none" strike="noStrike" cap="none" normalizeH="0" baseline="0" smtClean="0">
                  <a:ln>
                    <a:noFill/>
                  </a:ln>
                  <a:solidFill>
                    <a:srgbClr val="000000"/>
                  </a:solidFill>
                  <a:effectLst/>
                  <a:latin typeface="Arial Unicode MS" panose="020B0604020202020204" charset="-122"/>
                  <a:ea typeface="Arial Unicode MS" panose="020B0604020202020204" charset="-122"/>
                </a:rPr>
                <a:t>Client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8" name="Line 26"/>
            <p:cNvSpPr>
              <a:spLocks noChangeShapeType="1"/>
            </p:cNvSpPr>
            <p:nvPr/>
          </p:nvSpPr>
          <p:spPr bwMode="auto">
            <a:xfrm>
              <a:off x="1354" y="3558"/>
              <a:ext cx="696" cy="0"/>
            </a:xfrm>
            <a:prstGeom prst="line">
              <a:avLst/>
            </a:prstGeom>
            <a:noFill/>
            <a:ln w="17463" cap="flat">
              <a:solidFill>
                <a:srgbClr val="000080"/>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9" name="Line 27"/>
            <p:cNvSpPr>
              <a:spLocks noChangeShapeType="1"/>
            </p:cNvSpPr>
            <p:nvPr/>
          </p:nvSpPr>
          <p:spPr bwMode="auto">
            <a:xfrm>
              <a:off x="1354" y="3766"/>
              <a:ext cx="696" cy="0"/>
            </a:xfrm>
            <a:prstGeom prst="line">
              <a:avLst/>
            </a:prstGeom>
            <a:noFill/>
            <a:ln w="17463" cap="flat">
              <a:solidFill>
                <a:srgbClr val="000080"/>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0" name="Rectangle 28"/>
            <p:cNvSpPr>
              <a:spLocks noChangeArrowheads="1"/>
            </p:cNvSpPr>
            <p:nvPr/>
          </p:nvSpPr>
          <p:spPr bwMode="auto">
            <a:xfrm>
              <a:off x="4432" y="3294"/>
              <a:ext cx="675" cy="670"/>
            </a:xfrm>
            <a:prstGeom prst="rect">
              <a:avLst/>
            </a:prstGeom>
            <a:noFill/>
            <a:ln w="34925">
              <a:solidFill>
                <a:srgbClr val="AEE4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7677" name="Picture 2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21" y="3283"/>
              <a:ext cx="697"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30"/>
            <p:cNvSpPr>
              <a:spLocks noChangeArrowheads="1"/>
            </p:cNvSpPr>
            <p:nvPr/>
          </p:nvSpPr>
          <p:spPr bwMode="auto">
            <a:xfrm>
              <a:off x="4421" y="3283"/>
              <a:ext cx="697" cy="692"/>
            </a:xfrm>
            <a:prstGeom prst="rect">
              <a:avLst/>
            </a:prstGeom>
            <a:noFill/>
            <a:ln w="0">
              <a:solidFill>
                <a:srgbClr val="00008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7648" name="Rectangle 31"/>
            <p:cNvSpPr>
              <a:spLocks noChangeArrowheads="1"/>
            </p:cNvSpPr>
            <p:nvPr/>
          </p:nvSpPr>
          <p:spPr bwMode="auto">
            <a:xfrm>
              <a:off x="4487" y="3305"/>
              <a:ext cx="598"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200" b="1" i="0" u="none" strike="noStrike" cap="none" normalizeH="0" baseline="0" smtClean="0">
                  <a:ln>
                    <a:noFill/>
                  </a:ln>
                  <a:solidFill>
                    <a:srgbClr val="000000"/>
                  </a:solidFill>
                  <a:effectLst/>
                  <a:latin typeface="Arial Unicode MS" panose="020B0604020202020204" charset="-122"/>
                  <a:ea typeface="Arial Unicode MS" panose="020B0604020202020204" charset="-122"/>
                </a:rPr>
                <a:t>Server</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7649" name="Line 32"/>
            <p:cNvSpPr>
              <a:spLocks noChangeShapeType="1"/>
            </p:cNvSpPr>
            <p:nvPr/>
          </p:nvSpPr>
          <p:spPr bwMode="auto">
            <a:xfrm>
              <a:off x="4421" y="3558"/>
              <a:ext cx="697" cy="0"/>
            </a:xfrm>
            <a:prstGeom prst="line">
              <a:avLst/>
            </a:prstGeom>
            <a:noFill/>
            <a:ln w="17463" cap="flat">
              <a:solidFill>
                <a:srgbClr val="000080"/>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7650" name="Line 33"/>
            <p:cNvSpPr>
              <a:spLocks noChangeShapeType="1"/>
            </p:cNvSpPr>
            <p:nvPr/>
          </p:nvSpPr>
          <p:spPr bwMode="auto">
            <a:xfrm>
              <a:off x="4421" y="3766"/>
              <a:ext cx="697" cy="0"/>
            </a:xfrm>
            <a:prstGeom prst="line">
              <a:avLst/>
            </a:prstGeom>
            <a:noFill/>
            <a:ln w="17463" cap="flat">
              <a:solidFill>
                <a:srgbClr val="000080"/>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7651" name="Line 34"/>
            <p:cNvSpPr>
              <a:spLocks noChangeShapeType="1"/>
            </p:cNvSpPr>
            <p:nvPr/>
          </p:nvSpPr>
          <p:spPr bwMode="auto">
            <a:xfrm>
              <a:off x="2050" y="3624"/>
              <a:ext cx="1371" cy="0"/>
            </a:xfrm>
            <a:prstGeom prst="line">
              <a:avLst/>
            </a:prstGeom>
            <a:noFill/>
            <a:ln w="52388" cap="flat">
              <a:solidFill>
                <a:srgbClr val="175F8B"/>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7652" name="Freeform 35"/>
            <p:cNvSpPr/>
            <p:nvPr/>
          </p:nvSpPr>
          <p:spPr bwMode="auto">
            <a:xfrm>
              <a:off x="3279" y="3580"/>
              <a:ext cx="142" cy="88"/>
            </a:xfrm>
            <a:custGeom>
              <a:avLst/>
              <a:gdLst>
                <a:gd name="T0" fmla="*/ 0 w 142"/>
                <a:gd name="T1" fmla="*/ 88 h 88"/>
                <a:gd name="T2" fmla="*/ 142 w 142"/>
                <a:gd name="T3" fmla="*/ 44 h 88"/>
                <a:gd name="T4" fmla="*/ 0 w 142"/>
                <a:gd name="T5" fmla="*/ 0 h 88"/>
              </a:gdLst>
              <a:ahLst/>
              <a:cxnLst>
                <a:cxn ang="0">
                  <a:pos x="T0" y="T1"/>
                </a:cxn>
                <a:cxn ang="0">
                  <a:pos x="T2" y="T3"/>
                </a:cxn>
                <a:cxn ang="0">
                  <a:pos x="T4" y="T5"/>
                </a:cxn>
              </a:cxnLst>
              <a:rect l="0" t="0" r="r" b="b"/>
              <a:pathLst>
                <a:path w="142" h="88">
                  <a:moveTo>
                    <a:pt x="0" y="88"/>
                  </a:moveTo>
                  <a:lnTo>
                    <a:pt x="142" y="44"/>
                  </a:lnTo>
                  <a:lnTo>
                    <a:pt x="0" y="0"/>
                  </a:lnTo>
                </a:path>
              </a:pathLst>
            </a:custGeom>
            <a:noFill/>
            <a:ln w="52388" cap="flat">
              <a:solidFill>
                <a:srgbClr val="175F8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7684" name="Picture 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3" y="3514"/>
              <a:ext cx="24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Oval 37"/>
            <p:cNvSpPr>
              <a:spLocks noChangeArrowheads="1"/>
            </p:cNvSpPr>
            <p:nvPr/>
          </p:nvSpPr>
          <p:spPr bwMode="auto">
            <a:xfrm>
              <a:off x="3453" y="3514"/>
              <a:ext cx="229" cy="230"/>
            </a:xfrm>
            <a:prstGeom prst="ellipse">
              <a:avLst/>
            </a:prstGeom>
            <a:noFill/>
            <a:ln w="0">
              <a:solidFill>
                <a:srgbClr val="00008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7655" name="Rectangle 38"/>
            <p:cNvSpPr>
              <a:spLocks noChangeArrowheads="1"/>
            </p:cNvSpPr>
            <p:nvPr/>
          </p:nvSpPr>
          <p:spPr bwMode="auto">
            <a:xfrm>
              <a:off x="3258" y="3766"/>
              <a:ext cx="5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200" i="0" u="none" strike="noStrike" cap="none" normalizeH="0" baseline="0" smtClean="0">
                  <a:ln>
                    <a:noFill/>
                  </a:ln>
                  <a:solidFill>
                    <a:srgbClr val="175F8B"/>
                  </a:solidFill>
                  <a:effectLst/>
                  <a:latin typeface="Arial Unicode MS" panose="020B0604020202020204" charset="-122"/>
                  <a:ea typeface="Arial Unicode MS" panose="020B0604020202020204" charset="-122"/>
                </a:rPr>
                <a:t>Server </a:t>
              </a:r>
              <a:endParaRPr kumimoji="0" lang="zh-CN" altLang="zh-CN" sz="1800" i="0" u="none" strike="noStrike" cap="none" normalizeH="0" baseline="0" smtClean="0">
                <a:ln>
                  <a:noFill/>
                </a:ln>
                <a:solidFill>
                  <a:srgbClr val="175F8B"/>
                </a:solidFill>
                <a:effectLst/>
              </a:endParaRPr>
            </a:p>
          </p:txBody>
        </p:sp>
        <p:sp>
          <p:nvSpPr>
            <p:cNvPr id="27656" name="Rectangle 39"/>
            <p:cNvSpPr>
              <a:spLocks noChangeArrowheads="1"/>
            </p:cNvSpPr>
            <p:nvPr/>
          </p:nvSpPr>
          <p:spPr bwMode="auto">
            <a:xfrm>
              <a:off x="3192" y="3997"/>
              <a:ext cx="69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200" i="0" u="none" strike="noStrike" cap="none" normalizeH="0" baseline="0" dirty="0" smtClean="0">
                  <a:ln>
                    <a:noFill/>
                  </a:ln>
                  <a:solidFill>
                    <a:srgbClr val="175F8B"/>
                  </a:solidFill>
                  <a:effectLst/>
                  <a:latin typeface="Arial Unicode MS" panose="020B0604020202020204" charset="-122"/>
                  <a:ea typeface="Arial Unicode MS" panose="020B0604020202020204" charset="-122"/>
                </a:rPr>
                <a:t>Interface</a:t>
              </a:r>
              <a:endParaRPr kumimoji="0" lang="zh-CN" altLang="zh-CN" sz="1800" i="0" u="none" strike="noStrike" cap="none" normalizeH="0" baseline="0" dirty="0" smtClean="0">
                <a:ln>
                  <a:noFill/>
                </a:ln>
                <a:solidFill>
                  <a:srgbClr val="175F8B"/>
                </a:solidFill>
                <a:effectLst/>
              </a:endParaRPr>
            </a:p>
          </p:txBody>
        </p:sp>
        <p:sp>
          <p:nvSpPr>
            <p:cNvPr id="27657" name="Line 40"/>
            <p:cNvSpPr>
              <a:spLocks noChangeShapeType="1"/>
            </p:cNvSpPr>
            <p:nvPr/>
          </p:nvSpPr>
          <p:spPr bwMode="auto">
            <a:xfrm flipH="1">
              <a:off x="3714" y="3624"/>
              <a:ext cx="707" cy="0"/>
            </a:xfrm>
            <a:prstGeom prst="line">
              <a:avLst/>
            </a:prstGeom>
            <a:noFill/>
            <a:ln w="52388" cap="flat">
              <a:solidFill>
                <a:srgbClr val="175F8B"/>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7658" name="Freeform 41"/>
            <p:cNvSpPr/>
            <p:nvPr/>
          </p:nvSpPr>
          <p:spPr bwMode="auto">
            <a:xfrm>
              <a:off x="3714" y="3591"/>
              <a:ext cx="153" cy="66"/>
            </a:xfrm>
            <a:custGeom>
              <a:avLst/>
              <a:gdLst>
                <a:gd name="T0" fmla="*/ 0 w 153"/>
                <a:gd name="T1" fmla="*/ 33 h 66"/>
                <a:gd name="T2" fmla="*/ 153 w 153"/>
                <a:gd name="T3" fmla="*/ 0 h 66"/>
                <a:gd name="T4" fmla="*/ 153 w 153"/>
                <a:gd name="T5" fmla="*/ 66 h 66"/>
                <a:gd name="T6" fmla="*/ 0 w 153"/>
                <a:gd name="T7" fmla="*/ 33 h 66"/>
              </a:gdLst>
              <a:ahLst/>
              <a:cxnLst>
                <a:cxn ang="0">
                  <a:pos x="T0" y="T1"/>
                </a:cxn>
                <a:cxn ang="0">
                  <a:pos x="T2" y="T3"/>
                </a:cxn>
                <a:cxn ang="0">
                  <a:pos x="T4" y="T5"/>
                </a:cxn>
                <a:cxn ang="0">
                  <a:pos x="T6" y="T7"/>
                </a:cxn>
              </a:cxnLst>
              <a:rect l="0" t="0" r="r" b="b"/>
              <a:pathLst>
                <a:path w="153" h="66">
                  <a:moveTo>
                    <a:pt x="0" y="33"/>
                  </a:moveTo>
                  <a:lnTo>
                    <a:pt x="153" y="0"/>
                  </a:lnTo>
                  <a:lnTo>
                    <a:pt x="153" y="66"/>
                  </a:lnTo>
                  <a:lnTo>
                    <a:pt x="0" y="33"/>
                  </a:lnTo>
                  <a:close/>
                </a:path>
              </a:pathLst>
            </a:custGeom>
            <a:solidFill>
              <a:srgbClr val="175F8B"/>
            </a:solidFill>
            <a:ln w="34925" cap="flat">
              <a:solidFill>
                <a:srgbClr val="175F8B"/>
              </a:solidFill>
              <a:prstDash val="solid"/>
              <a:miter lim="800000"/>
            </a:ln>
          </p:spPr>
          <p:txBody>
            <a:bodyPr vert="horz" wrap="square" lIns="91440" tIns="45720" rIns="91440" bIns="45720" numCol="1" anchor="t" anchorCtr="0" compatLnSpc="1"/>
            <a:lstStyle/>
            <a:p>
              <a:endParaRPr lang="zh-CN" altLang="en-US"/>
            </a:p>
          </p:txBody>
        </p:sp>
      </p:grpSp>
      <p:sp>
        <p:nvSpPr>
          <p:cNvPr id="27659" name="灯片编号占位符 27658"/>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endParaRPr lang="zh-CN" altLang="en-US"/>
          </a:p>
        </p:txBody>
      </p:sp>
      <p:sp>
        <p:nvSpPr>
          <p:cNvPr id="3" name="内容占位符 2"/>
          <p:cNvSpPr>
            <a:spLocks noGrp="1"/>
          </p:cNvSpPr>
          <p:nvPr>
            <p:ph idx="1"/>
          </p:nvPr>
        </p:nvSpPr>
        <p:spPr>
          <a:xfrm>
            <a:off x="596145" y="547124"/>
            <a:ext cx="11157857" cy="5288241"/>
          </a:xfrm>
          <a:solidFill>
            <a:schemeClr val="bg1"/>
          </a:solidFill>
        </p:spPr>
        <p:txBody>
          <a:bodyPr/>
          <a:lstStyle/>
          <a:p>
            <a:r>
              <a:rPr lang="en-US" altLang="zh-CN" dirty="0" smtClean="0"/>
              <a:t>Memento (</a:t>
            </a:r>
            <a:r>
              <a:rPr lang="zh-CN" altLang="en-US" dirty="0" smtClean="0"/>
              <a:t>备忘录</a:t>
            </a:r>
            <a:r>
              <a:rPr lang="en-US" altLang="zh-CN" dirty="0" smtClean="0"/>
              <a:t>)</a:t>
            </a:r>
            <a:endParaRPr lang="en-US" altLang="zh-CN" dirty="0" smtClean="0"/>
          </a:p>
          <a:p>
            <a:pPr lvl="1"/>
            <a:r>
              <a:rPr lang="zh-CN" altLang="en-US" dirty="0" smtClean="0"/>
              <a:t>备忘录存储原发器对象的内部状态。原发器根据需要决定备忘录存储原发器的哪些内部状态。</a:t>
            </a:r>
            <a:endParaRPr lang="zh-CN" altLang="en-US" dirty="0" smtClean="0"/>
          </a:p>
          <a:p>
            <a:pPr lvl="1"/>
            <a:r>
              <a:rPr lang="zh-CN" altLang="en-US" dirty="0" smtClean="0"/>
              <a:t>防止原发器以外的其他对象访问备忘录。备忘录实际上有两个接口，管理者</a:t>
            </a:r>
            <a:r>
              <a:rPr lang="en-US" altLang="zh-CN" dirty="0" smtClean="0"/>
              <a:t>(caretaker) </a:t>
            </a:r>
            <a:r>
              <a:rPr lang="zh-CN" altLang="en-US" dirty="0" smtClean="0"/>
              <a:t>只能看到备忘录的窄接口</a:t>
            </a:r>
            <a:r>
              <a:rPr lang="en-US" altLang="zh-CN" dirty="0" smtClean="0"/>
              <a:t>—</a:t>
            </a:r>
            <a:r>
              <a:rPr lang="zh-CN" altLang="en-US" dirty="0" smtClean="0"/>
              <a:t>它只能将备忘录传递给其他对象。相反</a:t>
            </a:r>
            <a:r>
              <a:rPr lang="en-US" altLang="zh-CN" dirty="0" smtClean="0"/>
              <a:t>, </a:t>
            </a:r>
            <a:r>
              <a:rPr lang="zh-CN" altLang="en-US" dirty="0" smtClean="0"/>
              <a:t>原发器能够看到一个宽接口</a:t>
            </a:r>
            <a:r>
              <a:rPr lang="en-US" altLang="zh-CN" dirty="0" smtClean="0"/>
              <a:t>, </a:t>
            </a:r>
            <a:r>
              <a:rPr lang="zh-CN" altLang="en-US" dirty="0" smtClean="0"/>
              <a:t>允许它访问返回到先前状态所需的所有数据。理想的情况是只允许生成本备忘录的那个原发器访问本备忘录的内部状态。</a:t>
            </a:r>
            <a:endParaRPr lang="zh-CN" altLang="en-US" dirty="0" smtClean="0"/>
          </a:p>
          <a:p>
            <a:r>
              <a:rPr lang="en-US" altLang="zh-CN" dirty="0" smtClean="0"/>
              <a:t>Originator (</a:t>
            </a:r>
            <a:r>
              <a:rPr lang="zh-CN" altLang="en-US" dirty="0" smtClean="0"/>
              <a:t>原发器</a:t>
            </a:r>
            <a:r>
              <a:rPr lang="en-US" altLang="zh-CN" dirty="0" smtClean="0"/>
              <a:t>)</a:t>
            </a:r>
            <a:endParaRPr lang="en-US" altLang="zh-CN" dirty="0" smtClean="0"/>
          </a:p>
          <a:p>
            <a:pPr lvl="1"/>
            <a:r>
              <a:rPr lang="zh-CN" altLang="en-US" dirty="0" smtClean="0"/>
              <a:t>原发器创建一个备忘录，用以记录当前时刻它的内部状态。</a:t>
            </a:r>
            <a:endParaRPr lang="zh-CN" altLang="en-US" dirty="0" smtClean="0"/>
          </a:p>
          <a:p>
            <a:pPr lvl="1"/>
            <a:r>
              <a:rPr lang="zh-CN" altLang="en-US" dirty="0" smtClean="0"/>
              <a:t>使用备忘录恢复内部状态。</a:t>
            </a:r>
            <a:endParaRPr lang="zh-CN" altLang="en-US" dirty="0" smtClean="0"/>
          </a:p>
          <a:p>
            <a:r>
              <a:rPr lang="en-US" altLang="zh-CN" dirty="0" smtClean="0"/>
              <a:t>Caretaker (</a:t>
            </a:r>
            <a:r>
              <a:rPr lang="zh-CN" altLang="en-US" dirty="0" smtClean="0"/>
              <a:t>管理器</a:t>
            </a:r>
            <a:r>
              <a:rPr lang="en-US" altLang="zh-CN" dirty="0" smtClean="0"/>
              <a:t>)</a:t>
            </a:r>
            <a:endParaRPr lang="en-US" altLang="zh-CN" dirty="0" smtClean="0"/>
          </a:p>
          <a:p>
            <a:pPr lvl="1"/>
            <a:r>
              <a:rPr lang="zh-CN" altLang="en-US" dirty="0" smtClean="0"/>
              <a:t>负责保存好备忘录</a:t>
            </a:r>
            <a:endParaRPr lang="zh-CN" altLang="en-US" dirty="0" smtClean="0"/>
          </a:p>
          <a:p>
            <a:pPr lvl="1"/>
            <a:r>
              <a:rPr lang="zh-CN" altLang="en-US" dirty="0" smtClean="0"/>
              <a:t>不能对备忘录的内容进行操作或检查</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0808800" y="4895"/>
            <a:ext cx="13832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Memento</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管理器向原发器请求一个备忘录</a:t>
            </a:r>
            <a:r>
              <a:rPr lang="en-US" altLang="zh-CN" dirty="0" smtClean="0"/>
              <a:t>, </a:t>
            </a:r>
            <a:r>
              <a:rPr lang="zh-CN" altLang="en-US" dirty="0" smtClean="0"/>
              <a:t>保留一段时间后</a:t>
            </a:r>
            <a:r>
              <a:rPr lang="en-US" altLang="zh-CN" dirty="0" smtClean="0"/>
              <a:t>, </a:t>
            </a:r>
            <a:r>
              <a:rPr lang="zh-CN" altLang="en-US" dirty="0" smtClean="0"/>
              <a:t>将其送回给原发器</a:t>
            </a:r>
            <a:r>
              <a:rPr lang="zh-CN" altLang="en-US" dirty="0"/>
              <a:t>。</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dirty="0" smtClean="0"/>
              <a:t>备忘录是被动的，只有创建备忘录的原发器会对它的状态进行赋值和检索。</a:t>
            </a:r>
            <a:endParaRPr lang="zh-CN" altLang="en-US"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3201862" y="2071967"/>
            <a:ext cx="6126737" cy="3456384"/>
          </a:xfrm>
          <a:prstGeom prst="rect">
            <a:avLst/>
          </a:prstGeom>
        </p:spPr>
      </p:pic>
      <p:sp>
        <p:nvSpPr>
          <p:cNvPr id="7" name="矩形 6"/>
          <p:cNvSpPr/>
          <p:nvPr/>
        </p:nvSpPr>
        <p:spPr>
          <a:xfrm>
            <a:off x="10808800" y="4895"/>
            <a:ext cx="13832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Memento</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22</a:t>
            </a:r>
            <a:r>
              <a:rPr lang="zh-CN" altLang="en-US" smtClean="0"/>
              <a:t>）状态模式</a:t>
            </a:r>
            <a:r>
              <a:rPr lang="en-US" altLang="zh-CN" smtClean="0"/>
              <a:t>State</a:t>
            </a:r>
            <a:endParaRPr lang="zh-CN" altLang="en-US" dirty="0"/>
          </a:p>
        </p:txBody>
      </p:sp>
      <p:sp>
        <p:nvSpPr>
          <p:cNvPr id="3" name="内容占位符 2"/>
          <p:cNvSpPr>
            <a:spLocks noGrp="1"/>
          </p:cNvSpPr>
          <p:nvPr>
            <p:ph idx="1"/>
          </p:nvPr>
        </p:nvSpPr>
        <p:spPr/>
        <p:txBody>
          <a:bodyPr/>
          <a:lstStyle/>
          <a:p>
            <a:r>
              <a:rPr lang="zh-CN" altLang="en-US" smtClean="0"/>
              <a:t>在软件构建过程中，某些对象的状态如果改变，其行为也随之发生改变，如文档处于只读状态，其支持的行为和读写状态支持的行为就可能完全不同。</a:t>
            </a:r>
            <a:endParaRPr lang="zh-CN" altLang="en-US" smtClean="0"/>
          </a:p>
          <a:p>
            <a:r>
              <a:rPr lang="zh-CN" altLang="en-US" smtClean="0"/>
              <a:t>如何在运行时根据对象的状态来透明地改变对象的行为？但又不会为对象操作和状态转化之间引入紧耦合？</a:t>
            </a:r>
            <a:endParaRPr lang="en-US" altLang="zh-CN" smtClean="0"/>
          </a:p>
          <a:p>
            <a:r>
              <a:rPr lang="zh-CN" altLang="en-US" smtClean="0"/>
              <a:t>状态模式允许一个对象在其内部状态改变时改变它的行为。</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4" name="矩形 3"/>
          <p:cNvSpPr/>
          <p:nvPr/>
        </p:nvSpPr>
        <p:spPr>
          <a:xfrm>
            <a:off x="11184000" y="1220"/>
            <a:ext cx="1008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State</a:t>
            </a:r>
            <a:endParaRPr lang="en-US" altLang="zh-CN" sz="2000" dirty="0">
              <a:solidFill>
                <a:schemeClr val="bg1"/>
              </a:solidFill>
              <a:latin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状态</a:t>
            </a:r>
            <a:r>
              <a:rPr lang="zh-CN" altLang="en-US" dirty="0" smtClean="0"/>
              <a:t>模式的结构</a:t>
            </a:r>
            <a:endParaRPr lang="zh-CN" altLang="en-US" dirty="0"/>
          </a:p>
        </p:txBody>
      </p:sp>
      <p:pic>
        <p:nvPicPr>
          <p:cNvPr id="6146" name="Picture 2" descr="https://images0.cnblogs.com/blog/547680/201311/26132414-8766f03ed35a4d0dbb4daa1530e80359.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37718" y="1376200"/>
            <a:ext cx="8090566" cy="5256584"/>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1184000" y="1220"/>
            <a:ext cx="1008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State</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mtClean="0"/>
              <a:t>在状态模式结构中需要理解环境类与抽象状态类的作用：</a:t>
            </a:r>
            <a:endParaRPr lang="zh-CN" altLang="en-US" smtClean="0"/>
          </a:p>
          <a:p>
            <a:pPr lvl="1"/>
            <a:r>
              <a:rPr lang="zh-CN" altLang="en-US" smtClean="0"/>
              <a:t>环境类实际上就是拥有状态的对象，环境类有时候可以充当状态管理器</a:t>
            </a:r>
            <a:r>
              <a:rPr lang="en-US" altLang="zh-CN" smtClean="0"/>
              <a:t>(State Manager)</a:t>
            </a:r>
            <a:r>
              <a:rPr lang="zh-CN" altLang="en-US" smtClean="0"/>
              <a:t>的角色，可以在环境类中对状态进行切换操作。</a:t>
            </a:r>
            <a:endParaRPr lang="zh-CN" altLang="en-US" smtClean="0"/>
          </a:p>
          <a:p>
            <a:pPr lvl="1"/>
            <a:r>
              <a:rPr lang="zh-CN" altLang="en-US" smtClean="0"/>
              <a:t>抽象状态类可以是抽象类，也可以是接口，不同状态类就是继承这个父类的不同子类，状态类的产生是由于环境类存在多个状态，同时还满足两个条件：这些状态经常需要切换，在不同的状态下对象的行为不同。因此可以将不同对象下的行为单独提取出来封装在具体的状态类中，使得环境类对象在其内部状态改变时可以改变它的行为，对象看起来似乎修改了它的类，而实际上是由于切换到不同的具体状态类实现的。由于环境类可以设置为任一具体状态类，因此它针对抽象状态类进行编程，在程序运行时可以将任一具体状态类的对象设置到环境类中，从而使得环境类可以改变内部状态，并且改变行为。</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1184000" y="1220"/>
            <a:ext cx="1008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State</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举例：</a:t>
            </a:r>
            <a:r>
              <a:rPr lang="en-US" altLang="zh-CN" smtClean="0"/>
              <a:t>TCP</a:t>
            </a:r>
            <a:endParaRPr lang="zh-CN" altLang="en-US" dirty="0"/>
          </a:p>
        </p:txBody>
      </p:sp>
      <p:sp>
        <p:nvSpPr>
          <p:cNvPr id="3" name="内容占位符 2"/>
          <p:cNvSpPr>
            <a:spLocks noGrp="1"/>
          </p:cNvSpPr>
          <p:nvPr>
            <p:ph idx="1"/>
          </p:nvPr>
        </p:nvSpPr>
        <p:spPr/>
        <p:txBody>
          <a:bodyPr/>
          <a:lstStyle/>
          <a:p>
            <a:r>
              <a:rPr lang="zh-CN" altLang="en-US" smtClean="0"/>
              <a:t>考虑一个表示网络连接的类</a:t>
            </a:r>
            <a:r>
              <a:rPr lang="en-US" altLang="zh-CN" smtClean="0"/>
              <a:t>TCPconnection</a:t>
            </a:r>
            <a:r>
              <a:rPr lang="zh-CN" altLang="en-US" smtClean="0"/>
              <a:t>。一个</a:t>
            </a:r>
            <a:r>
              <a:rPr lang="en-US" altLang="zh-CN" smtClean="0"/>
              <a:t>TCPconnection</a:t>
            </a:r>
            <a:r>
              <a:rPr lang="zh-CN" altLang="en-US" smtClean="0"/>
              <a:t>对象的状态处于若干个不同的状态之一：</a:t>
            </a:r>
            <a:endParaRPr lang="zh-CN" altLang="en-US" smtClean="0"/>
          </a:p>
          <a:p>
            <a:pPr lvl="1"/>
            <a:r>
              <a:rPr lang="zh-CN" altLang="en-US" smtClean="0"/>
              <a:t>连接已建立</a:t>
            </a:r>
            <a:endParaRPr lang="zh-CN" altLang="en-US" smtClean="0"/>
          </a:p>
          <a:p>
            <a:pPr lvl="1"/>
            <a:r>
              <a:rPr lang="zh-CN" altLang="en-US" smtClean="0"/>
              <a:t>正在监听</a:t>
            </a:r>
            <a:endParaRPr lang="zh-CN" altLang="en-US" smtClean="0"/>
          </a:p>
          <a:p>
            <a:pPr lvl="1"/>
            <a:r>
              <a:rPr lang="zh-CN" altLang="en-US" smtClean="0"/>
              <a:t>连接已关闭</a:t>
            </a:r>
            <a:endParaRPr lang="zh-CN" altLang="en-US" smtClean="0"/>
          </a:p>
          <a:p>
            <a:r>
              <a:rPr lang="zh-CN" altLang="en-US" smtClean="0"/>
              <a:t>当一个</a:t>
            </a:r>
            <a:r>
              <a:rPr lang="en-US" altLang="zh-CN" smtClean="0"/>
              <a:t>TCPconnection</a:t>
            </a:r>
            <a:r>
              <a:rPr lang="zh-CN" altLang="en-US" smtClean="0"/>
              <a:t>对象收到其他对象的请求时，它根据自身的当前状态作出不同的反应。如：一个</a:t>
            </a:r>
            <a:r>
              <a:rPr lang="en-US" altLang="zh-CN" smtClean="0"/>
              <a:t>Open</a:t>
            </a:r>
            <a:r>
              <a:rPr lang="zh-CN" altLang="en-US" smtClean="0"/>
              <a:t>请求的结果依赖于该连接是处于连接已关闭状态还是连接已建立状态。</a:t>
            </a:r>
            <a:r>
              <a:rPr lang="en-US" altLang="zh-CN" smtClean="0"/>
              <a:t>State</a:t>
            </a:r>
            <a:r>
              <a:rPr lang="zh-CN" altLang="en-US" smtClean="0"/>
              <a:t>模式描述了</a:t>
            </a:r>
            <a:r>
              <a:rPr lang="en-US" altLang="zh-CN" smtClean="0"/>
              <a:t>TCPconnection</a:t>
            </a:r>
            <a:r>
              <a:rPr lang="zh-CN" altLang="en-US" smtClean="0"/>
              <a:t>如何在每一种状态下表现出不同的行为。</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1184000" y="1220"/>
            <a:ext cx="1008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State</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93186" y="5439354"/>
            <a:ext cx="11579629" cy="866800"/>
          </a:xfrm>
        </p:spPr>
        <p:txBody>
          <a:bodyPr/>
          <a:lstStyle/>
          <a:p>
            <a:r>
              <a:rPr lang="en-US" altLang="zh-CN" sz="2000" dirty="0" err="1"/>
              <a:t>TcpConnection</a:t>
            </a:r>
            <a:r>
              <a:rPr lang="en-US" altLang="zh-CN" sz="2000" dirty="0"/>
              <a:t> </a:t>
            </a:r>
            <a:r>
              <a:rPr lang="zh-CN" altLang="en-US" sz="2000" dirty="0"/>
              <a:t>类持有一个状态对象，亦即</a:t>
            </a:r>
            <a:r>
              <a:rPr lang="en-US" altLang="zh-CN" sz="2000" dirty="0" err="1"/>
              <a:t>TcpState</a:t>
            </a:r>
            <a:r>
              <a:rPr lang="en-US" altLang="zh-CN" sz="2000" dirty="0"/>
              <a:t> </a:t>
            </a:r>
            <a:r>
              <a:rPr lang="zh-CN" altLang="en-US" sz="2000" dirty="0"/>
              <a:t>的一个子类的实例，来表征</a:t>
            </a:r>
            <a:r>
              <a:rPr lang="en-US" altLang="zh-CN" sz="2000" dirty="0"/>
              <a:t>TCP</a:t>
            </a:r>
            <a:r>
              <a:rPr lang="zh-CN" altLang="en-US" sz="2000" dirty="0"/>
              <a:t>连接的现在状态。</a:t>
            </a:r>
            <a:r>
              <a:rPr lang="en-US" altLang="zh-CN" sz="2000" dirty="0" err="1"/>
              <a:t>TcpConnection</a:t>
            </a:r>
            <a:r>
              <a:rPr lang="zh-CN" altLang="en-US" sz="2000" dirty="0"/>
              <a:t>类把所有与状态有关的请求都委派给它的状态对象。</a:t>
            </a:r>
            <a:r>
              <a:rPr lang="en-US" altLang="zh-CN" sz="2000" dirty="0" err="1"/>
              <a:t>TcpConnection</a:t>
            </a:r>
            <a:r>
              <a:rPr lang="en-US" altLang="zh-CN" sz="2000" dirty="0"/>
              <a:t> </a:t>
            </a:r>
            <a:r>
              <a:rPr lang="zh-CN" altLang="en-US" sz="2000" dirty="0"/>
              <a:t>使用它的</a:t>
            </a:r>
            <a:r>
              <a:rPr lang="en-US" altLang="zh-CN" sz="2000" dirty="0" err="1"/>
              <a:t>TcpState</a:t>
            </a:r>
            <a:r>
              <a:rPr lang="en-US" altLang="zh-CN" sz="2000" dirty="0"/>
              <a:t> </a:t>
            </a:r>
            <a:r>
              <a:rPr lang="zh-CN" altLang="en-US" sz="2000" dirty="0"/>
              <a:t>的子类实例来执行特定的连接状态所对应的操作。</a:t>
            </a:r>
            <a:endParaRPr lang="zh-CN" altLang="en-US" sz="2000" dirty="0"/>
          </a:p>
        </p:txBody>
      </p:sp>
      <p:pic>
        <p:nvPicPr>
          <p:cNvPr id="4" name="图片 3"/>
          <p:cNvPicPr>
            <a:picLocks noChangeAspect="1"/>
          </p:cNvPicPr>
          <p:nvPr/>
        </p:nvPicPr>
        <p:blipFill>
          <a:blip r:embed="rId1"/>
          <a:stretch>
            <a:fillRect/>
          </a:stretch>
        </p:blipFill>
        <p:spPr>
          <a:xfrm>
            <a:off x="1802287" y="1247477"/>
            <a:ext cx="9082887" cy="4084530"/>
          </a:xfrm>
          <a:prstGeom prst="rect">
            <a:avLst/>
          </a:prstGeom>
        </p:spPr>
      </p:pic>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7" name="矩形 6"/>
          <p:cNvSpPr/>
          <p:nvPr/>
        </p:nvSpPr>
        <p:spPr>
          <a:xfrm>
            <a:off x="11184000" y="1220"/>
            <a:ext cx="1008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State</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实现要点</a:t>
            </a:r>
            <a:endParaRPr lang="zh-CN" altLang="en-US" dirty="0"/>
          </a:p>
        </p:txBody>
      </p:sp>
      <p:sp>
        <p:nvSpPr>
          <p:cNvPr id="3" name="内容占位符 2"/>
          <p:cNvSpPr>
            <a:spLocks noGrp="1"/>
          </p:cNvSpPr>
          <p:nvPr>
            <p:ph idx="1"/>
          </p:nvPr>
        </p:nvSpPr>
        <p:spPr/>
        <p:txBody>
          <a:bodyPr/>
          <a:lstStyle/>
          <a:p>
            <a:r>
              <a:rPr lang="en-US" altLang="zh-CN" smtClean="0"/>
              <a:t>State</a:t>
            </a:r>
            <a:r>
              <a:rPr lang="zh-CN" altLang="en-US" smtClean="0"/>
              <a:t>模式将所有与一个特定状态相关的行为都放入一个</a:t>
            </a:r>
            <a:r>
              <a:rPr lang="en-US" altLang="zh-CN" smtClean="0"/>
              <a:t>State</a:t>
            </a:r>
            <a:r>
              <a:rPr lang="zh-CN" altLang="en-US" smtClean="0"/>
              <a:t>的子类对象中，在对象状态切换时，切换相应的对象；但同时维持</a:t>
            </a:r>
            <a:r>
              <a:rPr lang="en-US" altLang="zh-CN" smtClean="0"/>
              <a:t>State</a:t>
            </a:r>
            <a:r>
              <a:rPr lang="zh-CN" altLang="en-US" smtClean="0"/>
              <a:t>的接口，这样实现了具体操作与状态转换之间的解耦。</a:t>
            </a:r>
            <a:endParaRPr lang="zh-CN" altLang="en-US" smtClean="0"/>
          </a:p>
          <a:p>
            <a:r>
              <a:rPr lang="zh-CN" altLang="en-US" smtClean="0"/>
              <a:t>为不同的状态引入不同的对象使得状态转换变得更加明确，而且可以保证不会出现状态不一致的情况，因为转换是原子性的</a:t>
            </a:r>
            <a:r>
              <a:rPr lang="en-US" altLang="zh-CN" smtClean="0"/>
              <a:t>----</a:t>
            </a:r>
            <a:r>
              <a:rPr lang="zh-CN" altLang="en-US" smtClean="0"/>
              <a:t>即要么彻底转换过来，要么不转换。</a:t>
            </a:r>
            <a:endParaRPr lang="zh-CN" altLang="en-US" smtClean="0"/>
          </a:p>
          <a:p>
            <a:r>
              <a:rPr lang="zh-CN" altLang="en-US" smtClean="0"/>
              <a:t>如果</a:t>
            </a:r>
            <a:r>
              <a:rPr lang="en-US" altLang="zh-CN" smtClean="0"/>
              <a:t>State</a:t>
            </a:r>
            <a:r>
              <a:rPr lang="zh-CN" altLang="en-US" smtClean="0"/>
              <a:t>对象没有实例变量，那么各个上下文可以共享同一个</a:t>
            </a:r>
            <a:r>
              <a:rPr lang="en-US" altLang="zh-CN" smtClean="0"/>
              <a:t>State</a:t>
            </a:r>
            <a:r>
              <a:rPr lang="zh-CN" altLang="en-US" smtClean="0"/>
              <a:t>对象，从而节省对象开销。</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1184000" y="1220"/>
            <a:ext cx="1008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State</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Strategy</a:t>
            </a:r>
            <a:r>
              <a:rPr lang="zh-CN" altLang="en-US" smtClean="0"/>
              <a:t>模式与</a:t>
            </a:r>
            <a:r>
              <a:rPr lang="en-US" altLang="zh-CN" smtClean="0"/>
              <a:t>State</a:t>
            </a:r>
            <a:r>
              <a:rPr lang="zh-CN" altLang="en-US" smtClean="0"/>
              <a:t>模式</a:t>
            </a:r>
            <a:endParaRPr lang="zh-CN" altLang="en-US" dirty="0"/>
          </a:p>
        </p:txBody>
      </p:sp>
      <p:sp>
        <p:nvSpPr>
          <p:cNvPr id="3" name="内容占位符 2"/>
          <p:cNvSpPr>
            <a:spLocks noGrp="1"/>
          </p:cNvSpPr>
          <p:nvPr>
            <p:ph idx="1"/>
          </p:nvPr>
        </p:nvSpPr>
        <p:spPr/>
        <p:txBody>
          <a:bodyPr/>
          <a:lstStyle/>
          <a:p>
            <a:r>
              <a:rPr lang="zh-CN" altLang="en-US" smtClean="0"/>
              <a:t>策略用来处理算法方式变化，而状态则是处理状态变化。</a:t>
            </a:r>
            <a:endParaRPr lang="zh-CN" altLang="en-US" smtClean="0"/>
          </a:p>
          <a:p>
            <a:r>
              <a:rPr lang="zh-CN" altLang="en-US" smtClean="0"/>
              <a:t>对于模式的选择反映出设计者对结构的理解。</a:t>
            </a:r>
            <a:endParaRPr lang="zh-CN" altLang="en-US" smtClean="0"/>
          </a:p>
          <a:p>
            <a:pPr lvl="1"/>
            <a:r>
              <a:rPr lang="zh-CN" altLang="en-US" smtClean="0"/>
              <a:t>此刻你把它视为一种状态，如果将来你发觉用</a:t>
            </a:r>
            <a:r>
              <a:rPr lang="en-US" altLang="zh-CN" smtClean="0"/>
              <a:t>Strategy</a:t>
            </a:r>
            <a:r>
              <a:rPr lang="zh-CN" altLang="en-US" smtClean="0"/>
              <a:t>能更好的说明你的意图，你可以重构它。</a:t>
            </a:r>
            <a:endParaRPr lang="zh-CN" altLang="en-US" smtClean="0"/>
          </a:p>
          <a:p>
            <a:pPr lvl="1"/>
            <a:r>
              <a:rPr lang="zh-CN" altLang="en-US" smtClean="0"/>
              <a:t>这两种模式在结构上是相似，都是通过继承来实现的。所以如果重构变化会较小。</a:t>
            </a:r>
            <a:endParaRPr lang="zh-CN" altLang="en-US" smtClean="0"/>
          </a:p>
          <a:p>
            <a:pPr lvl="1"/>
            <a:r>
              <a:rPr lang="zh-CN" altLang="en-US" smtClean="0"/>
              <a:t>这两种模式之间有时候没有区别，譬如在面向连结的</a:t>
            </a:r>
            <a:r>
              <a:rPr lang="en-US" altLang="zh-CN" smtClean="0"/>
              <a:t>TCPConnection</a:t>
            </a:r>
            <a:r>
              <a:rPr lang="zh-CN" altLang="en-US" smtClean="0"/>
              <a:t>例子中，不同的状态可能具有不同的方法。但是一个无连结的</a:t>
            </a:r>
            <a:r>
              <a:rPr lang="en-US" altLang="zh-CN" smtClean="0"/>
              <a:t>P2P</a:t>
            </a:r>
            <a:r>
              <a:rPr lang="zh-CN" altLang="en-US" smtClean="0"/>
              <a:t>底层协议中，所有状态需要处理的就是一个</a:t>
            </a:r>
            <a:r>
              <a:rPr lang="en-US" altLang="zh-CN" smtClean="0"/>
              <a:t>processXML</a:t>
            </a:r>
            <a:r>
              <a:rPr lang="zh-CN" altLang="en-US" smtClean="0"/>
              <a:t>方法，这时候，你可以叫它状态或者策略都可以。</a:t>
            </a:r>
            <a:endParaRPr lang="zh-CN" altLang="en-US" smtClean="0"/>
          </a:p>
          <a:p>
            <a:pPr lvl="1"/>
            <a:r>
              <a:rPr lang="en-US" altLang="zh-CN" smtClean="0"/>
              <a:t>Strategy</a:t>
            </a:r>
            <a:r>
              <a:rPr lang="zh-CN" altLang="en-US" smtClean="0"/>
              <a:t>模式用来处理用户算法方案的变化。这些算法方案之间一般来说没有状态变迁，并且总是从几个算法中间选取一个。</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矩形 5"/>
          <p:cNvSpPr/>
          <p:nvPr/>
        </p:nvSpPr>
        <p:spPr>
          <a:xfrm>
            <a:off x="11184000" y="1220"/>
            <a:ext cx="1008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State</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23</a:t>
            </a:r>
            <a:r>
              <a:rPr lang="zh-CN" altLang="en-US" smtClean="0"/>
              <a:t>）访问者模式</a:t>
            </a:r>
            <a:r>
              <a:rPr lang="en-US" altLang="zh-CN" smtClean="0"/>
              <a:t>Visitor</a:t>
            </a:r>
            <a:endParaRPr lang="zh-CN" altLang="en-US" dirty="0"/>
          </a:p>
        </p:txBody>
      </p:sp>
      <p:sp>
        <p:nvSpPr>
          <p:cNvPr id="3" name="内容占位符 2"/>
          <p:cNvSpPr>
            <a:spLocks noGrp="1"/>
          </p:cNvSpPr>
          <p:nvPr>
            <p:ph idx="1"/>
          </p:nvPr>
        </p:nvSpPr>
        <p:spPr/>
        <p:txBody>
          <a:bodyPr/>
          <a:lstStyle/>
          <a:p>
            <a:r>
              <a:rPr lang="zh-CN" altLang="en-US" smtClean="0"/>
              <a:t>在软件构建过程中，由于需求的改变，某些类层次结构中常常需要增加新的行为</a:t>
            </a:r>
            <a:r>
              <a:rPr lang="en-US" altLang="zh-CN" smtClean="0"/>
              <a:t>(</a:t>
            </a:r>
            <a:r>
              <a:rPr lang="zh-CN" altLang="en-US" smtClean="0"/>
              <a:t>方法</a:t>
            </a:r>
            <a:r>
              <a:rPr lang="en-US" altLang="zh-CN" smtClean="0"/>
              <a:t>)</a:t>
            </a:r>
            <a:r>
              <a:rPr lang="zh-CN" altLang="en-US" smtClean="0"/>
              <a:t>，如果直接在基类中做这样的更改，将会给子类带来很繁重的变更负担，甚至破坏原有设计。</a:t>
            </a:r>
            <a:endParaRPr lang="en-US" altLang="zh-CN" smtClean="0"/>
          </a:p>
          <a:p>
            <a:endParaRPr lang="en-US" altLang="zh-CN" smtClean="0"/>
          </a:p>
          <a:p>
            <a:r>
              <a:rPr lang="zh-CN" altLang="en-US" smtClean="0"/>
              <a:t>如何在不改变类层次结构的前提下，在运行时根据需要透明地为类层次结构上的各个类动态添加新的操作，从而避免上述问题？</a:t>
            </a:r>
            <a:endParaRPr lang="en-US" altLang="zh-CN" smtClean="0"/>
          </a:p>
          <a:p>
            <a:endParaRPr lang="en-US" altLang="zh-CN" smtClean="0"/>
          </a:p>
          <a:p>
            <a:r>
              <a:rPr lang="zh-CN" altLang="en-US" smtClean="0"/>
              <a:t>访问者模式把这样的操作包装到一个独立的对象</a:t>
            </a:r>
            <a:r>
              <a:rPr lang="en-US" altLang="zh-CN" smtClean="0"/>
              <a:t>(visitor)</a:t>
            </a:r>
            <a:r>
              <a:rPr lang="zh-CN" altLang="en-US" smtClean="0"/>
              <a:t>中，然后在遍历过程中把此对象传递给被访问的元素。</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4" name="矩形 3"/>
          <p:cNvSpPr/>
          <p:nvPr/>
        </p:nvSpPr>
        <p:spPr>
          <a:xfrm>
            <a:off x="11078570" y="0"/>
            <a:ext cx="1080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Visitor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OCP: The Open-Closed Principle</a:t>
            </a:r>
            <a:endParaRPr lang="zh-CN" altLang="en-US" dirty="0"/>
          </a:p>
        </p:txBody>
      </p:sp>
      <p:sp>
        <p:nvSpPr>
          <p:cNvPr id="4" name="内容占位符 2"/>
          <p:cNvSpPr>
            <a:spLocks noGrp="1" noChangeArrowheads="1"/>
          </p:cNvSpPr>
          <p:nvPr>
            <p:ph idx="1"/>
          </p:nvPr>
        </p:nvSpPr>
        <p:spPr>
          <a:xfrm>
            <a:off x="612000" y="1085799"/>
            <a:ext cx="8489950" cy="576287"/>
          </a:xfrm>
        </p:spPr>
        <p:txBody>
          <a:bodyPr/>
          <a:lstStyle/>
          <a:p>
            <a:pPr marL="0" indent="0">
              <a:buNone/>
            </a:pPr>
            <a:r>
              <a:rPr lang="zh-CN" altLang="en-US" dirty="0">
                <a:solidFill>
                  <a:srgbClr val="175F8B"/>
                </a:solidFill>
                <a:latin typeface="+mn-ea"/>
              </a:rPr>
              <a:t>举例</a:t>
            </a:r>
            <a:r>
              <a:rPr lang="en-US" altLang="zh-CN" dirty="0">
                <a:solidFill>
                  <a:srgbClr val="175F8B"/>
                </a:solidFill>
                <a:latin typeface="+mn-ea"/>
              </a:rPr>
              <a:t>2:</a:t>
            </a:r>
            <a:endParaRPr lang="en-US" altLang="zh-CN" sz="2800" dirty="0">
              <a:solidFill>
                <a:srgbClr val="175F8B"/>
              </a:solidFill>
              <a:latin typeface="+mn-ea"/>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73723" y="1685899"/>
            <a:ext cx="9003507" cy="4829696"/>
          </a:xfrm>
          <a:prstGeom prst="rect">
            <a:avLst/>
          </a:prstGeom>
        </p:spPr>
      </p:pic>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示例：编译器</a:t>
            </a:r>
            <a:endParaRPr lang="zh-CN" altLang="en-US" dirty="0"/>
          </a:p>
        </p:txBody>
      </p:sp>
      <p:sp>
        <p:nvSpPr>
          <p:cNvPr id="3" name="内容占位符 2"/>
          <p:cNvSpPr>
            <a:spLocks noGrp="1"/>
          </p:cNvSpPr>
          <p:nvPr>
            <p:ph idx="1"/>
          </p:nvPr>
        </p:nvSpPr>
        <p:spPr/>
        <p:txBody>
          <a:bodyPr/>
          <a:lstStyle/>
          <a:p>
            <a:r>
              <a:rPr lang="zh-CN" altLang="en-US" dirty="0" smtClean="0"/>
              <a:t>考虑一个编译器，它将源程序表示为一个抽象语法树。该编译器需在抽象语法树上实施某些操作以进行“静态语义”分析，例如检查是否所有的变量都已经被定义了，它也需要生成代码，因此它可能要定义许多操作以进行类型检查、代码优化、流程分析，检查变量是否在使用前被赋初值，等等。此外，还可使用抽象语法树进行优美格式打印、程序重构以及对程序进行多种度量。</a:t>
            </a:r>
            <a:endParaRPr lang="zh-CN" altLang="en-US" dirty="0" smtClean="0"/>
          </a:p>
          <a:p>
            <a:pPr>
              <a:spcBef>
                <a:spcPts val="1200"/>
              </a:spcBef>
            </a:pPr>
            <a:r>
              <a:rPr lang="zh-CN" altLang="en-US" dirty="0" smtClean="0"/>
              <a:t>这些操作大多要求对不同的结点进行不同的处理。如对代表赋值语句的结点的处理就不同于对代表变量或算术表达式的结点的处理。因此有用于赋值语句的类，有用于变量访问的类，还有用于算术表达式的类，等等。</a:t>
            </a:r>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5" name="矩形 4"/>
          <p:cNvSpPr/>
          <p:nvPr/>
        </p:nvSpPr>
        <p:spPr>
          <a:xfrm>
            <a:off x="11078570" y="0"/>
            <a:ext cx="1080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Visitor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不用</a:t>
            </a:r>
            <a:r>
              <a:rPr lang="en-US" altLang="zh-CN" b="1" dirty="0"/>
              <a:t>visitor</a:t>
            </a:r>
            <a:r>
              <a:rPr lang="zh-CN" altLang="en-US" dirty="0"/>
              <a:t>的</a:t>
            </a:r>
            <a:r>
              <a:rPr lang="en-US" altLang="zh-CN" b="1" dirty="0"/>
              <a:t>compiler</a:t>
            </a:r>
            <a:r>
              <a:rPr lang="zh-CN" altLang="en-US" dirty="0"/>
              <a:t>例子</a:t>
            </a:r>
            <a:endParaRPr lang="zh-CN" altLang="en-US" dirty="0"/>
          </a:p>
        </p:txBody>
      </p:sp>
      <p:sp>
        <p:nvSpPr>
          <p:cNvPr id="3" name="内容占位符 2"/>
          <p:cNvSpPr>
            <a:spLocks noGrp="1"/>
          </p:cNvSpPr>
          <p:nvPr>
            <p:ph idx="1"/>
          </p:nvPr>
        </p:nvSpPr>
        <p:spPr>
          <a:xfrm>
            <a:off x="6389344" y="1784150"/>
            <a:ext cx="5364658" cy="3888655"/>
          </a:xfrm>
        </p:spPr>
        <p:txBody>
          <a:bodyPr/>
          <a:lstStyle/>
          <a:p>
            <a:r>
              <a:rPr lang="zh-CN" altLang="en-US" dirty="0"/>
              <a:t>将所有这些操作分散到各种结点类中会导致整个系统难以理解、维护和修改。</a:t>
            </a:r>
            <a:endParaRPr lang="zh-CN" altLang="en-US" dirty="0"/>
          </a:p>
          <a:p>
            <a:r>
              <a:rPr lang="zh-CN" altLang="en-US" dirty="0"/>
              <a:t>将类型检查代码和优美格式打印代码或流程分析代码放在一起，会产生混乱。</a:t>
            </a:r>
            <a:endParaRPr lang="zh-CN" altLang="en-US" dirty="0"/>
          </a:p>
          <a:p>
            <a:r>
              <a:rPr lang="zh-CN" altLang="en-US" dirty="0"/>
              <a:t>增加新的操作将重新编译所有的类。</a:t>
            </a:r>
            <a:endParaRPr lang="zh-CN" altLang="en-US" dirty="0"/>
          </a:p>
        </p:txBody>
      </p:sp>
      <p:pic>
        <p:nvPicPr>
          <p:cNvPr id="4" name="图片 3"/>
          <p:cNvPicPr>
            <a:picLocks noChangeAspect="1"/>
          </p:cNvPicPr>
          <p:nvPr/>
        </p:nvPicPr>
        <p:blipFill>
          <a:blip r:embed="rId1"/>
          <a:stretch>
            <a:fillRect/>
          </a:stretch>
        </p:blipFill>
        <p:spPr>
          <a:xfrm>
            <a:off x="612000" y="1268761"/>
            <a:ext cx="5339913" cy="4182493"/>
          </a:xfrm>
          <a:prstGeom prst="rect">
            <a:avLst/>
          </a:prstGeom>
        </p:spPr>
      </p:pic>
      <p:sp>
        <p:nvSpPr>
          <p:cNvPr id="5" name="文本框 4"/>
          <p:cNvSpPr txBox="1"/>
          <p:nvPr/>
        </p:nvSpPr>
        <p:spPr>
          <a:xfrm>
            <a:off x="1451586" y="5866416"/>
            <a:ext cx="11325076" cy="461665"/>
          </a:xfrm>
          <a:prstGeom prst="rect">
            <a:avLst/>
          </a:prstGeom>
          <a:noFill/>
        </p:spPr>
        <p:txBody>
          <a:bodyPr wrap="square" rtlCol="0">
            <a:spAutoFit/>
          </a:bodyPr>
          <a:lstStyle/>
          <a:p>
            <a:r>
              <a:rPr lang="zh-CN" altLang="en-US" sz="2400" dirty="0">
                <a:solidFill>
                  <a:srgbClr val="EB7C11"/>
                </a:solidFill>
                <a:latin typeface="+mj-ea"/>
                <a:ea typeface="+mj-ea"/>
              </a:rPr>
              <a:t>如何才能独立增加新的操作，并使这些结点类独立于作用于其上的操作？</a:t>
            </a:r>
            <a:endParaRPr lang="zh-CN" altLang="en-US" sz="2400" dirty="0">
              <a:solidFill>
                <a:srgbClr val="EB7C11"/>
              </a:solidFill>
              <a:latin typeface="+mj-ea"/>
              <a:ea typeface="+mj-ea"/>
            </a:endParaRPr>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7" name="矩形 6"/>
          <p:cNvSpPr/>
          <p:nvPr/>
        </p:nvSpPr>
        <p:spPr>
          <a:xfrm>
            <a:off x="11078570" y="0"/>
            <a:ext cx="1080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Visitor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使用</a:t>
            </a:r>
            <a:r>
              <a:rPr lang="en-US" altLang="zh-CN" dirty="0"/>
              <a:t>visitor</a:t>
            </a:r>
            <a:r>
              <a:rPr lang="zh-CN" altLang="en-US" dirty="0"/>
              <a:t>的</a:t>
            </a:r>
            <a:r>
              <a:rPr lang="en-US" altLang="zh-CN" dirty="0"/>
              <a:t>compiler</a:t>
            </a:r>
            <a:r>
              <a:rPr lang="zh-CN" altLang="en-US" dirty="0"/>
              <a:t>例子</a:t>
            </a:r>
            <a:endParaRPr lang="zh-CN" altLang="en-US" dirty="0"/>
          </a:p>
        </p:txBody>
      </p:sp>
      <p:sp>
        <p:nvSpPr>
          <p:cNvPr id="3" name="内容占位符 2"/>
          <p:cNvSpPr>
            <a:spLocks noGrp="1"/>
          </p:cNvSpPr>
          <p:nvPr>
            <p:ph idx="1"/>
          </p:nvPr>
        </p:nvSpPr>
        <p:spPr>
          <a:xfrm>
            <a:off x="464178" y="4240521"/>
            <a:ext cx="11496501" cy="2440595"/>
          </a:xfrm>
          <a:noFill/>
        </p:spPr>
        <p:txBody>
          <a:bodyPr/>
          <a:lstStyle/>
          <a:p>
            <a:pPr>
              <a:spcBef>
                <a:spcPts val="600"/>
              </a:spcBef>
            </a:pPr>
            <a:r>
              <a:rPr lang="zh-CN" altLang="en-US" sz="2200" dirty="0"/>
              <a:t>使用</a:t>
            </a:r>
            <a:r>
              <a:rPr lang="en-US" altLang="zh-CN" sz="2200" dirty="0"/>
              <a:t>Visitor</a:t>
            </a:r>
            <a:r>
              <a:rPr lang="zh-CN" altLang="en-US" sz="2200" dirty="0"/>
              <a:t>模式，必须定义两个类层次：</a:t>
            </a:r>
            <a:endParaRPr lang="zh-CN" altLang="en-US" sz="2200" dirty="0"/>
          </a:p>
          <a:p>
            <a:pPr lvl="1">
              <a:spcBef>
                <a:spcPts val="600"/>
              </a:spcBef>
            </a:pPr>
            <a:r>
              <a:rPr lang="zh-CN" altLang="en-US" sz="2000" dirty="0"/>
              <a:t>一个对应于接受操作的元素</a:t>
            </a:r>
            <a:r>
              <a:rPr lang="en-US" altLang="zh-CN" sz="2000" dirty="0"/>
              <a:t>(node</a:t>
            </a:r>
            <a:r>
              <a:rPr lang="zh-CN" altLang="en-US" sz="2000" dirty="0"/>
              <a:t>层次</a:t>
            </a:r>
            <a:r>
              <a:rPr lang="en-US" altLang="zh-CN" sz="2000" dirty="0"/>
              <a:t>)</a:t>
            </a:r>
            <a:endParaRPr lang="zh-CN" altLang="en-US" sz="2000" dirty="0"/>
          </a:p>
          <a:p>
            <a:pPr lvl="1">
              <a:spcBef>
                <a:spcPts val="600"/>
              </a:spcBef>
            </a:pPr>
            <a:r>
              <a:rPr lang="zh-CN" altLang="en-US" sz="2000" dirty="0"/>
              <a:t>一个对应于定义对元素的操作的访问者</a:t>
            </a:r>
            <a:r>
              <a:rPr lang="en-US" altLang="zh-CN" sz="2000" dirty="0"/>
              <a:t>(node visitor</a:t>
            </a:r>
            <a:r>
              <a:rPr lang="zh-CN" altLang="en-US" sz="2000" dirty="0"/>
              <a:t>层次</a:t>
            </a:r>
            <a:r>
              <a:rPr lang="en-US" altLang="zh-CN" sz="2000" dirty="0"/>
              <a:t>)</a:t>
            </a:r>
            <a:endParaRPr lang="zh-CN" altLang="en-US" sz="2000" dirty="0"/>
          </a:p>
          <a:p>
            <a:pPr>
              <a:spcBef>
                <a:spcPts val="600"/>
              </a:spcBef>
            </a:pPr>
            <a:r>
              <a:rPr lang="zh-CN" altLang="en-US" sz="2200" dirty="0"/>
              <a:t>给访问者类层次增加一个新的子类即可创建一个新的操作。只要该编译器接受的语法不改变</a:t>
            </a:r>
            <a:r>
              <a:rPr lang="en-US" altLang="zh-CN" sz="2200" dirty="0"/>
              <a:t>(</a:t>
            </a:r>
            <a:r>
              <a:rPr lang="zh-CN" altLang="en-US" sz="2200" dirty="0"/>
              <a:t>即不需要增加新的</a:t>
            </a:r>
            <a:r>
              <a:rPr lang="en-US" altLang="zh-CN" sz="2200" dirty="0"/>
              <a:t>node</a:t>
            </a:r>
            <a:r>
              <a:rPr lang="zh-CN" altLang="en-US" sz="2200" dirty="0"/>
              <a:t>子类</a:t>
            </a:r>
            <a:r>
              <a:rPr lang="en-US" altLang="zh-CN" sz="2200" dirty="0"/>
              <a:t>)</a:t>
            </a:r>
            <a:r>
              <a:rPr lang="zh-CN" altLang="en-US" sz="2200" dirty="0"/>
              <a:t>，可以简单定义新的</a:t>
            </a:r>
            <a:r>
              <a:rPr lang="en-US" altLang="zh-CN" sz="2200" dirty="0"/>
              <a:t>node visitor</a:t>
            </a:r>
            <a:r>
              <a:rPr lang="zh-CN" altLang="en-US" sz="2200" dirty="0"/>
              <a:t>子类以增加新的功能。</a:t>
            </a:r>
            <a:endParaRPr lang="zh-CN" altLang="en-US" sz="2200" dirty="0"/>
          </a:p>
        </p:txBody>
      </p:sp>
      <p:pic>
        <p:nvPicPr>
          <p:cNvPr id="4" name="图片 3"/>
          <p:cNvPicPr>
            <a:picLocks noChangeAspect="1"/>
          </p:cNvPicPr>
          <p:nvPr/>
        </p:nvPicPr>
        <p:blipFill>
          <a:blip r:embed="rId1"/>
          <a:stretch>
            <a:fillRect/>
          </a:stretch>
        </p:blipFill>
        <p:spPr>
          <a:xfrm>
            <a:off x="1499549" y="1191353"/>
            <a:ext cx="9157971" cy="2448272"/>
          </a:xfrm>
          <a:prstGeom prst="rect">
            <a:avLst/>
          </a:prstGeom>
        </p:spPr>
      </p:pic>
      <p:sp>
        <p:nvSpPr>
          <p:cNvPr id="5" name="文本框 4"/>
          <p:cNvSpPr txBox="1"/>
          <p:nvPr/>
        </p:nvSpPr>
        <p:spPr>
          <a:xfrm>
            <a:off x="5681861" y="3840411"/>
            <a:ext cx="2031325" cy="461665"/>
          </a:xfrm>
          <a:prstGeom prst="rect">
            <a:avLst/>
          </a:prstGeom>
          <a:noFill/>
        </p:spPr>
        <p:txBody>
          <a:bodyPr wrap="none" rtlCol="0">
            <a:spAutoFit/>
          </a:bodyPr>
          <a:lstStyle/>
          <a:p>
            <a:r>
              <a:rPr lang="zh-CN" altLang="en-US" sz="2400" b="1" dirty="0">
                <a:solidFill>
                  <a:srgbClr val="EB7C11"/>
                </a:solidFill>
                <a:latin typeface="华文行楷" panose="02010800040101010101" pitchFamily="2" charset="-122"/>
                <a:ea typeface="华文行楷" panose="02010800040101010101" pitchFamily="2" charset="-122"/>
              </a:rPr>
              <a:t>两个类层次！</a:t>
            </a:r>
            <a:endParaRPr lang="zh-CN" altLang="en-US" sz="2400" b="1" dirty="0">
              <a:solidFill>
                <a:srgbClr val="EB7C11"/>
              </a:solidFill>
              <a:latin typeface="华文行楷" panose="02010800040101010101" pitchFamily="2" charset="-122"/>
              <a:ea typeface="华文行楷" panose="02010800040101010101" pitchFamily="2" charset="-122"/>
            </a:endParaRPr>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7" name="矩形 6"/>
          <p:cNvSpPr/>
          <p:nvPr/>
        </p:nvSpPr>
        <p:spPr>
          <a:xfrm>
            <a:off x="11078570" y="0"/>
            <a:ext cx="1080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Visitor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访问者</a:t>
            </a:r>
            <a:r>
              <a:rPr lang="zh-CN" altLang="en-US" dirty="0" smtClean="0"/>
              <a:t>模式的结构</a:t>
            </a:r>
            <a:endParaRPr lang="zh-CN" altLang="en-US" dirty="0"/>
          </a:p>
        </p:txBody>
      </p:sp>
      <p:pic>
        <p:nvPicPr>
          <p:cNvPr id="4" name="图片 3"/>
          <p:cNvPicPr>
            <a:picLocks noChangeAspect="1"/>
          </p:cNvPicPr>
          <p:nvPr/>
        </p:nvPicPr>
        <p:blipFill>
          <a:blip r:embed="rId1"/>
          <a:stretch>
            <a:fillRect/>
          </a:stretch>
        </p:blipFill>
        <p:spPr>
          <a:xfrm>
            <a:off x="2137656" y="1179240"/>
            <a:ext cx="7741747" cy="5678760"/>
          </a:xfrm>
          <a:prstGeom prst="rect">
            <a:avLst/>
          </a:prstGeom>
        </p:spPr>
      </p:pic>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5" name="矩形 4"/>
          <p:cNvSpPr/>
          <p:nvPr/>
        </p:nvSpPr>
        <p:spPr>
          <a:xfrm>
            <a:off x="11078570" y="0"/>
            <a:ext cx="1080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Visitor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endParaRPr lang="zh-CN" altLang="en-US"/>
          </a:p>
        </p:txBody>
      </p:sp>
      <p:sp>
        <p:nvSpPr>
          <p:cNvPr id="3" name="内容占位符 2"/>
          <p:cNvSpPr>
            <a:spLocks noGrp="1"/>
          </p:cNvSpPr>
          <p:nvPr>
            <p:ph idx="1"/>
          </p:nvPr>
        </p:nvSpPr>
        <p:spPr>
          <a:xfrm>
            <a:off x="612000" y="124861"/>
            <a:ext cx="11157857" cy="6433881"/>
          </a:xfrm>
          <a:solidFill>
            <a:schemeClr val="bg1"/>
          </a:solidFill>
        </p:spPr>
        <p:txBody>
          <a:bodyPr/>
          <a:lstStyle/>
          <a:p>
            <a:pPr>
              <a:spcAft>
                <a:spcPts val="0"/>
              </a:spcAft>
            </a:pPr>
            <a:r>
              <a:rPr lang="en-US" altLang="zh-CN" sz="2000" dirty="0" smtClean="0"/>
              <a:t>Visitor(</a:t>
            </a:r>
            <a:r>
              <a:rPr lang="zh-CN" altLang="en-US" sz="2000" dirty="0" smtClean="0"/>
              <a:t>抽象访问者</a:t>
            </a:r>
            <a:r>
              <a:rPr lang="en-US" altLang="zh-CN" sz="2000" dirty="0" smtClean="0"/>
              <a:t>)</a:t>
            </a:r>
            <a:endParaRPr lang="en-US" altLang="zh-CN" sz="2000" dirty="0" smtClean="0"/>
          </a:p>
          <a:p>
            <a:pPr lvl="1">
              <a:spcAft>
                <a:spcPts val="0"/>
              </a:spcAft>
            </a:pPr>
            <a:r>
              <a:rPr lang="zh-CN" altLang="en-US" sz="2000" dirty="0" smtClean="0"/>
              <a:t>为该对象结构中</a:t>
            </a:r>
            <a:r>
              <a:rPr lang="en-US" altLang="zh-CN" sz="2000" dirty="0" err="1" smtClean="0"/>
              <a:t>ConcreteElement</a:t>
            </a:r>
            <a:r>
              <a:rPr lang="zh-CN" altLang="en-US" sz="2000" dirty="0" smtClean="0"/>
              <a:t>的每一个类声明一个</a:t>
            </a:r>
            <a:r>
              <a:rPr lang="en-US" altLang="zh-CN" sz="2000" dirty="0" smtClean="0"/>
              <a:t>Visit</a:t>
            </a:r>
            <a:r>
              <a:rPr lang="zh-CN" altLang="en-US" sz="2000" dirty="0" smtClean="0"/>
              <a:t>操作。该操作的名字和特征标识了发送</a:t>
            </a:r>
            <a:r>
              <a:rPr lang="en-US" altLang="zh-CN" sz="2000" dirty="0" smtClean="0"/>
              <a:t>Visit</a:t>
            </a:r>
            <a:r>
              <a:rPr lang="zh-CN" altLang="en-US" sz="2000" dirty="0" smtClean="0"/>
              <a:t>请求给该访问者的那个类。这使得访问者可确定正被访问元素的具体的类。这样访问者就可以通过该元素的特定接口直接访问它。</a:t>
            </a:r>
            <a:endParaRPr lang="zh-CN" altLang="en-US" sz="2000" dirty="0" smtClean="0"/>
          </a:p>
          <a:p>
            <a:pPr>
              <a:spcAft>
                <a:spcPts val="0"/>
              </a:spcAft>
            </a:pPr>
            <a:r>
              <a:rPr lang="en-US" altLang="zh-CN" sz="2000" dirty="0" err="1" smtClean="0"/>
              <a:t>ConcreteVisitor</a:t>
            </a:r>
            <a:r>
              <a:rPr lang="en-US" altLang="zh-CN" sz="2000" dirty="0" smtClean="0"/>
              <a:t>(</a:t>
            </a:r>
            <a:r>
              <a:rPr lang="zh-CN" altLang="en-US" sz="2000" dirty="0" smtClean="0"/>
              <a:t>具体访问者</a:t>
            </a:r>
            <a:r>
              <a:rPr lang="en-US" altLang="zh-CN" sz="2000" dirty="0" smtClean="0"/>
              <a:t>)</a:t>
            </a:r>
            <a:endParaRPr lang="en-US" altLang="zh-CN" sz="2000" dirty="0" smtClean="0"/>
          </a:p>
          <a:p>
            <a:pPr lvl="1">
              <a:spcAft>
                <a:spcPts val="0"/>
              </a:spcAft>
            </a:pPr>
            <a:r>
              <a:rPr lang="zh-CN" altLang="en-US" sz="2000" dirty="0" smtClean="0"/>
              <a:t>实现每个由</a:t>
            </a:r>
            <a:r>
              <a:rPr lang="en-US" altLang="zh-CN" sz="2000" dirty="0" smtClean="0"/>
              <a:t>Visitor</a:t>
            </a:r>
            <a:r>
              <a:rPr lang="zh-CN" altLang="en-US" sz="2000" dirty="0" smtClean="0"/>
              <a:t>声明的操作。每个操作实现本算法的一部分，而该算法片断乃是对应于结构中对象的类。</a:t>
            </a:r>
            <a:r>
              <a:rPr lang="en-US" altLang="zh-CN" sz="2000" dirty="0" err="1" smtClean="0"/>
              <a:t>ConcreteVisitor</a:t>
            </a:r>
            <a:r>
              <a:rPr lang="zh-CN" altLang="en-US" sz="2000" dirty="0" smtClean="0"/>
              <a:t>为该算法提供了上下文并存储它的局部状态。这一状态常常在遍历该结构的过程中累积结果。</a:t>
            </a:r>
            <a:endParaRPr lang="zh-CN" altLang="en-US" sz="2000" dirty="0" smtClean="0"/>
          </a:p>
          <a:p>
            <a:pPr>
              <a:spcAft>
                <a:spcPts val="0"/>
              </a:spcAft>
            </a:pPr>
            <a:r>
              <a:rPr lang="en-US" altLang="zh-CN" sz="2000" dirty="0" smtClean="0"/>
              <a:t>Element(</a:t>
            </a:r>
            <a:r>
              <a:rPr lang="zh-CN" altLang="en-US" sz="2000" dirty="0" smtClean="0"/>
              <a:t>抽象元素</a:t>
            </a:r>
            <a:r>
              <a:rPr lang="en-US" altLang="zh-CN" sz="2000" dirty="0" smtClean="0"/>
              <a:t>)</a:t>
            </a:r>
            <a:endParaRPr lang="en-US" altLang="zh-CN" sz="2000" dirty="0" smtClean="0"/>
          </a:p>
          <a:p>
            <a:pPr lvl="1">
              <a:spcAft>
                <a:spcPts val="0"/>
              </a:spcAft>
            </a:pPr>
            <a:r>
              <a:rPr lang="zh-CN" altLang="en-US" sz="2000" dirty="0" smtClean="0"/>
              <a:t>定义一个</a:t>
            </a:r>
            <a:r>
              <a:rPr lang="en-US" altLang="zh-CN" sz="2000" dirty="0" smtClean="0"/>
              <a:t>Accept</a:t>
            </a:r>
            <a:r>
              <a:rPr lang="zh-CN" altLang="en-US" sz="2000" dirty="0" smtClean="0"/>
              <a:t>操作，它以一个访问者为参数。</a:t>
            </a:r>
            <a:endParaRPr lang="zh-CN" altLang="en-US" sz="2000" dirty="0" smtClean="0"/>
          </a:p>
          <a:p>
            <a:pPr>
              <a:spcAft>
                <a:spcPts val="0"/>
              </a:spcAft>
            </a:pPr>
            <a:r>
              <a:rPr lang="en-US" altLang="zh-CN" sz="2000" dirty="0" err="1" smtClean="0"/>
              <a:t>ConcreteElement</a:t>
            </a:r>
            <a:r>
              <a:rPr lang="en-US" altLang="zh-CN" sz="2000" dirty="0" smtClean="0"/>
              <a:t>(</a:t>
            </a:r>
            <a:r>
              <a:rPr lang="zh-CN" altLang="en-US" sz="2000" dirty="0" smtClean="0"/>
              <a:t>具体元素</a:t>
            </a:r>
            <a:r>
              <a:rPr lang="en-US" altLang="zh-CN" sz="2000" dirty="0" smtClean="0"/>
              <a:t>)</a:t>
            </a:r>
            <a:endParaRPr lang="en-US" altLang="zh-CN" sz="2000" dirty="0" smtClean="0"/>
          </a:p>
          <a:p>
            <a:pPr lvl="1">
              <a:spcAft>
                <a:spcPts val="0"/>
              </a:spcAft>
            </a:pPr>
            <a:r>
              <a:rPr lang="zh-CN" altLang="en-US" sz="2000" dirty="0" smtClean="0"/>
              <a:t>实现</a:t>
            </a:r>
            <a:r>
              <a:rPr lang="en-US" altLang="zh-CN" sz="2000" dirty="0" smtClean="0"/>
              <a:t>Accept</a:t>
            </a:r>
            <a:r>
              <a:rPr lang="zh-CN" altLang="en-US" sz="2000" dirty="0" smtClean="0"/>
              <a:t>操作，该操作以一个访问者为参数。</a:t>
            </a:r>
            <a:endParaRPr lang="zh-CN" altLang="en-US" sz="2000" dirty="0" smtClean="0"/>
          </a:p>
          <a:p>
            <a:pPr>
              <a:spcAft>
                <a:spcPts val="0"/>
              </a:spcAft>
            </a:pPr>
            <a:r>
              <a:rPr lang="en-US" altLang="zh-CN" sz="2000" dirty="0" err="1" smtClean="0"/>
              <a:t>ObjectStructure</a:t>
            </a:r>
            <a:r>
              <a:rPr lang="en-US" altLang="zh-CN" sz="2000" dirty="0" smtClean="0"/>
              <a:t>(</a:t>
            </a:r>
            <a:r>
              <a:rPr lang="zh-CN" altLang="en-US" sz="2000" dirty="0" smtClean="0"/>
              <a:t>对象结构</a:t>
            </a:r>
            <a:r>
              <a:rPr lang="en-US" altLang="zh-CN" sz="2000" dirty="0" smtClean="0"/>
              <a:t>)</a:t>
            </a:r>
            <a:endParaRPr lang="en-US" altLang="zh-CN" sz="2000" dirty="0" smtClean="0"/>
          </a:p>
          <a:p>
            <a:pPr lvl="1">
              <a:spcAft>
                <a:spcPts val="0"/>
              </a:spcAft>
            </a:pPr>
            <a:r>
              <a:rPr lang="zh-CN" altLang="en-US" sz="2000" dirty="0" smtClean="0"/>
              <a:t>能枚举它的元素。</a:t>
            </a:r>
            <a:endParaRPr lang="zh-CN" altLang="en-US" sz="2000" dirty="0" smtClean="0"/>
          </a:p>
          <a:p>
            <a:pPr lvl="1">
              <a:spcAft>
                <a:spcPts val="0"/>
              </a:spcAft>
            </a:pPr>
            <a:r>
              <a:rPr lang="zh-CN" altLang="en-US" sz="2000" dirty="0" smtClean="0"/>
              <a:t>可以提供一个高层的接口以允许该访问者访问它的元素。</a:t>
            </a:r>
            <a:endParaRPr lang="zh-CN" altLang="en-US" sz="2000" dirty="0" smtClean="0"/>
          </a:p>
          <a:p>
            <a:pPr lvl="1">
              <a:spcAft>
                <a:spcPts val="0"/>
              </a:spcAft>
            </a:pPr>
            <a:r>
              <a:rPr lang="zh-CN" altLang="en-US" sz="2000" dirty="0" smtClean="0"/>
              <a:t>可以是一个复合或是一个集合。</a:t>
            </a:r>
            <a:endParaRPr lang="zh-CN" altLang="en-US" sz="2000"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5" name="矩形 4"/>
          <p:cNvSpPr/>
          <p:nvPr/>
        </p:nvSpPr>
        <p:spPr>
          <a:xfrm>
            <a:off x="11078570" y="0"/>
            <a:ext cx="1080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Visitor</a:t>
            </a:r>
            <a:endParaRPr lang="en-US" altLang="zh-CN" sz="2000" dirty="0">
              <a:solidFill>
                <a:schemeClr val="bg1"/>
              </a:solidFill>
              <a:latin typeface="+mn-ea"/>
            </a:endParaRPr>
          </a:p>
        </p:txBody>
      </p:sp>
    </p:spTree>
  </p:cSld>
  <p:clrMapOvr>
    <a:masterClrMapping/>
  </p:clrMapOvr>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Summary: Behavioral Patterns</a:t>
            </a:r>
            <a:endParaRPr lang="zh-CN" altLang="en-US" dirty="0"/>
          </a:p>
        </p:txBody>
      </p:sp>
      <p:sp>
        <p:nvSpPr>
          <p:cNvPr id="3" name="内容占位符 2"/>
          <p:cNvSpPr>
            <a:spLocks noGrp="1"/>
          </p:cNvSpPr>
          <p:nvPr>
            <p:ph idx="1"/>
          </p:nvPr>
        </p:nvSpPr>
        <p:spPr/>
        <p:txBody>
          <a:bodyPr/>
          <a:lstStyle/>
          <a:p>
            <a:r>
              <a:rPr lang="en-US" altLang="zh-CN" dirty="0" smtClean="0"/>
              <a:t>Strategy</a:t>
            </a:r>
            <a:r>
              <a:rPr lang="zh-CN" altLang="en-US" dirty="0" smtClean="0"/>
              <a:t>、</a:t>
            </a:r>
            <a:r>
              <a:rPr lang="en-US" altLang="zh-CN" dirty="0" smtClean="0"/>
              <a:t>Iterator</a:t>
            </a:r>
            <a:r>
              <a:rPr lang="zh-CN" altLang="en-US" dirty="0" smtClean="0"/>
              <a:t>、</a:t>
            </a:r>
            <a:r>
              <a:rPr lang="en-US" altLang="zh-CN" dirty="0" smtClean="0"/>
              <a:t>Mediator</a:t>
            </a:r>
            <a:r>
              <a:rPr lang="zh-CN" altLang="en-US" dirty="0" smtClean="0"/>
              <a:t>、</a:t>
            </a:r>
            <a:r>
              <a:rPr lang="en-US" altLang="zh-CN" dirty="0" smtClean="0"/>
              <a:t>State</a:t>
            </a:r>
            <a:r>
              <a:rPr lang="zh-CN" altLang="en-US" dirty="0" smtClean="0"/>
              <a:t>、</a:t>
            </a:r>
            <a:r>
              <a:rPr lang="en-US" altLang="zh-CN" dirty="0" smtClean="0"/>
              <a:t>Command</a:t>
            </a:r>
            <a:endParaRPr lang="en-US" altLang="zh-CN" dirty="0" smtClean="0"/>
          </a:p>
          <a:p>
            <a:pPr lvl="1"/>
            <a:r>
              <a:rPr lang="zh-CN" altLang="en-US" dirty="0" smtClean="0"/>
              <a:t>用一个对象来封装某些经常变化的特性，比如算法</a:t>
            </a:r>
            <a:r>
              <a:rPr lang="en-US" altLang="zh-CN" dirty="0" smtClean="0"/>
              <a:t>(Strategy)</a:t>
            </a:r>
            <a:r>
              <a:rPr lang="zh-CN" altLang="en-US" dirty="0" smtClean="0"/>
              <a:t>、交互协议</a:t>
            </a:r>
            <a:r>
              <a:rPr lang="en-US" altLang="zh-CN" dirty="0" smtClean="0"/>
              <a:t>(Mediator)</a:t>
            </a:r>
            <a:r>
              <a:rPr lang="zh-CN" altLang="en-US" dirty="0" smtClean="0"/>
              <a:t>、状态</a:t>
            </a:r>
            <a:r>
              <a:rPr lang="en-US" altLang="zh-CN" dirty="0" smtClean="0"/>
              <a:t>(State)</a:t>
            </a:r>
            <a:r>
              <a:rPr lang="zh-CN" altLang="en-US" dirty="0" smtClean="0"/>
              <a:t>、行为、遍历方法</a:t>
            </a:r>
            <a:r>
              <a:rPr lang="en-US" altLang="zh-CN" dirty="0" smtClean="0"/>
              <a:t>(Iterator)</a:t>
            </a:r>
            <a:endParaRPr lang="en-US" altLang="zh-CN" dirty="0" smtClean="0"/>
          </a:p>
          <a:p>
            <a:r>
              <a:rPr lang="en-US" altLang="zh-CN" dirty="0" smtClean="0"/>
              <a:t>Mediator</a:t>
            </a:r>
            <a:r>
              <a:rPr lang="zh-CN" altLang="en-US" dirty="0" smtClean="0"/>
              <a:t>、</a:t>
            </a:r>
            <a:r>
              <a:rPr lang="en-US" altLang="zh-CN" dirty="0" smtClean="0"/>
              <a:t>Observer</a:t>
            </a:r>
            <a:endParaRPr lang="en-US" altLang="zh-CN" dirty="0" smtClean="0"/>
          </a:p>
          <a:p>
            <a:pPr lvl="1"/>
            <a:r>
              <a:rPr lang="en-US" altLang="zh-CN" dirty="0" smtClean="0"/>
              <a:t>Observer</a:t>
            </a:r>
            <a:r>
              <a:rPr lang="zh-CN" altLang="en-US" dirty="0" smtClean="0"/>
              <a:t>建立起</a:t>
            </a:r>
            <a:r>
              <a:rPr lang="en-US" altLang="zh-CN" dirty="0" smtClean="0"/>
              <a:t>subject</a:t>
            </a:r>
            <a:r>
              <a:rPr lang="zh-CN" altLang="en-US" dirty="0" smtClean="0"/>
              <a:t>和</a:t>
            </a:r>
            <a:r>
              <a:rPr lang="en-US" altLang="zh-CN" dirty="0" smtClean="0"/>
              <a:t>observer</a:t>
            </a:r>
            <a:r>
              <a:rPr lang="zh-CN" altLang="en-US" dirty="0" smtClean="0"/>
              <a:t>之间的松耦合连接</a:t>
            </a:r>
            <a:endParaRPr lang="zh-CN" altLang="en-US" dirty="0" smtClean="0"/>
          </a:p>
          <a:p>
            <a:pPr lvl="1"/>
            <a:r>
              <a:rPr lang="en-US" altLang="zh-CN" dirty="0" smtClean="0"/>
              <a:t>Mediator</a:t>
            </a:r>
            <a:r>
              <a:rPr lang="zh-CN" altLang="en-US" dirty="0" smtClean="0"/>
              <a:t>把约束限制集中起来，进行中心控制</a:t>
            </a:r>
            <a:endParaRPr lang="zh-CN" altLang="en-US" dirty="0" smtClean="0"/>
          </a:p>
          <a:p>
            <a:r>
              <a:rPr lang="en-US" altLang="zh-CN" dirty="0" smtClean="0"/>
              <a:t>Command</a:t>
            </a:r>
            <a:r>
              <a:rPr lang="zh-CN" altLang="en-US" dirty="0" smtClean="0"/>
              <a:t>、</a:t>
            </a:r>
            <a:r>
              <a:rPr lang="en-US" altLang="zh-CN" dirty="0" smtClean="0"/>
              <a:t>Chain of Responsibility</a:t>
            </a:r>
            <a:r>
              <a:rPr lang="zh-CN" altLang="en-US" dirty="0" smtClean="0"/>
              <a:t>、</a:t>
            </a:r>
            <a:r>
              <a:rPr lang="en-US" altLang="zh-CN" dirty="0" smtClean="0"/>
              <a:t>Interpreter</a:t>
            </a:r>
            <a:endParaRPr lang="en-US" altLang="zh-CN" dirty="0" smtClean="0"/>
          </a:p>
          <a:p>
            <a:pPr lvl="1"/>
            <a:r>
              <a:rPr lang="en-US" altLang="zh-CN" dirty="0" smtClean="0"/>
              <a:t>Command</a:t>
            </a:r>
            <a:r>
              <a:rPr lang="zh-CN" altLang="en-US" dirty="0" smtClean="0"/>
              <a:t>模式侧重于命令的总体管理</a:t>
            </a:r>
            <a:endParaRPr lang="zh-CN" altLang="en-US" dirty="0" smtClean="0"/>
          </a:p>
          <a:p>
            <a:pPr lvl="1"/>
            <a:r>
              <a:rPr lang="en-US" altLang="zh-CN" dirty="0" smtClean="0"/>
              <a:t>Chain of Responsibility</a:t>
            </a:r>
            <a:r>
              <a:rPr lang="zh-CN" altLang="en-US" dirty="0" smtClean="0"/>
              <a:t>侧重于命令被正确处理</a:t>
            </a:r>
            <a:endParaRPr lang="zh-CN" altLang="en-US" dirty="0" smtClean="0"/>
          </a:p>
          <a:p>
            <a:pPr lvl="1"/>
            <a:r>
              <a:rPr lang="en-US" altLang="zh-CN" dirty="0" smtClean="0"/>
              <a:t>Interpreter</a:t>
            </a:r>
            <a:r>
              <a:rPr lang="zh-CN" altLang="en-US" dirty="0" smtClean="0"/>
              <a:t>用于复合结构中操作的执行过程</a:t>
            </a:r>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Summary: Behavioral Patterns</a:t>
            </a:r>
            <a:endParaRPr lang="zh-CN" altLang="en-US" dirty="0"/>
          </a:p>
        </p:txBody>
      </p:sp>
      <p:sp>
        <p:nvSpPr>
          <p:cNvPr id="3" name="内容占位符 2"/>
          <p:cNvSpPr>
            <a:spLocks noGrp="1"/>
          </p:cNvSpPr>
          <p:nvPr>
            <p:ph idx="1"/>
          </p:nvPr>
        </p:nvSpPr>
        <p:spPr>
          <a:xfrm>
            <a:off x="582808" y="1370014"/>
            <a:ext cx="11200385" cy="5043487"/>
          </a:xfrm>
        </p:spPr>
        <p:txBody>
          <a:bodyPr/>
          <a:lstStyle/>
          <a:p>
            <a:r>
              <a:rPr lang="en-US" altLang="zh-CN" sz="2200" dirty="0"/>
              <a:t>Interpreter</a:t>
            </a:r>
            <a:r>
              <a:rPr lang="zh-CN" altLang="en-US" sz="2200" dirty="0"/>
              <a:t>模式注重封装</a:t>
            </a:r>
            <a:r>
              <a:rPr lang="zh-CN" altLang="en-US" sz="2200" dirty="0">
                <a:solidFill>
                  <a:srgbClr val="EB7C1F"/>
                </a:solidFill>
              </a:rPr>
              <a:t>特定领域变化</a:t>
            </a:r>
            <a:r>
              <a:rPr lang="zh-CN" altLang="en-US" sz="2200" dirty="0"/>
              <a:t>，支持领域问题的频繁变化</a:t>
            </a:r>
            <a:endParaRPr lang="zh-CN" altLang="en-US" sz="2200" dirty="0"/>
          </a:p>
          <a:p>
            <a:r>
              <a:rPr lang="en-US" altLang="zh-CN" sz="2200" dirty="0"/>
              <a:t>Template Method</a:t>
            </a:r>
            <a:r>
              <a:rPr lang="zh-CN" altLang="en-US" sz="2200" dirty="0"/>
              <a:t>模式注重封装算法结构，支持</a:t>
            </a:r>
            <a:r>
              <a:rPr lang="zh-CN" altLang="en-US" sz="2200" dirty="0">
                <a:solidFill>
                  <a:srgbClr val="EB7C1F"/>
                </a:solidFill>
              </a:rPr>
              <a:t>算法子步骤变化</a:t>
            </a:r>
            <a:endParaRPr lang="zh-CN" altLang="en-US" sz="2200" dirty="0">
              <a:solidFill>
                <a:srgbClr val="EB7C1F"/>
              </a:solidFill>
            </a:endParaRPr>
          </a:p>
          <a:p>
            <a:r>
              <a:rPr lang="en-US" altLang="zh-CN" sz="2200" dirty="0"/>
              <a:t>Chain of Responsibility</a:t>
            </a:r>
            <a:r>
              <a:rPr lang="zh-CN" altLang="en-US" sz="2200" dirty="0"/>
              <a:t>模式注重封装对象责任，支持</a:t>
            </a:r>
            <a:r>
              <a:rPr lang="zh-CN" altLang="en-US" sz="2200" dirty="0">
                <a:solidFill>
                  <a:srgbClr val="EB7C1F"/>
                </a:solidFill>
              </a:rPr>
              <a:t>责任的变化</a:t>
            </a:r>
            <a:endParaRPr lang="zh-CN" altLang="en-US" sz="2200" dirty="0">
              <a:solidFill>
                <a:srgbClr val="EB7C1F"/>
              </a:solidFill>
            </a:endParaRPr>
          </a:p>
          <a:p>
            <a:r>
              <a:rPr lang="en-US" altLang="zh-CN" sz="2200" dirty="0"/>
              <a:t>Command</a:t>
            </a:r>
            <a:r>
              <a:rPr lang="zh-CN" altLang="en-US" sz="2200" dirty="0"/>
              <a:t>模式注重将请求封装为对象，支持</a:t>
            </a:r>
            <a:r>
              <a:rPr lang="zh-CN" altLang="en-US" sz="2200" dirty="0">
                <a:solidFill>
                  <a:srgbClr val="EB7C1F"/>
                </a:solidFill>
              </a:rPr>
              <a:t>请求的变化</a:t>
            </a:r>
            <a:endParaRPr lang="zh-CN" altLang="en-US" sz="2200" dirty="0">
              <a:solidFill>
                <a:srgbClr val="EB7C1F"/>
              </a:solidFill>
            </a:endParaRPr>
          </a:p>
          <a:p>
            <a:r>
              <a:rPr lang="en-US" altLang="zh-CN" sz="2200" dirty="0"/>
              <a:t>Iterator</a:t>
            </a:r>
            <a:r>
              <a:rPr lang="zh-CN" altLang="en-US" sz="2200" dirty="0"/>
              <a:t>模式注重封装集合对象内部结构，支持</a:t>
            </a:r>
            <a:r>
              <a:rPr lang="zh-CN" altLang="en-US" sz="2200" dirty="0">
                <a:solidFill>
                  <a:srgbClr val="EB7C1F"/>
                </a:solidFill>
              </a:rPr>
              <a:t>集合的变化</a:t>
            </a:r>
            <a:endParaRPr lang="zh-CN" altLang="en-US" sz="2200" dirty="0">
              <a:solidFill>
                <a:srgbClr val="EB7C1F"/>
              </a:solidFill>
            </a:endParaRPr>
          </a:p>
          <a:p>
            <a:r>
              <a:rPr lang="en-US" altLang="zh-CN" sz="2200" dirty="0"/>
              <a:t>Strategy</a:t>
            </a:r>
            <a:r>
              <a:rPr lang="zh-CN" altLang="en-US" sz="2200" dirty="0"/>
              <a:t>模式注重封装算法，支持</a:t>
            </a:r>
            <a:r>
              <a:rPr lang="zh-CN" altLang="en-US" sz="2200" dirty="0">
                <a:solidFill>
                  <a:srgbClr val="EB7C1F"/>
                </a:solidFill>
              </a:rPr>
              <a:t>算法的变化</a:t>
            </a:r>
            <a:endParaRPr lang="zh-CN" altLang="en-US" sz="2200" dirty="0">
              <a:solidFill>
                <a:srgbClr val="EB7C1F"/>
              </a:solidFill>
            </a:endParaRPr>
          </a:p>
          <a:p>
            <a:r>
              <a:rPr lang="en-US" altLang="zh-CN" sz="2200" dirty="0"/>
              <a:t>Mediator</a:t>
            </a:r>
            <a:r>
              <a:rPr lang="zh-CN" altLang="en-US" sz="2200" dirty="0"/>
              <a:t>模式注重封装对象间的交互，支持</a:t>
            </a:r>
            <a:r>
              <a:rPr lang="zh-CN" altLang="en-US" sz="2200" dirty="0">
                <a:solidFill>
                  <a:srgbClr val="EB7C1F"/>
                </a:solidFill>
              </a:rPr>
              <a:t>对象交互的变化</a:t>
            </a:r>
            <a:endParaRPr lang="zh-CN" altLang="en-US" sz="2200" dirty="0">
              <a:solidFill>
                <a:srgbClr val="EB7C1F"/>
              </a:solidFill>
            </a:endParaRPr>
          </a:p>
          <a:p>
            <a:r>
              <a:rPr lang="en-US" altLang="zh-CN" sz="2200" dirty="0"/>
              <a:t>Memento</a:t>
            </a:r>
            <a:r>
              <a:rPr lang="zh-CN" altLang="en-US" sz="2200" dirty="0"/>
              <a:t>模式注重封装</a:t>
            </a:r>
            <a:r>
              <a:rPr lang="zh-CN" altLang="en-US" sz="2200" dirty="0">
                <a:solidFill>
                  <a:srgbClr val="EB7C1F"/>
                </a:solidFill>
              </a:rPr>
              <a:t>对象状态变化</a:t>
            </a:r>
            <a:r>
              <a:rPr lang="zh-CN" altLang="en-US" sz="2200" dirty="0"/>
              <a:t>，支持状态保存</a:t>
            </a:r>
            <a:r>
              <a:rPr lang="en-US" altLang="zh-CN" sz="2200" dirty="0"/>
              <a:t>/</a:t>
            </a:r>
            <a:r>
              <a:rPr lang="zh-CN" altLang="en-US" sz="2200" dirty="0"/>
              <a:t>恢复</a:t>
            </a:r>
            <a:endParaRPr lang="zh-CN" altLang="en-US" sz="2200" dirty="0"/>
          </a:p>
          <a:p>
            <a:r>
              <a:rPr lang="en-US" altLang="zh-CN" sz="2200" dirty="0"/>
              <a:t>Observer</a:t>
            </a:r>
            <a:r>
              <a:rPr lang="zh-CN" altLang="en-US" sz="2200" dirty="0"/>
              <a:t>模式注重封装对象通知，支持</a:t>
            </a:r>
            <a:r>
              <a:rPr lang="zh-CN" altLang="en-US" sz="2200" dirty="0">
                <a:solidFill>
                  <a:srgbClr val="EB7C1F"/>
                </a:solidFill>
              </a:rPr>
              <a:t>通信对象的变化</a:t>
            </a:r>
            <a:endParaRPr lang="en-US" altLang="zh-CN" sz="2200" dirty="0">
              <a:solidFill>
                <a:srgbClr val="EB7C1F"/>
              </a:solidFill>
            </a:endParaRPr>
          </a:p>
          <a:p>
            <a:r>
              <a:rPr lang="en-US" altLang="zh-CN" sz="2200" dirty="0"/>
              <a:t>State</a:t>
            </a:r>
            <a:r>
              <a:rPr lang="zh-CN" altLang="en-US" sz="2200" dirty="0"/>
              <a:t>模式注重封装与状态行为相关的行为，支持</a:t>
            </a:r>
            <a:r>
              <a:rPr lang="zh-CN" altLang="en-US" sz="2200" dirty="0">
                <a:solidFill>
                  <a:srgbClr val="EB7C1F"/>
                </a:solidFill>
              </a:rPr>
              <a:t>状态的变化</a:t>
            </a:r>
            <a:endParaRPr lang="zh-CN" altLang="en-US" sz="2200" dirty="0">
              <a:solidFill>
                <a:srgbClr val="EB7C1F"/>
              </a:solidFill>
            </a:endParaRPr>
          </a:p>
          <a:p>
            <a:r>
              <a:rPr lang="en-US" altLang="zh-CN" sz="2200" dirty="0"/>
              <a:t>Visitor</a:t>
            </a:r>
            <a:r>
              <a:rPr lang="zh-CN" altLang="en-US" sz="2200" dirty="0"/>
              <a:t>模式注重封装</a:t>
            </a:r>
            <a:r>
              <a:rPr lang="zh-CN" altLang="en-US" sz="2200" dirty="0">
                <a:solidFill>
                  <a:srgbClr val="EB7C1F"/>
                </a:solidFill>
              </a:rPr>
              <a:t>对象操作变化</a:t>
            </a:r>
            <a:r>
              <a:rPr lang="zh-CN" altLang="en-US" sz="2200" dirty="0"/>
              <a:t>，支持在运行时为类层次结构动态添加新的操作。</a:t>
            </a:r>
            <a:endParaRPr lang="zh-CN" altLang="en-US" sz="2200"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设计模式是“封装变化”方法的最佳阐释</a:t>
            </a:r>
            <a:endParaRPr lang="zh-CN" altLang="en-US" dirty="0"/>
          </a:p>
        </p:txBody>
      </p:sp>
      <p:sp>
        <p:nvSpPr>
          <p:cNvPr id="3" name="内容占位符 2"/>
          <p:cNvSpPr>
            <a:spLocks noGrp="1"/>
          </p:cNvSpPr>
          <p:nvPr>
            <p:ph idx="1"/>
          </p:nvPr>
        </p:nvSpPr>
        <p:spPr/>
        <p:txBody>
          <a:bodyPr/>
          <a:lstStyle/>
          <a:p>
            <a:r>
              <a:rPr lang="zh-CN" altLang="en-US" smtClean="0"/>
              <a:t>无论是创建型模式、结构型模式还是行为型模式，归根结底都是寻找软件中可能存在的“变化”，然后利用抽象的方式对这些变化进行封装。</a:t>
            </a:r>
            <a:endParaRPr lang="zh-CN" altLang="en-US" smtClean="0"/>
          </a:p>
          <a:p>
            <a:r>
              <a:rPr lang="zh-CN" altLang="en-US" smtClean="0"/>
              <a:t>由于抽象没有具体的实现，就代表了一种无限的可能性，使得其扩展成为了可能。</a:t>
            </a:r>
            <a:endParaRPr lang="zh-CN" altLang="en-US" smtClean="0"/>
          </a:p>
          <a:p>
            <a:r>
              <a:rPr lang="zh-CN" altLang="en-US" smtClean="0"/>
              <a:t>利用设计模式，通过封装变化的方法，可以最大限度的保证软件的可扩展性。</a:t>
            </a:r>
            <a:endParaRPr lang="zh-CN" altLang="en-US" smtClean="0"/>
          </a:p>
          <a:p>
            <a:r>
              <a:rPr lang="zh-CN" altLang="en-US" smtClean="0"/>
              <a:t>在设计之初预见某些变化，在一定程度上避免未来存在的变化为软件架构带来的灾难性伤害，就能用很小的代价来应对剧烈的变化。 </a:t>
            </a:r>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8369" name="Rectangle 2"/>
          <p:cNvSpPr>
            <a:spLocks noGrp="1" noChangeArrowheads="1"/>
          </p:cNvSpPr>
          <p:nvPr>
            <p:ph type="title"/>
          </p:nvPr>
        </p:nvSpPr>
        <p:spPr/>
        <p:txBody>
          <a:bodyPr/>
          <a:lstStyle/>
          <a:p>
            <a:r>
              <a:rPr lang="en-US" altLang="zh-CN" smtClean="0"/>
              <a:t>Review: Design Patterns Categories</a:t>
            </a:r>
            <a:endParaRPr lang="en-US" altLang="zh-CN" dirty="0" smtClean="0"/>
          </a:p>
        </p:txBody>
      </p:sp>
      <p:graphicFrame>
        <p:nvGraphicFramePr>
          <p:cNvPr id="3" name="内容占位符 2"/>
          <p:cNvGraphicFramePr>
            <a:graphicFrameLocks noGrp="1"/>
          </p:cNvGraphicFramePr>
          <p:nvPr>
            <p:ph idx="1"/>
          </p:nvPr>
        </p:nvGraphicFramePr>
        <p:xfrm>
          <a:off x="2017626" y="1503767"/>
          <a:ext cx="8532812" cy="4635500"/>
        </p:xfrm>
        <a:graphic>
          <a:graphicData uri="http://schemas.openxmlformats.org/drawingml/2006/table">
            <a:tbl>
              <a:tblPr/>
              <a:tblGrid>
                <a:gridCol w="1008062"/>
                <a:gridCol w="1042988"/>
                <a:gridCol w="2017712"/>
                <a:gridCol w="2016125"/>
                <a:gridCol w="2447925"/>
              </a:tblGrid>
              <a:tr h="396940">
                <a:tc rowSpan="2" gridSpan="2">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EB7C1F"/>
                    </a:solidFill>
                  </a:tcPr>
                </a:tc>
                <a:tc rowSpan="2" hMerge="1">
                  <a:tcPr/>
                </a:tc>
                <a:tc gridSpan="3">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FFFFFF"/>
                          </a:solidFill>
                          <a:effectLst/>
                          <a:latin typeface="Arial" panose="020B0604020202020204" pitchFamily="34" charset="0"/>
                          <a:ea typeface="宋体" panose="02010600030101010101" pitchFamily="2" charset="-122"/>
                        </a:rPr>
                        <a:t>Purpose</a:t>
                      </a:r>
                      <a:endPar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EB7C1F"/>
                    </a:solidFill>
                  </a:tcPr>
                </a:tc>
                <a:tc hMerge="1">
                  <a:tcPr/>
                </a:tc>
                <a:tc hMerge="1">
                  <a:tcPr/>
                </a:tc>
              </a:tr>
              <a:tr h="396940">
                <a:tc vMerge="1" gridSpan="2">
                  <a:tcPr/>
                </a:tc>
                <a:tc vMerge="1" hMerge="1">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Creational</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Structural</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Behavioral</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r>
              <a:tr h="701790">
                <a:tc rowSpan="2">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Scope</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FE7"/>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Class</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FE7"/>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Factory Method</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FE7"/>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Adapter</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FE7"/>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Interpreter</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Template Method</a:t>
                      </a:r>
                      <a:endParaRPr kumimoji="0" lang="zh-CN" altLang="en-US"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FE7"/>
                    </a:solidFill>
                  </a:tcPr>
                </a:tc>
              </a:tr>
              <a:tr h="3139830">
                <a:tc vMerge="1">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Object</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Abstract Factory</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Builder</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Prototype</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Singleton</a:t>
                      </a:r>
                      <a:endParaRPr kumimoji="0" lang="zh-CN" altLang="en-US"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Adapter</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Bridge</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Composite</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Decorator</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Facade</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Proxy</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Flyweight</a:t>
                      </a:r>
                      <a:endParaRPr kumimoji="0" lang="zh-CN" altLang="en-US"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Chain of Responsibility</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Command</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Iterator</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Mediator</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Memento</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Observer</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State</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Strategy</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Visitor</a:t>
                      </a:r>
                      <a:endParaRPr kumimoji="0" lang="zh-CN" altLang="en-US"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r>
            </a:tbl>
          </a:graphicData>
        </a:graphic>
      </p:graphicFrame>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83632" y="1052736"/>
            <a:ext cx="823392" cy="5008984"/>
          </a:xfrm>
        </p:spPr>
        <p:txBody>
          <a:bodyPr/>
          <a:lstStyle/>
          <a:p>
            <a:r>
              <a:rPr lang="zh-CN" altLang="en-US" dirty="0" smtClean="0"/>
              <a:t>设计模式间的关系</a:t>
            </a:r>
            <a:endParaRPr lang="zh-CN" altLang="en-US" dirty="0"/>
          </a:p>
        </p:txBody>
      </p:sp>
      <p:pic>
        <p:nvPicPr>
          <p:cNvPr id="4"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1" b="4065"/>
          <a:stretch>
            <a:fillRect/>
          </a:stretch>
        </p:blipFill>
        <p:spPr bwMode="auto">
          <a:xfrm>
            <a:off x="4655841" y="-22362"/>
            <a:ext cx="5987369" cy="6864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a:t>
            </a:r>
            <a:r>
              <a:rPr lang="zh-CN" altLang="zh-CN" dirty="0"/>
              <a:t> CARP</a:t>
            </a:r>
            <a:r>
              <a:rPr lang="en-US" altLang="zh-CN" dirty="0"/>
              <a:t>: The Composite/Aggregate Reuse Principle</a:t>
            </a:r>
            <a:endParaRPr lang="zh-CN" altLang="en-US" dirty="0"/>
          </a:p>
        </p:txBody>
      </p:sp>
      <p:sp>
        <p:nvSpPr>
          <p:cNvPr id="3" name="内容占位符 2"/>
          <p:cNvSpPr>
            <a:spLocks noGrp="1"/>
          </p:cNvSpPr>
          <p:nvPr>
            <p:ph idx="1"/>
          </p:nvPr>
        </p:nvSpPr>
        <p:spPr/>
        <p:txBody>
          <a:bodyPr/>
          <a:lstStyle/>
          <a:p>
            <a:r>
              <a:rPr lang="zh-CN" altLang="zh-CN" dirty="0"/>
              <a:t>组合/聚合复用原则</a:t>
            </a:r>
            <a:endParaRPr lang="en-US" altLang="zh-CN" dirty="0"/>
          </a:p>
          <a:p>
            <a:pPr lvl="1"/>
            <a:r>
              <a:rPr lang="zh-CN" altLang="en-US" dirty="0"/>
              <a:t>要尽量使用组合</a:t>
            </a:r>
            <a:r>
              <a:rPr lang="en-US" altLang="zh-CN" dirty="0"/>
              <a:t>/</a:t>
            </a:r>
            <a:r>
              <a:rPr lang="zh-CN" altLang="en-US" dirty="0"/>
              <a:t>聚合，尽量不要使用继承</a:t>
            </a:r>
            <a:r>
              <a:rPr lang="zh-CN" altLang="en-US" dirty="0" smtClean="0"/>
              <a:t>。</a:t>
            </a:r>
            <a:endParaRPr lang="zh-CN" altLang="en-US" dirty="0"/>
          </a:p>
          <a:p>
            <a:pPr lvl="1"/>
            <a:r>
              <a:rPr lang="en-US" altLang="zh-CN" dirty="0" smtClean="0"/>
              <a:t>Favor </a:t>
            </a:r>
            <a:r>
              <a:rPr lang="en-US" altLang="zh-CN" dirty="0"/>
              <a:t>composition of objects over </a:t>
            </a:r>
            <a:r>
              <a:rPr lang="en-US" altLang="zh-CN" dirty="0" smtClean="0"/>
              <a:t>inheritance as </a:t>
            </a:r>
            <a:r>
              <a:rPr lang="en-US" altLang="zh-CN" dirty="0"/>
              <a:t>a reuse mechanism</a:t>
            </a:r>
            <a:r>
              <a:rPr lang="en-US" altLang="zh-CN" dirty="0" smtClean="0"/>
              <a:t>.</a:t>
            </a:r>
            <a:endParaRPr lang="en-US" altLang="zh-CN" dirty="0"/>
          </a:p>
          <a:p>
            <a:pPr>
              <a:spcBef>
                <a:spcPts val="1200"/>
              </a:spcBef>
            </a:pPr>
            <a:r>
              <a:rPr lang="zh-CN" altLang="en-US" dirty="0"/>
              <a:t>面向对象设计里，复用已有设计和实现的两种基本方法</a:t>
            </a:r>
            <a:r>
              <a:rPr lang="zh-CN" altLang="en-US" dirty="0" smtClean="0"/>
              <a:t>：</a:t>
            </a:r>
            <a:endParaRPr lang="en-US" altLang="zh-CN" dirty="0" smtClean="0"/>
          </a:p>
          <a:p>
            <a:pPr lvl="1"/>
            <a:r>
              <a:rPr lang="zh-CN" altLang="en-US" dirty="0" smtClean="0"/>
              <a:t>继承 </a:t>
            </a:r>
            <a:endParaRPr lang="en-US" altLang="zh-CN" dirty="0" smtClean="0"/>
          </a:p>
          <a:p>
            <a:pPr lvl="1"/>
            <a:r>
              <a:rPr lang="zh-CN" altLang="en-US" dirty="0" smtClean="0"/>
              <a:t>组合</a:t>
            </a:r>
            <a:r>
              <a:rPr lang="en-US" altLang="zh-CN" dirty="0"/>
              <a:t>/</a:t>
            </a:r>
            <a:r>
              <a:rPr lang="zh-CN" altLang="en-US" dirty="0"/>
              <a:t>聚合</a:t>
            </a:r>
            <a:endParaRPr lang="zh-CN" altLang="en-US" dirty="0"/>
          </a:p>
          <a:p>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mtClean="0"/>
              <a:t>继承复用</a:t>
            </a:r>
            <a:endParaRPr lang="zh-CN" altLang="en-US" dirty="0"/>
          </a:p>
        </p:txBody>
      </p:sp>
      <p:sp>
        <p:nvSpPr>
          <p:cNvPr id="3" name="内容占位符 2"/>
          <p:cNvSpPr>
            <a:spLocks noGrp="1"/>
          </p:cNvSpPr>
          <p:nvPr>
            <p:ph idx="1"/>
          </p:nvPr>
        </p:nvSpPr>
        <p:spPr/>
        <p:txBody>
          <a:bodyPr/>
          <a:lstStyle/>
          <a:p>
            <a:r>
              <a:rPr lang="zh-CN" altLang="zh-CN" dirty="0" smtClean="0"/>
              <a:t>继承复用通过扩展一个已有对象的实现来得到新的功能，基类明显地捕获共同的属性和方法，而子类通过增加新的属性和方法来扩展超类的实现。继承是类型的复用。</a:t>
            </a:r>
            <a:endParaRPr lang="zh-CN" altLang="zh-CN" dirty="0" smtClean="0"/>
          </a:p>
          <a:p>
            <a:r>
              <a:rPr lang="zh-CN" altLang="zh-CN" dirty="0" smtClean="0"/>
              <a:t>继承复用的优点：</a:t>
            </a:r>
            <a:endParaRPr lang="zh-CN" altLang="zh-CN" dirty="0" smtClean="0"/>
          </a:p>
          <a:p>
            <a:pPr lvl="1"/>
            <a:r>
              <a:rPr lang="zh-CN" altLang="zh-CN" dirty="0" smtClean="0"/>
              <a:t>新的实现较为容易，因为超类的大部分功能可通过继承关系自动进入子类；</a:t>
            </a:r>
            <a:endParaRPr lang="zh-CN" altLang="zh-CN" dirty="0" smtClean="0"/>
          </a:p>
          <a:p>
            <a:pPr lvl="1"/>
            <a:r>
              <a:rPr lang="zh-CN" altLang="zh-CN" dirty="0" smtClean="0"/>
              <a:t>修改或扩展继承而来的实现较为容易。</a:t>
            </a:r>
            <a:endParaRPr lang="zh-CN" altLang="zh-CN" dirty="0" smtClean="0"/>
          </a:p>
          <a:p>
            <a:r>
              <a:rPr lang="zh-CN" altLang="zh-CN" dirty="0" smtClean="0"/>
              <a:t>继承复用的缺点：</a:t>
            </a:r>
            <a:endParaRPr lang="zh-CN" altLang="zh-CN" dirty="0" smtClean="0"/>
          </a:p>
          <a:p>
            <a:pPr lvl="1"/>
            <a:r>
              <a:rPr lang="zh-CN" altLang="zh-CN" dirty="0" smtClean="0"/>
              <a:t>继承复用破坏封装，因为继承将超类的实现细节</a:t>
            </a:r>
            <a:r>
              <a:rPr lang="en-US" altLang="zh-CN" dirty="0" smtClean="0"/>
              <a:t> </a:t>
            </a:r>
            <a:r>
              <a:rPr lang="zh-CN" altLang="zh-CN" dirty="0" smtClean="0"/>
              <a:t>暴露给子类。</a:t>
            </a:r>
            <a:r>
              <a:rPr lang="zh-CN" altLang="zh-CN" b="1" dirty="0" smtClean="0">
                <a:solidFill>
                  <a:srgbClr val="EB7C11"/>
                </a:solidFill>
              </a:rPr>
              <a:t>“白箱”复用</a:t>
            </a:r>
            <a:r>
              <a:rPr lang="zh-CN" altLang="en-US" dirty="0" smtClean="0"/>
              <a:t>。</a:t>
            </a:r>
            <a:endParaRPr lang="zh-CN" altLang="zh-CN" dirty="0" smtClean="0"/>
          </a:p>
          <a:p>
            <a:pPr lvl="1"/>
            <a:r>
              <a:rPr lang="zh-CN" altLang="zh-CN" dirty="0" smtClean="0"/>
              <a:t>如果超类的实现发生改变，那么子类的实现也不得不发生改变。</a:t>
            </a:r>
            <a:endParaRPr lang="zh-CN" altLang="zh-CN" dirty="0" smtClean="0"/>
          </a:p>
          <a:p>
            <a:pPr lvl="1"/>
            <a:r>
              <a:rPr lang="zh-CN" altLang="zh-CN" dirty="0" smtClean="0"/>
              <a:t>从超类继承而来的实现是静态的，不可能在运行时间内发生改变，因此没有足够的灵活性。</a:t>
            </a:r>
            <a:endParaRPr lang="zh-CN" altLang="zh-CN" dirty="0" smtClean="0"/>
          </a:p>
          <a:p>
            <a:endParaRPr lang="zh-CN" altLang="en-US"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mtClean="0"/>
              <a:t>组合/聚合复用</a:t>
            </a:r>
            <a:endParaRPr lang="zh-CN" altLang="en-US" dirty="0"/>
          </a:p>
        </p:txBody>
      </p:sp>
      <p:sp>
        <p:nvSpPr>
          <p:cNvPr id="3" name="内容占位符 2"/>
          <p:cNvSpPr>
            <a:spLocks noGrp="1"/>
          </p:cNvSpPr>
          <p:nvPr>
            <p:ph idx="1"/>
          </p:nvPr>
        </p:nvSpPr>
        <p:spPr>
          <a:xfrm>
            <a:off x="612000" y="1315358"/>
            <a:ext cx="11157857" cy="5288241"/>
          </a:xfrm>
        </p:spPr>
        <p:txBody>
          <a:bodyPr/>
          <a:lstStyle/>
          <a:p>
            <a:pPr>
              <a:spcAft>
                <a:spcPts val="0"/>
              </a:spcAft>
            </a:pPr>
            <a:r>
              <a:rPr lang="zh-CN" altLang="zh-CN" sz="2000" dirty="0" smtClean="0"/>
              <a:t>由于组合/聚合可以将已有的对象纳入到新对象中，使之成为新对象的一部分，因此新的对象可以调用已有对象的功能</a:t>
            </a:r>
            <a:endParaRPr lang="en-US" altLang="zh-CN" sz="2000" dirty="0" smtClean="0"/>
          </a:p>
          <a:p>
            <a:pPr>
              <a:spcAft>
                <a:spcPts val="0"/>
              </a:spcAft>
            </a:pPr>
            <a:r>
              <a:rPr lang="zh-CN" altLang="zh-CN" sz="2000" dirty="0" smtClean="0"/>
              <a:t>优点：</a:t>
            </a:r>
            <a:endParaRPr lang="zh-CN" altLang="zh-CN" sz="2000" dirty="0" smtClean="0"/>
          </a:p>
          <a:p>
            <a:pPr lvl="1">
              <a:spcAft>
                <a:spcPts val="0"/>
              </a:spcAft>
            </a:pPr>
            <a:r>
              <a:rPr lang="zh-CN" altLang="zh-CN" sz="2000" dirty="0" smtClean="0"/>
              <a:t>新对象存取成分对象的唯一方法是通过成分对象的接口</a:t>
            </a:r>
            <a:r>
              <a:rPr lang="zh-CN" altLang="en-US" sz="2000" dirty="0" smtClean="0"/>
              <a:t>。</a:t>
            </a:r>
            <a:endParaRPr lang="zh-CN" altLang="zh-CN" sz="2000" dirty="0" smtClean="0"/>
          </a:p>
          <a:p>
            <a:pPr lvl="1">
              <a:spcAft>
                <a:spcPts val="0"/>
              </a:spcAft>
            </a:pPr>
            <a:r>
              <a:rPr lang="zh-CN" altLang="zh-CN" sz="2000" dirty="0" smtClean="0"/>
              <a:t>成分对象的内部细节对新对象不可见。 </a:t>
            </a:r>
            <a:r>
              <a:rPr lang="zh-CN" altLang="zh-CN" sz="2000" b="1" dirty="0" smtClean="0">
                <a:solidFill>
                  <a:srgbClr val="EB7C11"/>
                </a:solidFill>
              </a:rPr>
              <a:t>“黑箱”复用</a:t>
            </a:r>
            <a:r>
              <a:rPr lang="zh-CN" altLang="en-US" sz="2000" dirty="0" smtClean="0"/>
              <a:t>。</a:t>
            </a:r>
            <a:endParaRPr lang="zh-CN" altLang="zh-CN" sz="2000" dirty="0" smtClean="0"/>
          </a:p>
          <a:p>
            <a:pPr lvl="1">
              <a:spcAft>
                <a:spcPts val="0"/>
              </a:spcAft>
            </a:pPr>
            <a:r>
              <a:rPr lang="zh-CN" altLang="zh-CN" sz="2000" dirty="0" smtClean="0"/>
              <a:t>该复用支持封装。</a:t>
            </a:r>
            <a:endParaRPr lang="zh-CN" altLang="zh-CN" sz="2000" dirty="0" smtClean="0"/>
          </a:p>
          <a:p>
            <a:pPr lvl="1">
              <a:spcAft>
                <a:spcPts val="0"/>
              </a:spcAft>
            </a:pPr>
            <a:r>
              <a:rPr lang="zh-CN" altLang="zh-CN" sz="2000" dirty="0" smtClean="0"/>
              <a:t>该复用所需的依赖较少。</a:t>
            </a:r>
            <a:endParaRPr lang="zh-CN" altLang="zh-CN" sz="2000" dirty="0" smtClean="0"/>
          </a:p>
          <a:p>
            <a:pPr lvl="1">
              <a:spcAft>
                <a:spcPts val="0"/>
              </a:spcAft>
            </a:pPr>
            <a:r>
              <a:rPr lang="zh-CN" altLang="zh-CN" sz="2000" dirty="0" smtClean="0"/>
              <a:t>每一个新的类可将焦点集中在一个任务上。</a:t>
            </a:r>
            <a:endParaRPr lang="zh-CN" altLang="zh-CN" sz="2000" dirty="0" smtClean="0"/>
          </a:p>
          <a:p>
            <a:pPr lvl="1">
              <a:spcAft>
                <a:spcPts val="0"/>
              </a:spcAft>
            </a:pPr>
            <a:r>
              <a:rPr lang="zh-CN" altLang="zh-CN" sz="2000" dirty="0" smtClean="0"/>
              <a:t>该复用可在运行时间内动态进行，新对象可动态引用于 成分对象类型相同的对象。</a:t>
            </a:r>
            <a:endParaRPr lang="zh-CN" altLang="zh-CN" sz="2000" dirty="0" smtClean="0"/>
          </a:p>
          <a:p>
            <a:pPr>
              <a:spcAft>
                <a:spcPts val="0"/>
              </a:spcAft>
            </a:pPr>
            <a:r>
              <a:rPr lang="zh-CN" altLang="zh-CN" sz="2000" dirty="0" smtClean="0"/>
              <a:t>缺点：</a:t>
            </a:r>
            <a:endParaRPr lang="zh-CN" altLang="zh-CN" sz="2000" dirty="0" smtClean="0"/>
          </a:p>
          <a:p>
            <a:pPr lvl="1">
              <a:spcAft>
                <a:spcPts val="0"/>
              </a:spcAft>
            </a:pPr>
            <a:r>
              <a:rPr lang="zh-CN" altLang="zh-CN" sz="2000" dirty="0" smtClean="0"/>
              <a:t>通过这种复用建造的系统会有较多的对象需要管理。</a:t>
            </a:r>
            <a:endParaRPr lang="zh-CN" altLang="zh-CN" sz="2000" dirty="0" smtClean="0"/>
          </a:p>
          <a:p>
            <a:pPr lvl="1">
              <a:spcAft>
                <a:spcPts val="0"/>
              </a:spcAft>
            </a:pPr>
            <a:r>
              <a:rPr lang="zh-CN" altLang="zh-CN" sz="2000" dirty="0" smtClean="0"/>
              <a:t>为了能将多个不同的对象作为组合块（composition block）来使用，必须仔细地对接口进行定义。</a:t>
            </a:r>
            <a:endParaRPr lang="zh-CN" altLang="zh-CN" sz="2000" dirty="0" smtClean="0"/>
          </a:p>
          <a:p>
            <a:endParaRPr lang="zh-CN" altLang="en-US" sz="2000"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zh-CN" smtClean="0"/>
              <a:t>Coad法则</a:t>
            </a:r>
            <a:endParaRPr lang="zh-CN" altLang="en-US" dirty="0"/>
          </a:p>
        </p:txBody>
      </p:sp>
      <p:sp>
        <p:nvSpPr>
          <p:cNvPr id="3" name="内容占位符 2"/>
          <p:cNvSpPr>
            <a:spLocks noGrp="1"/>
          </p:cNvSpPr>
          <p:nvPr>
            <p:ph idx="1"/>
          </p:nvPr>
        </p:nvSpPr>
        <p:spPr/>
        <p:txBody>
          <a:bodyPr/>
          <a:lstStyle/>
          <a:p>
            <a:r>
              <a:rPr lang="zh-CN" altLang="zh-CN" smtClean="0"/>
              <a:t>要正确选择组合/复用和继承，必须透彻地理解里氏替换原则和Coad法则。</a:t>
            </a:r>
            <a:endParaRPr lang="zh-CN" altLang="zh-CN" smtClean="0"/>
          </a:p>
          <a:p>
            <a:r>
              <a:rPr lang="zh-CN" altLang="zh-CN" smtClean="0"/>
              <a:t>Coad法则</a:t>
            </a:r>
            <a:r>
              <a:rPr lang="en-US" altLang="zh-CN" smtClean="0"/>
              <a:t>: </a:t>
            </a:r>
            <a:r>
              <a:rPr lang="zh-CN" altLang="zh-CN" smtClean="0"/>
              <a:t>只有当以下Coad条件全部被满足时，才应当使用继承关系：</a:t>
            </a:r>
            <a:endParaRPr lang="zh-CN" altLang="zh-CN" smtClean="0"/>
          </a:p>
          <a:p>
            <a:pPr lvl="1"/>
            <a:r>
              <a:rPr lang="zh-CN" altLang="zh-CN" smtClean="0"/>
              <a:t>子类是超类的一个特殊种类，而不是超类的一个角色。区分“Has-A</a:t>
            </a:r>
            <a:r>
              <a:rPr lang="zh-CN" altLang="en-US" smtClean="0"/>
              <a:t>”</a:t>
            </a:r>
            <a:r>
              <a:rPr lang="zh-CN" altLang="zh-CN" smtClean="0"/>
              <a:t>和“Is-A</a:t>
            </a:r>
            <a:r>
              <a:rPr lang="zh-CN" altLang="en-US" smtClean="0"/>
              <a:t>”</a:t>
            </a:r>
            <a:r>
              <a:rPr lang="zh-CN" altLang="zh-CN" smtClean="0"/>
              <a:t>。只有“Is-A</a:t>
            </a:r>
            <a:r>
              <a:rPr lang="zh-CN" altLang="en-US" smtClean="0"/>
              <a:t>”</a:t>
            </a:r>
            <a:r>
              <a:rPr lang="zh-CN" altLang="zh-CN" smtClean="0"/>
              <a:t>关系才符合继承关系， “Has-A</a:t>
            </a:r>
            <a:r>
              <a:rPr lang="zh-CN" altLang="en-US" smtClean="0"/>
              <a:t>”</a:t>
            </a:r>
            <a:r>
              <a:rPr lang="zh-CN" altLang="zh-CN" smtClean="0"/>
              <a:t>关系应当用聚合来描述。</a:t>
            </a:r>
            <a:endParaRPr lang="zh-CN" altLang="zh-CN" smtClean="0"/>
          </a:p>
          <a:p>
            <a:pPr lvl="1"/>
            <a:r>
              <a:rPr lang="zh-CN" altLang="zh-CN" smtClean="0"/>
              <a:t>永远不会出现需要将子类换成另外一个类的子类的情况。如果不能肯定将来是否会变成另外一个子类的话，就不要使用继承。</a:t>
            </a:r>
            <a:endParaRPr lang="zh-CN" altLang="zh-CN" smtClean="0"/>
          </a:p>
          <a:p>
            <a:pPr lvl="1"/>
            <a:r>
              <a:rPr lang="zh-CN" altLang="zh-CN" smtClean="0"/>
              <a:t>子类具有扩展超类的责任，而不是具有</a:t>
            </a:r>
            <a:r>
              <a:rPr lang="zh-CN" altLang="en-US" smtClean="0"/>
              <a:t>置</a:t>
            </a:r>
            <a:r>
              <a:rPr lang="zh-CN" altLang="zh-CN" smtClean="0"/>
              <a:t>换掉（override）或注销掉（Nullify）超类的责任。如果一个子类需要大量的</a:t>
            </a:r>
            <a:r>
              <a:rPr lang="zh-CN" altLang="en-US" smtClean="0"/>
              <a:t>置</a:t>
            </a:r>
            <a:r>
              <a:rPr lang="zh-CN" altLang="zh-CN" smtClean="0"/>
              <a:t>换掉超类的行为，那么这个类就不应该是这个超类的 子类。</a:t>
            </a:r>
            <a:endParaRPr lang="zh-CN" altLang="zh-CN" smtClean="0"/>
          </a:p>
          <a:p>
            <a:pPr lvl="1"/>
            <a:r>
              <a:rPr lang="zh-CN" altLang="zh-CN" smtClean="0"/>
              <a:t>只有在分类学角度上有意义时，才可以使用继承。不要从工具类继承。</a:t>
            </a:r>
            <a:endParaRPr lang="zh-CN" altLang="en-US"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mtClean="0"/>
              <a:t>错误使用</a:t>
            </a:r>
            <a:endParaRPr lang="zh-CN" altLang="en-US" dirty="0"/>
          </a:p>
        </p:txBody>
      </p:sp>
      <p:sp>
        <p:nvSpPr>
          <p:cNvPr id="3" name="内容占位符 2"/>
          <p:cNvSpPr>
            <a:spLocks noGrp="1"/>
          </p:cNvSpPr>
          <p:nvPr>
            <p:ph idx="1"/>
          </p:nvPr>
        </p:nvSpPr>
        <p:spPr/>
        <p:txBody>
          <a:bodyPr/>
          <a:lstStyle/>
          <a:p>
            <a:r>
              <a:rPr lang="zh-CN" altLang="zh-CN" smtClean="0"/>
              <a:t>错误地使用继承而不是组合/聚合的一个常见原因是错误的把 “Has-A”当成了“Is－A”。</a:t>
            </a:r>
            <a:endParaRPr lang="zh-CN" altLang="zh-CN" smtClean="0"/>
          </a:p>
          <a:p>
            <a:pPr lvl="1"/>
            <a:r>
              <a:rPr lang="en-US" altLang="zh-CN" smtClean="0"/>
              <a:t>  </a:t>
            </a:r>
            <a:r>
              <a:rPr lang="zh-CN" altLang="zh-CN" smtClean="0"/>
              <a:t>“Is－A</a:t>
            </a:r>
            <a:r>
              <a:rPr lang="zh-CN" altLang="en-US" smtClean="0"/>
              <a:t>”</a:t>
            </a:r>
            <a:r>
              <a:rPr lang="zh-CN" altLang="zh-CN" smtClean="0"/>
              <a:t>代表一个类是另外一个类的一种；</a:t>
            </a:r>
            <a:endParaRPr lang="zh-CN" altLang="zh-CN" smtClean="0"/>
          </a:p>
          <a:p>
            <a:pPr lvl="1"/>
            <a:r>
              <a:rPr lang="en-US" altLang="zh-CN" smtClean="0"/>
              <a:t>  </a:t>
            </a:r>
            <a:r>
              <a:rPr lang="zh-CN" altLang="zh-CN" smtClean="0"/>
              <a:t>“Has-A</a:t>
            </a:r>
            <a:r>
              <a:rPr lang="zh-CN" altLang="en-US" smtClean="0"/>
              <a:t>”</a:t>
            </a:r>
            <a:r>
              <a:rPr lang="zh-CN" altLang="zh-CN" smtClean="0"/>
              <a:t>代表一个类是另外一个类的一个角色，而不是另外一个类的特殊种类。</a:t>
            </a:r>
            <a:endParaRPr lang="zh-CN" altLang="zh-CN" smtClean="0"/>
          </a:p>
          <a:p>
            <a:endParaRPr lang="zh-CN" altLang="en-US" dirty="0"/>
          </a:p>
        </p:txBody>
      </p:sp>
      <p:graphicFrame>
        <p:nvGraphicFramePr>
          <p:cNvPr id="4" name="对象 3"/>
          <p:cNvGraphicFramePr>
            <a:graphicFrameLocks noChangeAspect="1"/>
          </p:cNvGraphicFramePr>
          <p:nvPr/>
        </p:nvGraphicFramePr>
        <p:xfrm>
          <a:off x="1257300" y="3828904"/>
          <a:ext cx="3778002" cy="2120884"/>
        </p:xfrm>
        <a:graphic>
          <a:graphicData uri="http://schemas.openxmlformats.org/presentationml/2006/ole">
            <mc:AlternateContent xmlns:mc="http://schemas.openxmlformats.org/markup-compatibility/2006">
              <mc:Choice xmlns:v="urn:schemas-microsoft-com:vml" Requires="v">
                <p:oleObj spid="_x0000_s24615" name="BMP 图像" r:id="rId1" imgW="6362700" imgH="3571875" progId="Paint.Picture">
                  <p:embed/>
                </p:oleObj>
              </mc:Choice>
              <mc:Fallback>
                <p:oleObj name="BMP 图像" r:id="rId1" imgW="6362700" imgH="3571875" progId="Paint.Picture">
                  <p:embed/>
                  <p:pic>
                    <p:nvPicPr>
                      <p:cNvPr id="0" name="图片 24614"/>
                      <p:cNvPicPr/>
                      <p:nvPr/>
                    </p:nvPicPr>
                    <p:blipFill>
                      <a:blip r:embed="rId2"/>
                      <a:stretch>
                        <a:fillRect/>
                      </a:stretch>
                    </p:blipFill>
                    <p:spPr>
                      <a:xfrm>
                        <a:off x="1257300" y="3828904"/>
                        <a:ext cx="3778002" cy="2120884"/>
                      </a:xfrm>
                      <a:prstGeom prst="rect">
                        <a:avLst/>
                      </a:prstGeom>
                    </p:spPr>
                  </p:pic>
                </p:oleObj>
              </mc:Fallback>
            </mc:AlternateContent>
          </a:graphicData>
        </a:graphic>
      </p:graphicFrame>
      <p:pic>
        <p:nvPicPr>
          <p:cNvPr id="5" name="图片 4"/>
          <p:cNvPicPr>
            <a:picLocks noChangeAspect="1"/>
          </p:cNvPicPr>
          <p:nvPr/>
        </p:nvPicPr>
        <p:blipFill>
          <a:blip r:embed="rId3"/>
          <a:stretch>
            <a:fillRect/>
          </a:stretch>
        </p:blipFill>
        <p:spPr>
          <a:xfrm>
            <a:off x="6046788" y="3801336"/>
            <a:ext cx="4329112" cy="2128837"/>
          </a:xfrm>
          <a:prstGeom prst="rect">
            <a:avLst/>
          </a:prstGeom>
        </p:spPr>
      </p:pic>
      <p:sp>
        <p:nvSpPr>
          <p:cNvPr id="7" name="矩形 6"/>
          <p:cNvSpPr/>
          <p:nvPr/>
        </p:nvSpPr>
        <p:spPr>
          <a:xfrm>
            <a:off x="7929055" y="5949788"/>
            <a:ext cx="564578" cy="923330"/>
          </a:xfrm>
          <a:prstGeom prst="rect">
            <a:avLst/>
          </a:prstGeom>
          <a:noFill/>
        </p:spPr>
        <p:txBody>
          <a:bodyPr wrap="none" lIns="91440" tIns="45720" rIns="91440" bIns="45720">
            <a:spAutoFit/>
          </a:bodyPr>
          <a:lstStyle/>
          <a:p>
            <a:pPr algn="ctr"/>
            <a:r>
              <a:rPr lang="zh-CN" altLang="en-US" sz="5400" b="1" dirty="0">
                <a:ln w="0"/>
                <a:solidFill>
                  <a:srgbClr val="FF9900"/>
                </a:solidFill>
                <a:effectLst>
                  <a:outerShdw blurRad="38100" dist="25400" dir="5400000" algn="ctr" rotWithShape="0">
                    <a:srgbClr val="6E747A">
                      <a:alpha val="43000"/>
                    </a:srgbClr>
                  </a:outerShdw>
                </a:effectLst>
              </a:rPr>
              <a:t>√</a:t>
            </a:r>
            <a:endParaRPr lang="zh-CN" altLang="en-US" sz="5400" b="1" dirty="0">
              <a:ln w="0"/>
              <a:solidFill>
                <a:srgbClr val="FF9900"/>
              </a:solidFill>
              <a:effectLst>
                <a:outerShdw blurRad="38100" dist="25400" dir="5400000" algn="ctr" rotWithShape="0">
                  <a:srgbClr val="6E747A">
                    <a:alpha val="43000"/>
                  </a:srgbClr>
                </a:outerShdw>
              </a:effectLst>
            </a:endParaRPr>
          </a:p>
        </p:txBody>
      </p:sp>
      <p:sp>
        <p:nvSpPr>
          <p:cNvPr id="9" name="灯片编号占位符 8"/>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zh-CN" smtClean="0"/>
              <a:t>CARP</a:t>
            </a:r>
            <a:r>
              <a:rPr lang="zh-CN" altLang="en-US" smtClean="0"/>
              <a:t>原则小结</a:t>
            </a:r>
            <a:endParaRPr lang="zh-CN" altLang="en-US" dirty="0"/>
          </a:p>
        </p:txBody>
      </p:sp>
      <p:sp>
        <p:nvSpPr>
          <p:cNvPr id="3" name="内容占位符 2"/>
          <p:cNvSpPr>
            <a:spLocks noGrp="1"/>
          </p:cNvSpPr>
          <p:nvPr>
            <p:ph idx="1"/>
          </p:nvPr>
        </p:nvSpPr>
        <p:spPr/>
        <p:txBody>
          <a:bodyPr/>
          <a:lstStyle/>
          <a:p>
            <a:r>
              <a:rPr lang="zh-CN" altLang="zh-CN" dirty="0" smtClean="0"/>
              <a:t>组合与继承都是重要的复用方法</a:t>
            </a:r>
            <a:endParaRPr lang="zh-CN" altLang="zh-CN" dirty="0" smtClean="0"/>
          </a:p>
          <a:p>
            <a:r>
              <a:rPr lang="zh-CN" altLang="zh-CN" dirty="0" smtClean="0"/>
              <a:t>在OO开发的早期，继承被过度地使用</a:t>
            </a:r>
            <a:endParaRPr lang="zh-CN" altLang="zh-CN" dirty="0" smtClean="0"/>
          </a:p>
          <a:p>
            <a:r>
              <a:rPr lang="zh-CN" altLang="zh-CN" dirty="0" smtClean="0"/>
              <a:t>随着时间的发展，人们发现优先使用组合可以获得复用性与简单性更佳的设计</a:t>
            </a:r>
            <a:endParaRPr lang="zh-CN" altLang="zh-CN" dirty="0" smtClean="0"/>
          </a:p>
          <a:p>
            <a:r>
              <a:rPr lang="zh-CN" altLang="zh-CN" dirty="0" smtClean="0"/>
              <a:t>可以通过继承，扩充（enlarge）可用的组合类集（the set of composable classes）。</a:t>
            </a:r>
            <a:endParaRPr lang="zh-CN" altLang="zh-CN" dirty="0" smtClean="0"/>
          </a:p>
          <a:p>
            <a:r>
              <a:rPr lang="zh-CN" altLang="zh-CN" dirty="0" smtClean="0"/>
              <a:t>组合与继承可以一起工作</a:t>
            </a:r>
            <a:endParaRPr lang="zh-CN" altLang="zh-CN" dirty="0" smtClean="0"/>
          </a:p>
          <a:p>
            <a:r>
              <a:rPr lang="zh-CN" altLang="zh-CN" dirty="0" smtClean="0"/>
              <a:t>基本法则是：</a:t>
            </a:r>
            <a:endParaRPr lang="zh-CN" altLang="zh-CN" dirty="0" smtClean="0"/>
          </a:p>
          <a:p>
            <a:pPr marL="0" indent="0">
              <a:spcBef>
                <a:spcPts val="1200"/>
              </a:spcBef>
              <a:buNone/>
            </a:pPr>
            <a:r>
              <a:rPr lang="en-US" altLang="zh-CN" dirty="0" smtClean="0"/>
              <a:t>                       </a:t>
            </a:r>
            <a:r>
              <a:rPr lang="zh-CN" altLang="zh-CN" sz="2800" b="1" dirty="0" smtClean="0">
                <a:solidFill>
                  <a:srgbClr val="EB7C11"/>
                </a:solidFill>
              </a:rPr>
              <a:t>优先使用对象组合，而非（类）继承</a:t>
            </a:r>
            <a:endParaRPr lang="zh-CN" altLang="zh-CN" sz="2800" b="1" dirty="0" smtClean="0">
              <a:solidFill>
                <a:srgbClr val="EB7C11"/>
              </a:solidFill>
            </a:endParaRPr>
          </a:p>
          <a:p>
            <a:endParaRPr lang="zh-CN" altLang="en-US" dirty="0"/>
          </a:p>
        </p:txBody>
      </p:sp>
      <p:sp>
        <p:nvSpPr>
          <p:cNvPr id="8" name="灯片编号占位符 7"/>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0" y="1733551"/>
            <a:ext cx="5867888" cy="4572000"/>
          </a:xfrm>
        </p:spPr>
        <p:txBody>
          <a:bodyPr/>
          <a:lstStyle/>
          <a:p>
            <a:pPr>
              <a:spcBef>
                <a:spcPts val="300"/>
              </a:spcBef>
            </a:pPr>
            <a:r>
              <a:rPr lang="en-US" altLang="zh-CN" dirty="0"/>
              <a:t>Focus on understanding the problem</a:t>
            </a:r>
            <a:endParaRPr lang="en-US" altLang="zh-CN" dirty="0"/>
          </a:p>
          <a:p>
            <a:pPr>
              <a:spcBef>
                <a:spcPts val="300"/>
              </a:spcBef>
            </a:pPr>
            <a:r>
              <a:rPr lang="en-US" altLang="zh-CN" dirty="0"/>
              <a:t>Idealized design</a:t>
            </a:r>
            <a:endParaRPr lang="en-US" altLang="zh-CN" dirty="0"/>
          </a:p>
          <a:p>
            <a:pPr>
              <a:spcBef>
                <a:spcPts val="300"/>
              </a:spcBef>
            </a:pPr>
            <a:r>
              <a:rPr lang="en-US" altLang="zh-CN" dirty="0"/>
              <a:t>Behavior</a:t>
            </a:r>
            <a:endParaRPr lang="en-US" altLang="zh-CN" dirty="0"/>
          </a:p>
          <a:p>
            <a:pPr>
              <a:spcBef>
                <a:spcPts val="300"/>
              </a:spcBef>
            </a:pPr>
            <a:r>
              <a:rPr lang="en-US" altLang="zh-CN" dirty="0"/>
              <a:t>System structure</a:t>
            </a:r>
            <a:endParaRPr lang="en-US" altLang="zh-CN" dirty="0"/>
          </a:p>
          <a:p>
            <a:pPr>
              <a:spcBef>
                <a:spcPts val="300"/>
              </a:spcBef>
            </a:pPr>
            <a:r>
              <a:rPr lang="en-US" altLang="zh-CN" dirty="0"/>
              <a:t>Functional requirements</a:t>
            </a:r>
            <a:endParaRPr lang="en-US" altLang="zh-CN" dirty="0"/>
          </a:p>
          <a:p>
            <a:pPr>
              <a:spcBef>
                <a:spcPts val="300"/>
              </a:spcBef>
            </a:pPr>
            <a:r>
              <a:rPr lang="en-US" altLang="zh-CN" dirty="0"/>
              <a:t>A small model</a:t>
            </a:r>
            <a:endParaRPr lang="en-US" altLang="zh-CN" dirty="0"/>
          </a:p>
        </p:txBody>
      </p:sp>
      <p:sp>
        <p:nvSpPr>
          <p:cNvPr id="14" name="Content Placeholder 13"/>
          <p:cNvSpPr>
            <a:spLocks noGrp="1"/>
          </p:cNvSpPr>
          <p:nvPr>
            <p:ph sz="quarter" idx="16"/>
          </p:nvPr>
        </p:nvSpPr>
        <p:spPr>
          <a:xfrm>
            <a:off x="6325027" y="1733551"/>
            <a:ext cx="5866973" cy="4572000"/>
          </a:xfrm>
        </p:spPr>
        <p:txBody>
          <a:bodyPr/>
          <a:lstStyle/>
          <a:p>
            <a:pPr>
              <a:spcBef>
                <a:spcPts val="300"/>
              </a:spcBef>
            </a:pPr>
            <a:r>
              <a:rPr lang="en-US" altLang="zh-CN" dirty="0"/>
              <a:t>Focus on understanding the solution</a:t>
            </a:r>
            <a:endParaRPr lang="en-US" altLang="zh-CN" dirty="0"/>
          </a:p>
          <a:p>
            <a:pPr>
              <a:spcBef>
                <a:spcPts val="300"/>
              </a:spcBef>
            </a:pPr>
            <a:r>
              <a:rPr lang="en-US" altLang="zh-CN" dirty="0"/>
              <a:t>Operations and attributes</a:t>
            </a:r>
            <a:endParaRPr lang="en-US" altLang="zh-CN" dirty="0"/>
          </a:p>
          <a:p>
            <a:pPr>
              <a:spcBef>
                <a:spcPts val="300"/>
              </a:spcBef>
            </a:pPr>
            <a:r>
              <a:rPr lang="en-US" altLang="zh-CN" dirty="0"/>
              <a:t>Performance</a:t>
            </a:r>
            <a:endParaRPr lang="en-US" altLang="zh-CN" dirty="0"/>
          </a:p>
          <a:p>
            <a:pPr>
              <a:spcBef>
                <a:spcPts val="300"/>
              </a:spcBef>
            </a:pPr>
            <a:r>
              <a:rPr lang="en-US" altLang="zh-CN" dirty="0"/>
              <a:t>Close to real code</a:t>
            </a:r>
            <a:endParaRPr lang="en-US" altLang="zh-CN" dirty="0"/>
          </a:p>
          <a:p>
            <a:pPr>
              <a:spcBef>
                <a:spcPts val="300"/>
              </a:spcBef>
            </a:pPr>
            <a:r>
              <a:rPr lang="en-US" altLang="zh-CN" dirty="0"/>
              <a:t>Object lifecycles</a:t>
            </a:r>
            <a:endParaRPr lang="en-US" altLang="zh-CN" dirty="0"/>
          </a:p>
          <a:p>
            <a:pPr>
              <a:spcBef>
                <a:spcPts val="300"/>
              </a:spcBef>
            </a:pPr>
            <a:r>
              <a:rPr lang="en-US" altLang="zh-CN" dirty="0"/>
              <a:t>Nonfunctional requirements</a:t>
            </a:r>
            <a:endParaRPr lang="en-US" altLang="zh-CN" dirty="0"/>
          </a:p>
          <a:p>
            <a:pPr>
              <a:spcBef>
                <a:spcPts val="300"/>
              </a:spcBef>
            </a:pPr>
            <a:r>
              <a:rPr lang="en-US" altLang="zh-CN" dirty="0"/>
              <a:t>A large model</a:t>
            </a:r>
            <a:endParaRPr lang="en-US" altLang="zh-CN" dirty="0"/>
          </a:p>
        </p:txBody>
      </p:sp>
      <p:sp>
        <p:nvSpPr>
          <p:cNvPr id="15" name="Text Placeholder 14"/>
          <p:cNvSpPr>
            <a:spLocks noGrp="1"/>
          </p:cNvSpPr>
          <p:nvPr>
            <p:ph type="body" sz="quarter" idx="17"/>
          </p:nvPr>
        </p:nvSpPr>
        <p:spPr>
          <a:xfrm>
            <a:off x="0" y="1939474"/>
            <a:ext cx="5638681" cy="911225"/>
          </a:xfrm>
        </p:spPr>
        <p:txBody>
          <a:bodyPr/>
          <a:lstStyle/>
          <a:p>
            <a:r>
              <a:rPr lang="en-US" altLang="zh-CN" dirty="0"/>
              <a:t>Analysis</a:t>
            </a:r>
            <a:endParaRPr lang="en-US" altLang="zh-CN" dirty="0"/>
          </a:p>
        </p:txBody>
      </p:sp>
      <p:sp>
        <p:nvSpPr>
          <p:cNvPr id="16" name="Text Placeholder 15"/>
          <p:cNvSpPr>
            <a:spLocks noGrp="1"/>
          </p:cNvSpPr>
          <p:nvPr>
            <p:ph type="body" sz="quarter" idx="18"/>
          </p:nvPr>
        </p:nvSpPr>
        <p:spPr>
          <a:xfrm>
            <a:off x="6553319" y="1939474"/>
            <a:ext cx="5638680" cy="911225"/>
          </a:xfrm>
        </p:spPr>
        <p:txBody>
          <a:bodyPr/>
          <a:lstStyle/>
          <a:p>
            <a:r>
              <a:rPr lang="en-US" altLang="zh-CN" dirty="0"/>
              <a:t>Design</a:t>
            </a:r>
            <a:endParaRPr lang="en-US" dirty="0"/>
          </a:p>
        </p:txBody>
      </p:sp>
      <p:sp>
        <p:nvSpPr>
          <p:cNvPr id="10" name="Title 9"/>
          <p:cNvSpPr>
            <a:spLocks noGrp="1"/>
          </p:cNvSpPr>
          <p:nvPr>
            <p:ph type="title"/>
          </p:nvPr>
        </p:nvSpPr>
        <p:spPr/>
        <p:txBody>
          <a:bodyPr/>
          <a:lstStyle/>
          <a:p>
            <a:r>
              <a:rPr lang="en-US" altLang="zh-CN" dirty="0"/>
              <a:t>Analysis </a:t>
            </a:r>
            <a:r>
              <a:rPr lang="en-US" altLang="zh-CN" dirty="0" smtClean="0"/>
              <a:t>Vs </a:t>
            </a:r>
            <a:r>
              <a:rPr lang="en-US" altLang="zh-CN" dirty="0"/>
              <a:t>Design</a:t>
            </a:r>
            <a:endParaRPr lang="en-US" dirty="0"/>
          </a:p>
        </p:txBody>
      </p:sp>
      <p:sp>
        <p:nvSpPr>
          <p:cNvPr id="7" name="文本框 6"/>
          <p:cNvSpPr txBox="1"/>
          <p:nvPr/>
        </p:nvSpPr>
        <p:spPr>
          <a:xfrm>
            <a:off x="4893385" y="1045814"/>
            <a:ext cx="2709396" cy="707886"/>
          </a:xfrm>
          <a:prstGeom prst="rect">
            <a:avLst/>
          </a:prstGeom>
          <a:noFill/>
        </p:spPr>
        <p:txBody>
          <a:bodyPr wrap="none" rtlCol="0">
            <a:spAutoFit/>
          </a:bodyPr>
          <a:lstStyle/>
          <a:p>
            <a:r>
              <a:rPr lang="en-US" altLang="zh-CN" sz="2800" b="1" dirty="0">
                <a:solidFill>
                  <a:srgbClr val="EB7C11"/>
                </a:solidFill>
              </a:rPr>
              <a:t>PIM   </a:t>
            </a:r>
            <a:r>
              <a:rPr lang="en-US" altLang="zh-CN" sz="4000" b="1" dirty="0" smtClean="0">
                <a:solidFill>
                  <a:srgbClr val="EB7C11"/>
                </a:solidFill>
              </a:rPr>
              <a:t>→</a:t>
            </a:r>
            <a:r>
              <a:rPr lang="en-US" altLang="zh-CN" sz="2800" b="1" dirty="0" smtClean="0">
                <a:solidFill>
                  <a:srgbClr val="EB7C11"/>
                </a:solidFill>
              </a:rPr>
              <a:t>   </a:t>
            </a:r>
            <a:r>
              <a:rPr lang="en-US" altLang="zh-CN" sz="2800" b="1" dirty="0">
                <a:solidFill>
                  <a:srgbClr val="EB7C11"/>
                </a:solidFill>
              </a:rPr>
              <a:t>PSM</a:t>
            </a:r>
            <a:endParaRPr lang="zh-CN" altLang="en-US" sz="2800" b="1" dirty="0">
              <a:solidFill>
                <a:srgbClr val="EB7C11"/>
              </a:solidFill>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Summary:</a:t>
            </a:r>
            <a:r>
              <a:rPr lang="zh-CN" altLang="zh-CN" smtClean="0"/>
              <a:t>设计原则</a:t>
            </a:r>
            <a:endParaRPr lang="zh-CN" altLang="en-US" dirty="0"/>
          </a:p>
        </p:txBody>
      </p:sp>
      <p:graphicFrame>
        <p:nvGraphicFramePr>
          <p:cNvPr id="4" name="表格 3"/>
          <p:cNvGraphicFramePr>
            <a:graphicFrameLocks noGrp="1"/>
          </p:cNvGraphicFramePr>
          <p:nvPr/>
        </p:nvGraphicFramePr>
        <p:xfrm>
          <a:off x="923220" y="1572419"/>
          <a:ext cx="10519562" cy="4717687"/>
        </p:xfrm>
        <a:graphic>
          <a:graphicData uri="http://schemas.openxmlformats.org/drawingml/2006/table">
            <a:tbl>
              <a:tblPr/>
              <a:tblGrid>
                <a:gridCol w="3107760"/>
                <a:gridCol w="5791200"/>
                <a:gridCol w="1620602"/>
              </a:tblGrid>
              <a:tr h="675481">
                <a:tc>
                  <a:txBody>
                    <a:bodyPr/>
                    <a:lstStyle/>
                    <a:p>
                      <a:pPr marL="0" marR="0" lvl="0" indent="0" algn="ctr" defTabSz="914400" rtl="0" eaLnBrk="1" fontAlgn="base" latinLnBrk="0" hangingPunct="1">
                        <a:lnSpc>
                          <a:spcPct val="100000"/>
                        </a:lnSpc>
                        <a:spcBef>
                          <a:spcPts val="2400"/>
                        </a:spcBef>
                        <a:spcAft>
                          <a:spcPct val="0"/>
                        </a:spcAft>
                        <a:buClrTx/>
                        <a:buSzTx/>
                        <a:buFontTx/>
                        <a:buNone/>
                        <a:tabLst>
                          <a:tab pos="0" algn="l"/>
                        </a:tabLst>
                      </a:pPr>
                      <a:r>
                        <a:rPr kumimoji="0" lang="zh-CN" sz="2400" b="1" i="0" u="none" strike="noStrike" cap="none" normalizeH="0" baseline="0" dirty="0" smtClean="0">
                          <a:ln>
                            <a:noFill/>
                          </a:ln>
                          <a:solidFill>
                            <a:srgbClr val="EB7C11"/>
                          </a:solidFill>
                          <a:effectLst/>
                          <a:latin typeface="+mn-ea"/>
                          <a:ea typeface="+mn-ea"/>
                        </a:rPr>
                        <a:t>设计原则名称</a:t>
                      </a:r>
                      <a:endParaRPr kumimoji="0" lang="zh-CN" sz="2400" b="1" i="0" u="none" strike="noStrike" cap="none" normalizeH="0" baseline="0" dirty="0" smtClean="0">
                        <a:ln>
                          <a:noFill/>
                        </a:ln>
                        <a:solidFill>
                          <a:srgbClr val="EB7C11"/>
                        </a:solidFill>
                        <a:effectLst/>
                        <a:latin typeface="+mn-ea"/>
                        <a:ea typeface="+mn-ea"/>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3F3F3"/>
                    </a:solidFill>
                  </a:tcPr>
                </a:tc>
                <a:tc>
                  <a:txBody>
                    <a:bodyPr/>
                    <a:lstStyle/>
                    <a:p>
                      <a:pPr marL="0" marR="0" lvl="0" indent="0" algn="ctr" defTabSz="914400" rtl="0" eaLnBrk="1" fontAlgn="base" latinLnBrk="0" hangingPunct="1">
                        <a:lnSpc>
                          <a:spcPct val="100000"/>
                        </a:lnSpc>
                        <a:spcBef>
                          <a:spcPts val="2400"/>
                        </a:spcBef>
                        <a:spcAft>
                          <a:spcPct val="0"/>
                        </a:spcAft>
                        <a:buClrTx/>
                        <a:buSzTx/>
                        <a:buFontTx/>
                        <a:buNone/>
                      </a:pPr>
                      <a:r>
                        <a:rPr kumimoji="0" lang="zh-CN" sz="2400" b="1" i="0" u="none" strike="noStrike" cap="none" normalizeH="0" baseline="0" dirty="0" smtClean="0">
                          <a:ln>
                            <a:noFill/>
                          </a:ln>
                          <a:solidFill>
                            <a:srgbClr val="EB7C11"/>
                          </a:solidFill>
                          <a:effectLst/>
                          <a:latin typeface="+mn-ea"/>
                          <a:ea typeface="+mn-ea"/>
                        </a:rPr>
                        <a:t>设计原则简介</a:t>
                      </a:r>
                      <a:endParaRPr kumimoji="0" lang="zh-CN" sz="2400" b="1" i="0" u="none" strike="noStrike" cap="none" normalizeH="0" baseline="0" dirty="0" smtClean="0">
                        <a:ln>
                          <a:noFill/>
                        </a:ln>
                        <a:solidFill>
                          <a:srgbClr val="EB7C11"/>
                        </a:solidFill>
                        <a:effectLst/>
                        <a:latin typeface="+mn-ea"/>
                        <a:ea typeface="+mn-ea"/>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3F3F3"/>
                    </a:solidFill>
                  </a:tcPr>
                </a:tc>
                <a:tc>
                  <a:txBody>
                    <a:bodyPr/>
                    <a:lstStyle/>
                    <a:p>
                      <a:pPr marL="403225" marR="0" lvl="0" indent="0" algn="l" defTabSz="914400" rtl="0" eaLnBrk="1" fontAlgn="base" latinLnBrk="0" hangingPunct="1">
                        <a:lnSpc>
                          <a:spcPct val="100000"/>
                        </a:lnSpc>
                        <a:spcBef>
                          <a:spcPts val="2400"/>
                        </a:spcBef>
                        <a:spcAft>
                          <a:spcPct val="0"/>
                        </a:spcAft>
                        <a:buClrTx/>
                        <a:buSzTx/>
                        <a:buFontTx/>
                        <a:buNone/>
                      </a:pPr>
                      <a:r>
                        <a:rPr kumimoji="0" lang="zh-CN" sz="2400" b="1" i="0" u="none" strike="noStrike" cap="none" normalizeH="0" baseline="0" dirty="0" smtClean="0">
                          <a:ln>
                            <a:noFill/>
                          </a:ln>
                          <a:solidFill>
                            <a:srgbClr val="EB7C11"/>
                          </a:solidFill>
                          <a:effectLst/>
                          <a:latin typeface="+mn-ea"/>
                          <a:ea typeface="+mn-ea"/>
                        </a:rPr>
                        <a:t>重要性</a:t>
                      </a:r>
                      <a:endParaRPr kumimoji="0" lang="zh-CN" sz="2400" b="1" i="0" u="none" strike="noStrike" cap="none" normalizeH="0" baseline="0" dirty="0" smtClean="0">
                        <a:ln>
                          <a:noFill/>
                        </a:ln>
                        <a:solidFill>
                          <a:srgbClr val="EB7C11"/>
                        </a:solidFill>
                        <a:effectLst/>
                        <a:latin typeface="+mn-ea"/>
                        <a:ea typeface="+mn-ea"/>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3F3F3"/>
                    </a:solidFill>
                  </a:tcPr>
                </a:tc>
              </a:tr>
              <a:tr h="617220">
                <a:tc>
                  <a:txBody>
                    <a:bodyPr/>
                    <a:lstStyle/>
                    <a:p>
                      <a:pPr marL="81280" marR="0" lvl="0" indent="0" algn="l" defTabSz="914400" rtl="0" eaLnBrk="1" fontAlgn="base" latinLnBrk="0" hangingPunct="1">
                        <a:lnSpc>
                          <a:spcPct val="100000"/>
                        </a:lnSpc>
                        <a:spcBef>
                          <a:spcPts val="2400"/>
                        </a:spcBef>
                        <a:spcAft>
                          <a:spcPct val="0"/>
                        </a:spcAft>
                        <a:buClrTx/>
                        <a:buSzTx/>
                        <a:buFontTx/>
                        <a:buNone/>
                      </a:pPr>
                      <a:r>
                        <a:rPr kumimoji="0" lang="zh-CN" sz="2000" b="1" i="0" u="none" strike="noStrike" cap="none" normalizeH="0" baseline="0" dirty="0" smtClean="0">
                          <a:ln>
                            <a:noFill/>
                          </a:ln>
                          <a:solidFill>
                            <a:schemeClr val="tx1"/>
                          </a:solidFill>
                          <a:effectLst/>
                          <a:latin typeface="+mn-ea"/>
                          <a:ea typeface="+mn-ea"/>
                        </a:rPr>
                        <a:t>单一职责原则</a:t>
                      </a:r>
                      <a:r>
                        <a:rPr kumimoji="0" lang="zh-CN" altLang="zh-CN" sz="2000" b="1" i="0" u="none" strike="noStrike" cap="none" normalizeH="0" baseline="0" dirty="0" smtClean="0">
                          <a:ln>
                            <a:noFill/>
                          </a:ln>
                          <a:solidFill>
                            <a:schemeClr val="tx1"/>
                          </a:solidFill>
                          <a:effectLst/>
                          <a:latin typeface="+mn-ea"/>
                          <a:ea typeface="+mn-ea"/>
                          <a:cs typeface="Times New Roman" panose="02020603050405020304" pitchFamily="18" charset="0"/>
                        </a:rPr>
                        <a:t>(SRP)</a:t>
                      </a:r>
                      <a:endParaRPr kumimoji="0" lang="zh-CN" altLang="zh-CN" sz="2000" b="1" i="0" u="none" strike="noStrike" cap="none" normalizeH="0" baseline="0" dirty="0" smtClean="0">
                        <a:ln>
                          <a:noFill/>
                        </a:ln>
                        <a:solidFill>
                          <a:schemeClr val="tx1"/>
                        </a:solidFill>
                        <a:effectLst/>
                        <a:latin typeface="+mn-ea"/>
                        <a:ea typeface="+mn-ea"/>
                        <a:cs typeface="Times New Roman" panose="02020603050405020304" pitchFamily="18"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84455" marR="0" lvl="0" indent="0" algn="l" defTabSz="914400" rtl="0" eaLnBrk="1" fontAlgn="base" latinLnBrk="0" hangingPunct="1">
                        <a:lnSpc>
                          <a:spcPct val="100000"/>
                        </a:lnSpc>
                        <a:spcBef>
                          <a:spcPts val="2400"/>
                        </a:spcBef>
                        <a:spcAft>
                          <a:spcPct val="0"/>
                        </a:spcAft>
                        <a:buClrTx/>
                        <a:buSzTx/>
                        <a:buFontTx/>
                        <a:buNone/>
                      </a:pPr>
                      <a:r>
                        <a:rPr kumimoji="0" lang="zh-CN" sz="2000" b="1" i="0" u="none" strike="noStrike" cap="none" normalizeH="0" baseline="0" dirty="0" smtClean="0">
                          <a:ln>
                            <a:noFill/>
                          </a:ln>
                          <a:solidFill>
                            <a:schemeClr val="tx1"/>
                          </a:solidFill>
                          <a:effectLst/>
                          <a:latin typeface="+mn-ea"/>
                          <a:ea typeface="+mn-ea"/>
                        </a:rPr>
                        <a:t>类的职责要单一，不能将太多的职责放在一个类中</a:t>
                      </a:r>
                      <a:endParaRPr kumimoji="0" lang="zh-CN" sz="2000" b="1" i="0" u="none" strike="noStrike" cap="none" normalizeH="0" baseline="0" dirty="0" smtClean="0">
                        <a:ln>
                          <a:noFill/>
                        </a:ln>
                        <a:solidFill>
                          <a:schemeClr val="tx1"/>
                        </a:solidFill>
                        <a:effectLst/>
                        <a:latin typeface="+mn-ea"/>
                        <a:ea typeface="+mn-ea"/>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85725" marR="0" lvl="0" indent="0" algn="l" defTabSz="914400" rtl="0" eaLnBrk="1" fontAlgn="base" latinLnBrk="0" hangingPunct="1">
                        <a:lnSpc>
                          <a:spcPct val="100000"/>
                        </a:lnSpc>
                        <a:spcBef>
                          <a:spcPts val="2400"/>
                        </a:spcBef>
                        <a:spcAft>
                          <a:spcPct val="0"/>
                        </a:spcAft>
                        <a:buClrTx/>
                        <a:buSzTx/>
                        <a:buFontTx/>
                        <a:buNone/>
                      </a:pPr>
                      <a:r>
                        <a:rPr kumimoji="0" lang="zh-CN" altLang="zh-CN" sz="2000" b="1" i="0" u="none" strike="noStrike" cap="none" normalizeH="0" baseline="0" dirty="0" smtClean="0">
                          <a:ln>
                            <a:noFill/>
                          </a:ln>
                          <a:solidFill>
                            <a:schemeClr val="accent2"/>
                          </a:solidFill>
                          <a:effectLst/>
                          <a:latin typeface="+mn-ea"/>
                          <a:ea typeface="+mn-ea"/>
                        </a:rPr>
                        <a:t>★★★★☆</a:t>
                      </a:r>
                      <a:endParaRPr kumimoji="0" lang="zh-CN" altLang="zh-CN" sz="2000" b="1" i="0" u="none" strike="noStrike" cap="none" normalizeH="0" baseline="0" dirty="0" smtClean="0">
                        <a:ln>
                          <a:noFill/>
                        </a:ln>
                        <a:solidFill>
                          <a:schemeClr val="accent2"/>
                        </a:solidFill>
                        <a:effectLst/>
                        <a:latin typeface="+mn-ea"/>
                        <a:ea typeface="+mn-ea"/>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53440">
                <a:tc>
                  <a:txBody>
                    <a:bodyPr/>
                    <a:lstStyle/>
                    <a:p>
                      <a:pPr marL="81280" marR="0" lvl="0" indent="0" algn="l" defTabSz="914400" rtl="0" eaLnBrk="1" fontAlgn="base" latinLnBrk="0" hangingPunct="1">
                        <a:lnSpc>
                          <a:spcPct val="100000"/>
                        </a:lnSpc>
                        <a:spcBef>
                          <a:spcPts val="2400"/>
                        </a:spcBef>
                        <a:spcAft>
                          <a:spcPct val="0"/>
                        </a:spcAft>
                        <a:buClrTx/>
                        <a:buSzTx/>
                        <a:buFontTx/>
                        <a:buNone/>
                      </a:pPr>
                      <a:r>
                        <a:rPr kumimoji="0" lang="zh-CN" sz="2000" b="1" i="0" u="none" strike="noStrike" cap="none" normalizeH="0" baseline="0" dirty="0" smtClean="0">
                          <a:ln>
                            <a:noFill/>
                          </a:ln>
                          <a:solidFill>
                            <a:schemeClr val="tx1"/>
                          </a:solidFill>
                          <a:effectLst/>
                          <a:latin typeface="+mn-ea"/>
                          <a:ea typeface="+mn-ea"/>
                        </a:rPr>
                        <a:t>开闭原则 </a:t>
                      </a:r>
                      <a:r>
                        <a:rPr kumimoji="0" lang="zh-CN" altLang="zh-CN" sz="2000" b="1" i="0" u="none" strike="noStrike" cap="none" normalizeH="0" baseline="0" dirty="0" smtClean="0">
                          <a:ln>
                            <a:noFill/>
                          </a:ln>
                          <a:solidFill>
                            <a:schemeClr val="tx1"/>
                          </a:solidFill>
                          <a:effectLst/>
                          <a:latin typeface="+mn-ea"/>
                          <a:ea typeface="+mn-ea"/>
                          <a:cs typeface="Times New Roman" panose="02020603050405020304" pitchFamily="18" charset="0"/>
                        </a:rPr>
                        <a:t>(OCP)</a:t>
                      </a:r>
                      <a:endParaRPr kumimoji="0" lang="zh-CN" altLang="zh-CN" sz="2000" b="1" i="0" u="none" strike="noStrike" cap="none" normalizeH="0" baseline="0" dirty="0" smtClean="0">
                        <a:ln>
                          <a:noFill/>
                        </a:ln>
                        <a:solidFill>
                          <a:schemeClr val="tx1"/>
                        </a:solidFill>
                        <a:effectLst/>
                        <a:latin typeface="+mn-ea"/>
                        <a:ea typeface="+mn-ea"/>
                        <a:cs typeface="Times New Roman" panose="02020603050405020304" pitchFamily="18"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84455" marR="0" lvl="0" indent="0" algn="just" defTabSz="914400" rtl="0" eaLnBrk="1" fontAlgn="base" latinLnBrk="0" hangingPunct="1">
                        <a:lnSpc>
                          <a:spcPct val="100000"/>
                        </a:lnSpc>
                        <a:spcBef>
                          <a:spcPts val="2400"/>
                        </a:spcBef>
                        <a:spcAft>
                          <a:spcPct val="0"/>
                        </a:spcAft>
                        <a:buClrTx/>
                        <a:buSzTx/>
                        <a:buFontTx/>
                        <a:buNone/>
                      </a:pPr>
                      <a:r>
                        <a:rPr kumimoji="0" lang="zh-CN" sz="2000" b="1" i="0" u="none" strike="noStrike" cap="none" normalizeH="0" baseline="0" dirty="0" smtClean="0">
                          <a:ln>
                            <a:noFill/>
                          </a:ln>
                          <a:solidFill>
                            <a:schemeClr val="tx1"/>
                          </a:solidFill>
                          <a:effectLst/>
                          <a:latin typeface="+mn-ea"/>
                          <a:ea typeface="+mn-ea"/>
                        </a:rPr>
                        <a:t>软件实体对扩展是开放的，但对修改是关闭的，即在不修改一个软件实体的基础上去扩展其功能</a:t>
                      </a:r>
                      <a:endParaRPr kumimoji="0" lang="zh-CN" sz="2000" b="1" i="0" u="none" strike="noStrike" cap="none" normalizeH="0" baseline="0" dirty="0" smtClean="0">
                        <a:ln>
                          <a:noFill/>
                        </a:ln>
                        <a:solidFill>
                          <a:schemeClr val="tx1"/>
                        </a:solidFill>
                        <a:effectLst/>
                        <a:latin typeface="+mn-ea"/>
                        <a:ea typeface="+mn-ea"/>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85725" marR="0" lvl="0" indent="0" algn="l" defTabSz="914400" rtl="0" eaLnBrk="1" fontAlgn="base" latinLnBrk="0" hangingPunct="1">
                        <a:lnSpc>
                          <a:spcPct val="100000"/>
                        </a:lnSpc>
                        <a:spcBef>
                          <a:spcPts val="2400"/>
                        </a:spcBef>
                        <a:spcAft>
                          <a:spcPct val="0"/>
                        </a:spcAft>
                        <a:buClrTx/>
                        <a:buSzTx/>
                        <a:buFontTx/>
                        <a:buNone/>
                      </a:pPr>
                      <a:r>
                        <a:rPr kumimoji="0" lang="zh-CN" altLang="zh-CN" sz="2000" b="1" i="0" u="none" strike="noStrike" cap="none" normalizeH="0" baseline="0" dirty="0" smtClean="0">
                          <a:ln>
                            <a:noFill/>
                          </a:ln>
                          <a:solidFill>
                            <a:schemeClr val="accent2"/>
                          </a:solidFill>
                          <a:effectLst/>
                          <a:latin typeface="+mn-ea"/>
                          <a:ea typeface="+mn-ea"/>
                        </a:rPr>
                        <a:t>★★★★★</a:t>
                      </a:r>
                      <a:endParaRPr kumimoji="0" lang="zh-CN" altLang="zh-CN" sz="2000" b="1" i="0" u="none" strike="noStrike" cap="none" normalizeH="0" baseline="0" dirty="0" smtClean="0">
                        <a:ln>
                          <a:noFill/>
                        </a:ln>
                        <a:solidFill>
                          <a:schemeClr val="accent2"/>
                        </a:solidFill>
                        <a:effectLst/>
                        <a:latin typeface="+mn-ea"/>
                        <a:ea typeface="+mn-ea"/>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1772">
                <a:tc>
                  <a:txBody>
                    <a:bodyPr/>
                    <a:lstStyle/>
                    <a:p>
                      <a:pPr marL="81280" marR="0" lvl="0" indent="0" algn="l" defTabSz="914400" rtl="0" eaLnBrk="1" fontAlgn="base" latinLnBrk="0" hangingPunct="1">
                        <a:lnSpc>
                          <a:spcPct val="100000"/>
                        </a:lnSpc>
                        <a:spcBef>
                          <a:spcPts val="2400"/>
                        </a:spcBef>
                        <a:spcAft>
                          <a:spcPct val="0"/>
                        </a:spcAft>
                        <a:buClrTx/>
                        <a:buSzTx/>
                        <a:buFontTx/>
                        <a:buNone/>
                      </a:pPr>
                      <a:r>
                        <a:rPr kumimoji="0" lang="zh-CN" sz="2000" b="1" i="0" u="none" strike="noStrike" cap="none" normalizeH="0" baseline="0" smtClean="0">
                          <a:ln>
                            <a:noFill/>
                          </a:ln>
                          <a:solidFill>
                            <a:schemeClr val="tx1"/>
                          </a:solidFill>
                          <a:effectLst/>
                          <a:latin typeface="+mn-ea"/>
                          <a:ea typeface="+mn-ea"/>
                        </a:rPr>
                        <a:t>里氏代换原则</a:t>
                      </a:r>
                      <a:r>
                        <a:rPr kumimoji="0" lang="zh-CN" altLang="zh-CN" sz="2000" b="1" i="0" u="none" strike="noStrike" cap="none" normalizeH="0" baseline="0" smtClean="0">
                          <a:ln>
                            <a:noFill/>
                          </a:ln>
                          <a:solidFill>
                            <a:schemeClr val="tx1"/>
                          </a:solidFill>
                          <a:effectLst/>
                          <a:latin typeface="+mn-ea"/>
                          <a:ea typeface="+mn-ea"/>
                          <a:cs typeface="Times New Roman" panose="02020603050405020304" pitchFamily="18" charset="0"/>
                        </a:rPr>
                        <a:t>(LSP)</a:t>
                      </a:r>
                      <a:endParaRPr kumimoji="0" lang="zh-CN" altLang="zh-CN" sz="2000" b="1" i="0" u="none" strike="noStrike" cap="none" normalizeH="0" baseline="0" smtClean="0">
                        <a:ln>
                          <a:noFill/>
                        </a:ln>
                        <a:solidFill>
                          <a:schemeClr val="tx1"/>
                        </a:solidFill>
                        <a:effectLst/>
                        <a:latin typeface="+mn-ea"/>
                        <a:ea typeface="+mn-ea"/>
                        <a:cs typeface="Times New Roman" panose="02020603050405020304" pitchFamily="18"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84455" marR="0" lvl="0" indent="0" algn="l" defTabSz="914400" rtl="0" eaLnBrk="1" fontAlgn="base" latinLnBrk="0" hangingPunct="1">
                        <a:lnSpc>
                          <a:spcPct val="100000"/>
                        </a:lnSpc>
                        <a:spcBef>
                          <a:spcPts val="2400"/>
                        </a:spcBef>
                        <a:spcAft>
                          <a:spcPct val="0"/>
                        </a:spcAft>
                        <a:buClrTx/>
                        <a:buSzTx/>
                        <a:buFontTx/>
                        <a:buNone/>
                      </a:pPr>
                      <a:r>
                        <a:rPr kumimoji="0" lang="zh-CN" sz="2000" b="1" i="0" u="none" strike="noStrike" cap="none" normalizeH="0" baseline="0" dirty="0" smtClean="0">
                          <a:ln>
                            <a:noFill/>
                          </a:ln>
                          <a:solidFill>
                            <a:schemeClr val="tx1"/>
                          </a:solidFill>
                          <a:effectLst/>
                          <a:latin typeface="+mn-ea"/>
                          <a:ea typeface="+mn-ea"/>
                        </a:rPr>
                        <a:t>在软件系统中，一个可以接受基类对象的地方必然可以接受一个子类对象</a:t>
                      </a:r>
                      <a:endParaRPr kumimoji="0" lang="zh-CN" sz="2000" b="1" i="0" u="none" strike="noStrike" cap="none" normalizeH="0" baseline="0" dirty="0" smtClean="0">
                        <a:ln>
                          <a:noFill/>
                        </a:ln>
                        <a:solidFill>
                          <a:schemeClr val="tx1"/>
                        </a:solidFill>
                        <a:effectLst/>
                        <a:latin typeface="+mn-ea"/>
                        <a:ea typeface="+mn-ea"/>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85725" marR="0" lvl="0" indent="0" algn="l" defTabSz="914400" rtl="0" eaLnBrk="1" fontAlgn="base" latinLnBrk="0" hangingPunct="1">
                        <a:lnSpc>
                          <a:spcPct val="100000"/>
                        </a:lnSpc>
                        <a:spcBef>
                          <a:spcPts val="2400"/>
                        </a:spcBef>
                        <a:spcAft>
                          <a:spcPct val="0"/>
                        </a:spcAft>
                        <a:buClrTx/>
                        <a:buSzTx/>
                        <a:buFontTx/>
                        <a:buNone/>
                      </a:pPr>
                      <a:r>
                        <a:rPr kumimoji="0" lang="zh-CN" altLang="zh-CN" sz="2000" b="1" i="0" u="none" strike="noStrike" cap="none" normalizeH="0" baseline="0" dirty="0" smtClean="0">
                          <a:ln>
                            <a:noFill/>
                          </a:ln>
                          <a:solidFill>
                            <a:schemeClr val="accent2"/>
                          </a:solidFill>
                          <a:effectLst/>
                          <a:latin typeface="+mn-ea"/>
                          <a:ea typeface="+mn-ea"/>
                        </a:rPr>
                        <a:t>★★★★☆</a:t>
                      </a:r>
                      <a:endParaRPr kumimoji="0" lang="zh-CN" altLang="zh-CN" sz="2000" b="1" i="0" u="none" strike="noStrike" cap="none" normalizeH="0" baseline="0" dirty="0" smtClean="0">
                        <a:ln>
                          <a:noFill/>
                        </a:ln>
                        <a:solidFill>
                          <a:schemeClr val="accent2"/>
                        </a:solidFill>
                        <a:effectLst/>
                        <a:latin typeface="+mn-ea"/>
                        <a:ea typeface="+mn-ea"/>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4001">
                <a:tc>
                  <a:txBody>
                    <a:bodyPr/>
                    <a:lstStyle/>
                    <a:p>
                      <a:pPr marL="81280" marR="0" lvl="0" indent="0" algn="l" defTabSz="914400" rtl="0" eaLnBrk="1" fontAlgn="base" latinLnBrk="0" hangingPunct="1">
                        <a:lnSpc>
                          <a:spcPct val="100000"/>
                        </a:lnSpc>
                        <a:spcBef>
                          <a:spcPts val="2400"/>
                        </a:spcBef>
                        <a:spcAft>
                          <a:spcPct val="0"/>
                        </a:spcAft>
                        <a:buClrTx/>
                        <a:buSzTx/>
                        <a:buFontTx/>
                        <a:buNone/>
                      </a:pPr>
                      <a:r>
                        <a:rPr kumimoji="0" lang="zh-CN" sz="2000" b="1" i="0" u="none" strike="noStrike" cap="none" normalizeH="0" baseline="0" smtClean="0">
                          <a:ln>
                            <a:noFill/>
                          </a:ln>
                          <a:solidFill>
                            <a:schemeClr val="tx1"/>
                          </a:solidFill>
                          <a:effectLst/>
                          <a:latin typeface="+mn-ea"/>
                          <a:ea typeface="+mn-ea"/>
                        </a:rPr>
                        <a:t>依赖倒</a:t>
                      </a:r>
                      <a:r>
                        <a:rPr kumimoji="0" lang="zh-CN" altLang="en-US" sz="2000" b="1" i="0" u="none" strike="noStrike" cap="none" normalizeH="0" baseline="0" smtClean="0">
                          <a:ln>
                            <a:noFill/>
                          </a:ln>
                          <a:solidFill>
                            <a:schemeClr val="tx1"/>
                          </a:solidFill>
                          <a:effectLst/>
                          <a:latin typeface="+mn-ea"/>
                          <a:ea typeface="+mn-ea"/>
                        </a:rPr>
                        <a:t>置</a:t>
                      </a:r>
                      <a:r>
                        <a:rPr kumimoji="0" lang="zh-CN" sz="2000" b="1" i="0" u="none" strike="noStrike" cap="none" normalizeH="0" baseline="0" smtClean="0">
                          <a:ln>
                            <a:noFill/>
                          </a:ln>
                          <a:solidFill>
                            <a:schemeClr val="tx1"/>
                          </a:solidFill>
                          <a:effectLst/>
                          <a:latin typeface="+mn-ea"/>
                          <a:ea typeface="+mn-ea"/>
                        </a:rPr>
                        <a:t>原则</a:t>
                      </a:r>
                      <a:r>
                        <a:rPr kumimoji="0" lang="zh-CN" altLang="zh-CN" sz="2000" b="1" i="0" u="none" strike="noStrike" cap="none" normalizeH="0" baseline="0" smtClean="0">
                          <a:ln>
                            <a:noFill/>
                          </a:ln>
                          <a:solidFill>
                            <a:schemeClr val="tx1"/>
                          </a:solidFill>
                          <a:effectLst/>
                          <a:latin typeface="+mn-ea"/>
                          <a:ea typeface="+mn-ea"/>
                          <a:cs typeface="Times New Roman" panose="02020603050405020304" pitchFamily="18" charset="0"/>
                        </a:rPr>
                        <a:t>( DIP)</a:t>
                      </a:r>
                      <a:endParaRPr kumimoji="0" lang="zh-CN" altLang="zh-CN" sz="2000" b="1" i="0" u="none" strike="noStrike" cap="none" normalizeH="0" baseline="0" smtClean="0">
                        <a:ln>
                          <a:noFill/>
                        </a:ln>
                        <a:solidFill>
                          <a:schemeClr val="tx1"/>
                        </a:solidFill>
                        <a:effectLst/>
                        <a:latin typeface="+mn-ea"/>
                        <a:ea typeface="+mn-ea"/>
                        <a:cs typeface="Times New Roman" panose="02020603050405020304" pitchFamily="18"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84455" marR="0" lvl="0" indent="0" algn="l" defTabSz="914400" rtl="0" eaLnBrk="1" fontAlgn="base" latinLnBrk="0" hangingPunct="1">
                        <a:lnSpc>
                          <a:spcPct val="100000"/>
                        </a:lnSpc>
                        <a:spcBef>
                          <a:spcPts val="2400"/>
                        </a:spcBef>
                        <a:spcAft>
                          <a:spcPct val="0"/>
                        </a:spcAft>
                        <a:buClrTx/>
                        <a:buSzTx/>
                        <a:buFontTx/>
                        <a:buNone/>
                      </a:pPr>
                      <a:r>
                        <a:rPr kumimoji="0" lang="zh-CN" sz="2000" b="1" i="0" u="none" strike="noStrike" cap="none" normalizeH="0" baseline="0" dirty="0" smtClean="0">
                          <a:ln>
                            <a:noFill/>
                          </a:ln>
                          <a:solidFill>
                            <a:schemeClr val="tx1"/>
                          </a:solidFill>
                          <a:effectLst/>
                          <a:latin typeface="+mn-ea"/>
                          <a:ea typeface="+mn-ea"/>
                        </a:rPr>
                        <a:t>要针对抽象层编程，而不要针对具体类编程</a:t>
                      </a:r>
                      <a:endParaRPr kumimoji="0" lang="zh-CN" sz="2000" b="1" i="0" u="none" strike="noStrike" cap="none" normalizeH="0" baseline="0" dirty="0" smtClean="0">
                        <a:ln>
                          <a:noFill/>
                        </a:ln>
                        <a:solidFill>
                          <a:schemeClr val="tx1"/>
                        </a:solidFill>
                        <a:effectLst/>
                        <a:latin typeface="+mn-ea"/>
                        <a:ea typeface="+mn-ea"/>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85725" marR="0" lvl="0" indent="0" algn="l" defTabSz="914400" rtl="0" eaLnBrk="1" fontAlgn="base" latinLnBrk="0" hangingPunct="1">
                        <a:lnSpc>
                          <a:spcPct val="100000"/>
                        </a:lnSpc>
                        <a:spcBef>
                          <a:spcPts val="2400"/>
                        </a:spcBef>
                        <a:spcAft>
                          <a:spcPct val="0"/>
                        </a:spcAft>
                        <a:buClrTx/>
                        <a:buSzTx/>
                        <a:buFontTx/>
                        <a:buNone/>
                      </a:pPr>
                      <a:r>
                        <a:rPr kumimoji="0" lang="zh-CN" altLang="zh-CN" sz="2000" b="1" i="0" u="none" strike="noStrike" cap="none" normalizeH="0" baseline="0" dirty="0" smtClean="0">
                          <a:ln>
                            <a:noFill/>
                          </a:ln>
                          <a:solidFill>
                            <a:schemeClr val="accent2"/>
                          </a:solidFill>
                          <a:effectLst/>
                          <a:latin typeface="+mn-ea"/>
                          <a:ea typeface="+mn-ea"/>
                        </a:rPr>
                        <a:t>★★★★★</a:t>
                      </a:r>
                      <a:endParaRPr kumimoji="0" lang="zh-CN" altLang="zh-CN" sz="2000" b="1" i="0" u="none" strike="noStrike" cap="none" normalizeH="0" baseline="0" dirty="0" smtClean="0">
                        <a:ln>
                          <a:noFill/>
                        </a:ln>
                        <a:solidFill>
                          <a:schemeClr val="accent2"/>
                        </a:solidFill>
                        <a:effectLst/>
                        <a:latin typeface="+mn-ea"/>
                        <a:ea typeface="+mn-ea"/>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4001">
                <a:tc>
                  <a:txBody>
                    <a:bodyPr/>
                    <a:lstStyle/>
                    <a:p>
                      <a:pPr marL="81280" marR="0" lvl="0" indent="0" algn="l" defTabSz="914400" rtl="0" eaLnBrk="1" fontAlgn="base" latinLnBrk="0" hangingPunct="1">
                        <a:lnSpc>
                          <a:spcPct val="100000"/>
                        </a:lnSpc>
                        <a:spcBef>
                          <a:spcPts val="2400"/>
                        </a:spcBef>
                        <a:spcAft>
                          <a:spcPct val="0"/>
                        </a:spcAft>
                        <a:buClrTx/>
                        <a:buSzTx/>
                        <a:buFontTx/>
                        <a:buNone/>
                      </a:pPr>
                      <a:r>
                        <a:rPr kumimoji="0" lang="zh-CN" sz="2000" b="1" i="0" u="none" strike="noStrike" cap="none" normalizeH="0" baseline="0" dirty="0" smtClean="0">
                          <a:ln>
                            <a:noFill/>
                          </a:ln>
                          <a:solidFill>
                            <a:schemeClr val="tx1"/>
                          </a:solidFill>
                          <a:effectLst/>
                          <a:latin typeface="+mn-ea"/>
                          <a:ea typeface="+mn-ea"/>
                        </a:rPr>
                        <a:t>接口隔离原则</a:t>
                      </a:r>
                      <a:r>
                        <a:rPr kumimoji="0" lang="zh-CN" altLang="zh-CN" sz="2000" b="1" i="0" u="none" strike="noStrike" cap="none" normalizeH="0" baseline="0" dirty="0" smtClean="0">
                          <a:ln>
                            <a:noFill/>
                          </a:ln>
                          <a:solidFill>
                            <a:schemeClr val="tx1"/>
                          </a:solidFill>
                          <a:effectLst/>
                          <a:latin typeface="+mn-ea"/>
                          <a:ea typeface="+mn-ea"/>
                          <a:cs typeface="Times New Roman" panose="02020603050405020304" pitchFamily="18" charset="0"/>
                        </a:rPr>
                        <a:t>(ISP)</a:t>
                      </a:r>
                      <a:endParaRPr kumimoji="0" lang="zh-CN" altLang="zh-CN" sz="2000" b="1" i="0" u="none" strike="noStrike" cap="none" normalizeH="0" baseline="0" dirty="0" smtClean="0">
                        <a:ln>
                          <a:noFill/>
                        </a:ln>
                        <a:solidFill>
                          <a:schemeClr val="tx1"/>
                        </a:solidFill>
                        <a:effectLst/>
                        <a:latin typeface="+mn-ea"/>
                        <a:ea typeface="+mn-ea"/>
                        <a:cs typeface="Times New Roman" panose="02020603050405020304" pitchFamily="18"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84455" marR="0" lvl="0" indent="0" algn="l" defTabSz="914400" rtl="0" eaLnBrk="1" fontAlgn="base" latinLnBrk="0" hangingPunct="1">
                        <a:lnSpc>
                          <a:spcPct val="100000"/>
                        </a:lnSpc>
                        <a:spcBef>
                          <a:spcPts val="2400"/>
                        </a:spcBef>
                        <a:spcAft>
                          <a:spcPct val="0"/>
                        </a:spcAft>
                        <a:buClrTx/>
                        <a:buSzTx/>
                        <a:buFontTx/>
                        <a:buNone/>
                      </a:pPr>
                      <a:r>
                        <a:rPr kumimoji="0" lang="zh-CN" sz="2000" b="1" i="0" u="none" strike="noStrike" cap="none" normalizeH="0" baseline="0" dirty="0" smtClean="0">
                          <a:ln>
                            <a:noFill/>
                          </a:ln>
                          <a:solidFill>
                            <a:schemeClr val="tx1"/>
                          </a:solidFill>
                          <a:effectLst/>
                          <a:latin typeface="+mn-ea"/>
                          <a:ea typeface="+mn-ea"/>
                        </a:rPr>
                        <a:t>使用多个专门的接口来取代一个统一的接口</a:t>
                      </a:r>
                      <a:endParaRPr kumimoji="0" lang="zh-CN" sz="2000" b="1" i="0" u="none" strike="noStrike" cap="none" normalizeH="0" baseline="0" dirty="0" smtClean="0">
                        <a:ln>
                          <a:noFill/>
                        </a:ln>
                        <a:solidFill>
                          <a:schemeClr val="tx1"/>
                        </a:solidFill>
                        <a:effectLst/>
                        <a:latin typeface="+mn-ea"/>
                        <a:ea typeface="+mn-ea"/>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85725" marR="0" lvl="0" indent="0" algn="l" defTabSz="914400" rtl="0" eaLnBrk="1" fontAlgn="base" latinLnBrk="0" hangingPunct="1">
                        <a:lnSpc>
                          <a:spcPct val="100000"/>
                        </a:lnSpc>
                        <a:spcBef>
                          <a:spcPts val="2400"/>
                        </a:spcBef>
                        <a:spcAft>
                          <a:spcPct val="0"/>
                        </a:spcAft>
                        <a:buClrTx/>
                        <a:buSzTx/>
                        <a:buFontTx/>
                        <a:buNone/>
                      </a:pPr>
                      <a:r>
                        <a:rPr kumimoji="0" lang="zh-CN" altLang="zh-CN" sz="2000" b="1" i="0" u="none" strike="noStrike" cap="none" normalizeH="0" baseline="0" dirty="0" smtClean="0">
                          <a:ln>
                            <a:noFill/>
                          </a:ln>
                          <a:solidFill>
                            <a:schemeClr val="accent2"/>
                          </a:solidFill>
                          <a:effectLst/>
                          <a:latin typeface="+mn-ea"/>
                          <a:ea typeface="+mn-ea"/>
                        </a:rPr>
                        <a:t>★★☆☆☆</a:t>
                      </a:r>
                      <a:endParaRPr kumimoji="0" lang="zh-CN" altLang="zh-CN" sz="2000" b="1" i="0" u="none" strike="noStrike" cap="none" normalizeH="0" baseline="0" dirty="0" smtClean="0">
                        <a:ln>
                          <a:noFill/>
                        </a:ln>
                        <a:solidFill>
                          <a:schemeClr val="accent2"/>
                        </a:solidFill>
                        <a:effectLst/>
                        <a:latin typeface="+mn-ea"/>
                        <a:ea typeface="+mn-ea"/>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1772">
                <a:tc>
                  <a:txBody>
                    <a:bodyPr/>
                    <a:lstStyle/>
                    <a:p>
                      <a:pPr marL="81280" marR="0" lvl="0" indent="0" algn="l" defTabSz="914400" rtl="0" eaLnBrk="1" fontAlgn="base" latinLnBrk="0" hangingPunct="1">
                        <a:lnSpc>
                          <a:spcPct val="100000"/>
                        </a:lnSpc>
                        <a:spcBef>
                          <a:spcPts val="2400"/>
                        </a:spcBef>
                        <a:spcAft>
                          <a:spcPct val="0"/>
                        </a:spcAft>
                        <a:buClrTx/>
                        <a:buSzTx/>
                        <a:buFontTx/>
                        <a:buNone/>
                      </a:pPr>
                      <a:r>
                        <a:rPr kumimoji="0" lang="zh-CN" sz="2000" b="1" i="0" u="none" strike="noStrike" cap="none" normalizeH="0" baseline="0" dirty="0" smtClean="0">
                          <a:ln>
                            <a:noFill/>
                          </a:ln>
                          <a:solidFill>
                            <a:schemeClr val="tx1"/>
                          </a:solidFill>
                          <a:effectLst/>
                          <a:latin typeface="+mn-ea"/>
                          <a:ea typeface="+mn-ea"/>
                        </a:rPr>
                        <a:t>组合</a:t>
                      </a:r>
                      <a:r>
                        <a:rPr kumimoji="0" lang="zh-CN" altLang="en-US" sz="2000" b="1" i="0" u="none" strike="noStrike" cap="none" normalizeH="0" baseline="0" dirty="0" smtClean="0">
                          <a:ln>
                            <a:noFill/>
                          </a:ln>
                          <a:solidFill>
                            <a:schemeClr val="tx1"/>
                          </a:solidFill>
                          <a:effectLst/>
                          <a:latin typeface="+mn-ea"/>
                          <a:ea typeface="+mn-ea"/>
                        </a:rPr>
                        <a:t>聚合</a:t>
                      </a:r>
                      <a:r>
                        <a:rPr kumimoji="0" lang="zh-CN" sz="2000" b="1" i="0" u="none" strike="noStrike" cap="none" normalizeH="0" baseline="0" dirty="0" smtClean="0">
                          <a:ln>
                            <a:noFill/>
                          </a:ln>
                          <a:solidFill>
                            <a:schemeClr val="tx1"/>
                          </a:solidFill>
                          <a:effectLst/>
                          <a:latin typeface="+mn-ea"/>
                          <a:ea typeface="+mn-ea"/>
                        </a:rPr>
                        <a:t>复用原则</a:t>
                      </a:r>
                      <a:r>
                        <a:rPr kumimoji="0" lang="zh-CN" altLang="zh-CN" sz="2000" b="1" i="0" u="none" strike="noStrike" cap="none" normalizeH="0" baseline="0" dirty="0" smtClean="0">
                          <a:ln>
                            <a:noFill/>
                          </a:ln>
                          <a:solidFill>
                            <a:schemeClr val="tx1"/>
                          </a:solidFill>
                          <a:effectLst/>
                          <a:latin typeface="+mn-ea"/>
                          <a:ea typeface="+mn-ea"/>
                          <a:cs typeface="Times New Roman" panose="02020603050405020304" pitchFamily="18" charset="0"/>
                        </a:rPr>
                        <a:t>(C</a:t>
                      </a:r>
                      <a:r>
                        <a:rPr kumimoji="0" lang="en-US" altLang="zh-CN" sz="2000" b="1" i="0" u="none" strike="noStrike" cap="none" normalizeH="0" baseline="0" dirty="0" smtClean="0">
                          <a:ln>
                            <a:noFill/>
                          </a:ln>
                          <a:solidFill>
                            <a:schemeClr val="tx1"/>
                          </a:solidFill>
                          <a:effectLst/>
                          <a:latin typeface="+mn-ea"/>
                          <a:ea typeface="+mn-ea"/>
                          <a:cs typeface="Times New Roman" panose="02020603050405020304" pitchFamily="18" charset="0"/>
                        </a:rPr>
                        <a:t>A</a:t>
                      </a:r>
                      <a:r>
                        <a:rPr kumimoji="0" lang="zh-CN" altLang="zh-CN" sz="2000" b="1" i="0" u="none" strike="noStrike" cap="none" normalizeH="0" baseline="0" dirty="0" smtClean="0">
                          <a:ln>
                            <a:noFill/>
                          </a:ln>
                          <a:solidFill>
                            <a:schemeClr val="tx1"/>
                          </a:solidFill>
                          <a:effectLst/>
                          <a:latin typeface="+mn-ea"/>
                          <a:ea typeface="+mn-ea"/>
                          <a:cs typeface="Times New Roman" panose="02020603050405020304" pitchFamily="18" charset="0"/>
                        </a:rPr>
                        <a:t>RP)</a:t>
                      </a:r>
                      <a:endParaRPr kumimoji="0" lang="zh-CN" altLang="zh-CN" sz="2000" b="1" i="0" u="none" strike="noStrike" cap="none" normalizeH="0" baseline="0" dirty="0" smtClean="0">
                        <a:ln>
                          <a:noFill/>
                        </a:ln>
                        <a:solidFill>
                          <a:schemeClr val="tx1"/>
                        </a:solidFill>
                        <a:effectLst/>
                        <a:latin typeface="+mn-ea"/>
                        <a:ea typeface="+mn-ea"/>
                        <a:cs typeface="Times New Roman" panose="02020603050405020304" pitchFamily="18"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84455" marR="0" lvl="0" indent="0" algn="l" defTabSz="914400" rtl="0" eaLnBrk="1" fontAlgn="base" latinLnBrk="0" hangingPunct="1">
                        <a:lnSpc>
                          <a:spcPct val="100000"/>
                        </a:lnSpc>
                        <a:spcBef>
                          <a:spcPts val="2400"/>
                        </a:spcBef>
                        <a:spcAft>
                          <a:spcPct val="0"/>
                        </a:spcAft>
                        <a:buClrTx/>
                        <a:buSzTx/>
                        <a:buFontTx/>
                        <a:buNone/>
                      </a:pPr>
                      <a:r>
                        <a:rPr kumimoji="0" lang="zh-CN" sz="2000" b="1" i="0" u="none" strike="noStrike" cap="none" normalizeH="0" baseline="0" dirty="0" smtClean="0">
                          <a:ln>
                            <a:noFill/>
                          </a:ln>
                          <a:solidFill>
                            <a:schemeClr val="tx1"/>
                          </a:solidFill>
                          <a:effectLst/>
                          <a:latin typeface="+mn-ea"/>
                          <a:ea typeface="+mn-ea"/>
                        </a:rPr>
                        <a:t>在系统中应该尽量多使用组合和聚合关联关系，尽量少使用甚至不使用继承关系</a:t>
                      </a:r>
                      <a:endParaRPr kumimoji="0" lang="zh-CN" sz="2000" b="1" i="0" u="none" strike="noStrike" cap="none" normalizeH="0" baseline="0" dirty="0" smtClean="0">
                        <a:ln>
                          <a:noFill/>
                        </a:ln>
                        <a:solidFill>
                          <a:schemeClr val="tx1"/>
                        </a:solidFill>
                        <a:effectLst/>
                        <a:latin typeface="+mn-ea"/>
                        <a:ea typeface="+mn-ea"/>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85725" marR="0" lvl="0" indent="0" algn="l" defTabSz="914400" rtl="0" eaLnBrk="1" fontAlgn="base" latinLnBrk="0" hangingPunct="1">
                        <a:lnSpc>
                          <a:spcPct val="100000"/>
                        </a:lnSpc>
                        <a:spcBef>
                          <a:spcPts val="2400"/>
                        </a:spcBef>
                        <a:spcAft>
                          <a:spcPct val="0"/>
                        </a:spcAft>
                        <a:buClrTx/>
                        <a:buSzTx/>
                        <a:buFontTx/>
                        <a:buNone/>
                      </a:pPr>
                      <a:r>
                        <a:rPr kumimoji="0" lang="zh-CN" altLang="zh-CN" sz="2000" b="1" i="0" u="none" strike="noStrike" cap="none" normalizeH="0" baseline="0" dirty="0" smtClean="0">
                          <a:ln>
                            <a:noFill/>
                          </a:ln>
                          <a:solidFill>
                            <a:schemeClr val="accent2"/>
                          </a:solidFill>
                          <a:effectLst/>
                          <a:latin typeface="+mn-ea"/>
                          <a:ea typeface="+mn-ea"/>
                        </a:rPr>
                        <a:t>★★★★☆</a:t>
                      </a:r>
                      <a:endParaRPr kumimoji="0" lang="zh-CN" altLang="zh-CN" sz="2000" b="1" i="0" u="none" strike="noStrike" cap="none" normalizeH="0" baseline="0" dirty="0" smtClean="0">
                        <a:ln>
                          <a:noFill/>
                        </a:ln>
                        <a:solidFill>
                          <a:schemeClr val="accent2"/>
                        </a:solidFill>
                        <a:effectLst/>
                        <a:latin typeface="+mn-ea"/>
                        <a:ea typeface="+mn-ea"/>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06"/>
          <p:cNvSpPr txBox="1"/>
          <p:nvPr/>
        </p:nvSpPr>
        <p:spPr>
          <a:xfrm>
            <a:off x="5757804" y="2849374"/>
            <a:ext cx="5204059" cy="533400"/>
          </a:xfrm>
          <a:prstGeom prst="rect">
            <a:avLst/>
          </a:prstGeom>
        </p:spPr>
        <p:txBody>
          <a:bodyPr vert="horz" rtlCol="0" anchor="t" anchorCtr="0">
            <a:noAutofit/>
          </a:bodyPr>
          <a:lstStyle/>
          <a:p>
            <a:pPr defTabSz="457200">
              <a:lnSpc>
                <a:spcPct val="125000"/>
              </a:lnSpc>
            </a:pP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Object 207"/>
          <p:cNvSpPr txBox="1"/>
          <p:nvPr/>
        </p:nvSpPr>
        <p:spPr>
          <a:xfrm>
            <a:off x="4944595" y="1920883"/>
            <a:ext cx="5463589" cy="615882"/>
          </a:xfrm>
          <a:prstGeom prst="rect">
            <a:avLst/>
          </a:prstGeom>
        </p:spPr>
        <p:txBody>
          <a:bodyPr vert="horz" rtlCol="0" anchor="ctr" anchorCtr="0">
            <a:noAutofit/>
          </a:bodyPr>
          <a:lstStyle/>
          <a:p>
            <a:pPr defTabSz="457200">
              <a:lnSpc>
                <a:spcPct val="120000"/>
              </a:lnSpc>
            </a:pPr>
            <a:r>
              <a:rPr lang="en-US" altLang="zh-CN" sz="3000" spc="300" dirty="0" smtClean="0">
                <a:solidFill>
                  <a:srgbClr val="E0CFBD"/>
                </a:solidFill>
                <a:latin typeface="微软雅黑" panose="020B0503020204020204" pitchFamily="34" charset="-122"/>
                <a:ea typeface="微软雅黑" panose="020B0503020204020204" pitchFamily="34" charset="-122"/>
              </a:rPr>
              <a:t>02</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dirty="0" smtClean="0"/>
              <a:t>面向对象设计</a:t>
            </a:r>
            <a:r>
              <a:rPr lang="zh-CN" altLang="en-US" sz="3000" dirty="0"/>
              <a:t>的</a:t>
            </a:r>
            <a:r>
              <a:rPr lang="zh-CN" altLang="en-US" sz="3000" dirty="0" smtClean="0"/>
              <a:t>原则</a:t>
            </a:r>
            <a:endParaRPr lang="en-US" altLang="zh-CN" sz="3000" dirty="0" smtClean="0"/>
          </a:p>
        </p:txBody>
      </p:sp>
      <p:sp>
        <p:nvSpPr>
          <p:cNvPr id="7" name="Object 209"/>
          <p:cNvSpPr txBox="1"/>
          <p:nvPr/>
        </p:nvSpPr>
        <p:spPr>
          <a:xfrm>
            <a:off x="4944595" y="949491"/>
            <a:ext cx="5469940"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01</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面向对象设计的</a:t>
            </a:r>
            <a:r>
              <a:rPr lang="zh-CN" altLang="en-US" sz="3000" spc="300" dirty="0" smtClean="0">
                <a:solidFill>
                  <a:srgbClr val="000000"/>
                </a:solidFill>
                <a:latin typeface="微软雅黑" panose="020B0503020204020204" pitchFamily="34" charset="-122"/>
                <a:ea typeface="微软雅黑" panose="020B0503020204020204" pitchFamily="34" charset="-122"/>
              </a:rPr>
              <a:t>方法</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9" name="Object 205"/>
          <p:cNvSpPr txBox="1"/>
          <p:nvPr/>
        </p:nvSpPr>
        <p:spPr>
          <a:xfrm>
            <a:off x="4944595" y="3050957"/>
            <a:ext cx="5438189" cy="1853810"/>
          </a:xfrm>
          <a:prstGeom prst="rect">
            <a:avLst/>
          </a:prstGeom>
        </p:spPr>
        <p:txBody>
          <a:bodyPr vert="horz" rtlCol="0" anchor="ctr" anchorCtr="0">
            <a:noAutofit/>
          </a:bodyPr>
          <a:lstStyle/>
          <a:p>
            <a:pPr defTabSz="457200">
              <a:lnSpc>
                <a:spcPct val="120000"/>
              </a:lnSpc>
            </a:pPr>
            <a:r>
              <a:rPr lang="en-US" altLang="zh-CN" sz="3000" spc="300" dirty="0" smtClean="0">
                <a:solidFill>
                  <a:srgbClr val="E0CFBD"/>
                </a:solidFill>
                <a:latin typeface="微软雅黑" panose="020B0503020204020204" pitchFamily="34" charset="-122"/>
                <a:ea typeface="微软雅黑" panose="020B0503020204020204" pitchFamily="34" charset="-122"/>
              </a:rPr>
              <a:t>03</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en-US" altLang="zh-CN" sz="3000" spc="300" dirty="0" smtClean="0">
                <a:solidFill>
                  <a:srgbClr val="000000"/>
                </a:solidFill>
                <a:latin typeface="微软雅黑" panose="020B0503020204020204" pitchFamily="34" charset="-122"/>
                <a:ea typeface="微软雅黑" panose="020B0503020204020204" pitchFamily="34" charset="-122"/>
              </a:rPr>
              <a:t>GoF </a:t>
            </a:r>
            <a:r>
              <a:rPr lang="zh-CN" altLang="en-US" sz="3000" spc="300" dirty="0" smtClean="0">
                <a:solidFill>
                  <a:srgbClr val="000000"/>
                </a:solidFill>
                <a:latin typeface="微软雅黑" panose="020B0503020204020204" pitchFamily="34" charset="-122"/>
                <a:ea typeface="微软雅黑" panose="020B0503020204020204" pitchFamily="34" charset="-122"/>
              </a:rPr>
              <a:t>设计模式</a:t>
            </a:r>
            <a:endParaRPr lang="en-US" altLang="zh-CN" sz="3000" spc="300" dirty="0" smtClean="0">
              <a:solidFill>
                <a:srgbClr val="000000"/>
              </a:solidFill>
              <a:latin typeface="微软雅黑" panose="020B0503020204020204" pitchFamily="34" charset="-122"/>
              <a:ea typeface="微软雅黑" panose="020B0503020204020204" pitchFamily="34" charset="-122"/>
            </a:endParaRPr>
          </a:p>
          <a:p>
            <a:pPr marL="990600" lvl="1" indent="-257175">
              <a:lnSpc>
                <a:spcPct val="120000"/>
              </a:lnSpc>
            </a:pPr>
            <a:r>
              <a:rPr lang="en-US" altLang="zh-CN" sz="2000" dirty="0" smtClean="0">
                <a:solidFill>
                  <a:schemeClr val="tx1">
                    <a:lumMod val="50000"/>
                    <a:lumOff val="50000"/>
                  </a:schemeClr>
                </a:solidFill>
                <a:ea typeface="楷体_GB2312" panose="02010609030101010101" charset="-122"/>
                <a:cs typeface="楷体_GB2312" panose="02010609030101010101" charset="-122"/>
              </a:rPr>
              <a:t>Creational Patterns</a:t>
            </a:r>
            <a:endParaRPr lang="zh-CN" altLang="en-US" sz="2000" dirty="0" smtClean="0">
              <a:solidFill>
                <a:schemeClr val="tx1">
                  <a:lumMod val="50000"/>
                  <a:lumOff val="50000"/>
                </a:schemeClr>
              </a:solidFill>
              <a:ea typeface="楷体_GB2312" panose="02010609030101010101" charset="-122"/>
              <a:cs typeface="楷体_GB2312" panose="02010609030101010101" charset="-122"/>
            </a:endParaRPr>
          </a:p>
          <a:p>
            <a:pPr marL="990600" lvl="1" indent="-257175">
              <a:lnSpc>
                <a:spcPct val="120000"/>
              </a:lnSpc>
            </a:pPr>
            <a:r>
              <a:rPr lang="en-US" altLang="zh-CN" sz="2000" dirty="0" smtClean="0">
                <a:solidFill>
                  <a:schemeClr val="tx1">
                    <a:lumMod val="50000"/>
                    <a:lumOff val="50000"/>
                  </a:schemeClr>
                </a:solidFill>
                <a:ea typeface="楷体_GB2312" panose="02010609030101010101" charset="-122"/>
                <a:cs typeface="楷体_GB2312" panose="02010609030101010101" charset="-122"/>
              </a:rPr>
              <a:t>Structural Patterns</a:t>
            </a:r>
            <a:endParaRPr lang="zh-CN" altLang="en-US" sz="2000" dirty="0" smtClean="0">
              <a:solidFill>
                <a:schemeClr val="tx1">
                  <a:lumMod val="50000"/>
                  <a:lumOff val="50000"/>
                </a:schemeClr>
              </a:solidFill>
              <a:ea typeface="楷体_GB2312" panose="02010609030101010101" charset="-122"/>
              <a:cs typeface="楷体_GB2312" panose="02010609030101010101" charset="-122"/>
            </a:endParaRPr>
          </a:p>
          <a:p>
            <a:pPr marL="990600" lvl="1" indent="-257175">
              <a:lnSpc>
                <a:spcPct val="120000"/>
              </a:lnSpc>
            </a:pPr>
            <a:r>
              <a:rPr lang="en-US" altLang="zh-CN" sz="2000" dirty="0" smtClean="0">
                <a:solidFill>
                  <a:schemeClr val="tx1">
                    <a:lumMod val="50000"/>
                    <a:lumOff val="50000"/>
                  </a:schemeClr>
                </a:solidFill>
                <a:ea typeface="楷体_GB2312" panose="02010609030101010101" charset="-122"/>
                <a:cs typeface="楷体_GB2312" panose="02010609030101010101" charset="-122"/>
              </a:rPr>
              <a:t>Behavioral Patterns</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12" name="AutoShape 4"/>
          <p:cNvSpPr>
            <a:spLocks noChangeArrowheads="1"/>
          </p:cNvSpPr>
          <p:nvPr/>
        </p:nvSpPr>
        <p:spPr bwMode="auto">
          <a:xfrm>
            <a:off x="4549308" y="3195211"/>
            <a:ext cx="395287" cy="431800"/>
          </a:xfrm>
          <a:prstGeom prst="sun">
            <a:avLst>
              <a:gd name="adj" fmla="val 25000"/>
            </a:avLst>
          </a:prstGeom>
          <a:solidFill>
            <a:srgbClr val="EB7C1F"/>
          </a:solidFill>
          <a:ln>
            <a:noFill/>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ea typeface="宋体" panose="02010600030101010101" pitchFamily="2" charset="-122"/>
            </a:endParaRPr>
          </a:p>
        </p:txBody>
      </p:sp>
      <p:pic>
        <p:nvPicPr>
          <p:cNvPr id="13"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63710" y="3195211"/>
            <a:ext cx="2238147" cy="3043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9" name="Rectangle 2"/>
          <p:cNvSpPr>
            <a:spLocks noGrp="1" noChangeArrowheads="1"/>
          </p:cNvSpPr>
          <p:nvPr>
            <p:ph type="title"/>
          </p:nvPr>
        </p:nvSpPr>
        <p:spPr/>
        <p:txBody>
          <a:bodyPr/>
          <a:lstStyle/>
          <a:p>
            <a:r>
              <a:rPr lang="en-US" altLang="zh-CN" smtClean="0"/>
              <a:t>Design Patterns Categories</a:t>
            </a:r>
            <a:endParaRPr lang="en-US" altLang="zh-CN" smtClean="0"/>
          </a:p>
        </p:txBody>
      </p:sp>
      <p:graphicFrame>
        <p:nvGraphicFramePr>
          <p:cNvPr id="3" name="内容占位符 2"/>
          <p:cNvGraphicFramePr>
            <a:graphicFrameLocks noGrp="1"/>
          </p:cNvGraphicFramePr>
          <p:nvPr>
            <p:ph idx="1"/>
          </p:nvPr>
        </p:nvGraphicFramePr>
        <p:xfrm>
          <a:off x="2009313" y="1949451"/>
          <a:ext cx="8964612" cy="4635500"/>
        </p:xfrm>
        <a:graphic>
          <a:graphicData uri="http://schemas.openxmlformats.org/drawingml/2006/table">
            <a:tbl>
              <a:tblPr/>
              <a:tblGrid>
                <a:gridCol w="1008112"/>
                <a:gridCol w="1152128"/>
                <a:gridCol w="2160240"/>
                <a:gridCol w="1764295"/>
                <a:gridCol w="2879837"/>
              </a:tblGrid>
              <a:tr h="396940">
                <a:tc rowSpan="2" gridSpan="2">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EB7C11"/>
                    </a:solidFill>
                  </a:tcPr>
                </a:tc>
                <a:tc rowSpan="2" hMerge="1">
                  <a:tcPr/>
                </a:tc>
                <a:tc gridSpan="3">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FFFFFF"/>
                          </a:solidFill>
                          <a:effectLst/>
                          <a:latin typeface="Arial" panose="020B0604020202020204" pitchFamily="34" charset="0"/>
                          <a:ea typeface="宋体" panose="02010600030101010101" pitchFamily="2" charset="-122"/>
                        </a:rPr>
                        <a:t>Purpose</a:t>
                      </a:r>
                      <a:endPar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EB7C11"/>
                    </a:solidFill>
                  </a:tcPr>
                </a:tc>
                <a:tc hMerge="1">
                  <a:tcPr/>
                </a:tc>
                <a:tc hMerge="1">
                  <a:tcPr/>
                </a:tc>
              </a:tr>
              <a:tr h="396940">
                <a:tc vMerge="1" gridSpan="2">
                  <a:tcPr/>
                </a:tc>
                <a:tc vMerge="1" hMerge="1">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Creational</a:t>
                      </a:r>
                      <a:endParaRPr kumimoji="0" lang="zh-CN" altLang="en-US"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Structural</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Behavioral</a:t>
                      </a:r>
                      <a:endParaRPr kumimoji="0" lang="zh-CN" altLang="en-US"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r>
              <a:tr h="701790">
                <a:tc rowSpan="2">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Scope</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FE7"/>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Class</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FE7"/>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Factory Method</a:t>
                      </a:r>
                      <a:endParaRPr kumimoji="0" lang="zh-CN" altLang="en-US"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FE7"/>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Adapter</a:t>
                      </a:r>
                      <a:endParaRPr kumimoji="0" lang="zh-CN" altLang="en-US"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FE7"/>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Interpreter</a:t>
                      </a:r>
                      <a:endPar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Template Method</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FE7"/>
                    </a:solidFill>
                  </a:tcPr>
                </a:tc>
              </a:tr>
              <a:tr h="3139830">
                <a:tc vMerge="1">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Object</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Abstract Factory</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Builder</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Prototype</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Singleton</a:t>
                      </a:r>
                      <a:endParaRPr kumimoji="0" lang="zh-CN" altLang="en-US"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Adapter</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Bridge</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Composite</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Decorator</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Facade</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Proxy</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Flyweight</a:t>
                      </a:r>
                      <a:endParaRPr kumimoji="0" lang="zh-CN" altLang="en-US"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Chain of Responsibility</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Command</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Iterator</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Mediator</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Memento</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Observer</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State</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Strategy</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Visitor</a:t>
                      </a:r>
                      <a:endParaRPr kumimoji="0" lang="zh-CN" altLang="en-US"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r>
            </a:tbl>
          </a:graphicData>
        </a:graphic>
      </p:graphicFrame>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9" name="Rectangle 2"/>
          <p:cNvSpPr>
            <a:spLocks noGrp="1" noChangeArrowheads="1"/>
          </p:cNvSpPr>
          <p:nvPr>
            <p:ph type="title"/>
          </p:nvPr>
        </p:nvSpPr>
        <p:spPr/>
        <p:txBody>
          <a:bodyPr/>
          <a:lstStyle/>
          <a:p>
            <a:r>
              <a:rPr lang="en-US" altLang="zh-CN" smtClean="0"/>
              <a:t>Creational Patterns</a:t>
            </a:r>
            <a:endParaRPr lang="en-US" altLang="zh-CN" dirty="0" smtClean="0"/>
          </a:p>
        </p:txBody>
      </p:sp>
      <p:graphicFrame>
        <p:nvGraphicFramePr>
          <p:cNvPr id="3" name="内容占位符 2"/>
          <p:cNvGraphicFramePr>
            <a:graphicFrameLocks noGrp="1"/>
          </p:cNvGraphicFramePr>
          <p:nvPr>
            <p:ph idx="1"/>
          </p:nvPr>
        </p:nvGraphicFramePr>
        <p:xfrm>
          <a:off x="1909560" y="1949451"/>
          <a:ext cx="8964612" cy="4635500"/>
        </p:xfrm>
        <a:graphic>
          <a:graphicData uri="http://schemas.openxmlformats.org/drawingml/2006/table">
            <a:tbl>
              <a:tblPr/>
              <a:tblGrid>
                <a:gridCol w="1008112"/>
                <a:gridCol w="1152128"/>
                <a:gridCol w="2160240"/>
                <a:gridCol w="1764295"/>
                <a:gridCol w="2879837"/>
              </a:tblGrid>
              <a:tr h="396940">
                <a:tc rowSpan="2" gridSpan="2">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EB7C11"/>
                    </a:solidFill>
                  </a:tcPr>
                </a:tc>
                <a:tc rowSpan="2" hMerge="1">
                  <a:tcPr/>
                </a:tc>
                <a:tc gridSpan="3">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FFFFFF"/>
                          </a:solidFill>
                          <a:effectLst/>
                          <a:latin typeface="Arial" panose="020B0604020202020204" pitchFamily="34" charset="0"/>
                          <a:ea typeface="宋体" panose="02010600030101010101" pitchFamily="2" charset="-122"/>
                        </a:rPr>
                        <a:t>Purpose</a:t>
                      </a:r>
                      <a:endPar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EB7C11"/>
                    </a:solidFill>
                  </a:tcPr>
                </a:tc>
                <a:tc hMerge="1">
                  <a:tcPr/>
                </a:tc>
                <a:tc hMerge="1">
                  <a:tcPr/>
                </a:tc>
              </a:tr>
              <a:tr h="396940">
                <a:tc vMerge="1" gridSpan="2">
                  <a:tcPr/>
                </a:tc>
                <a:tc vMerge="1" hMerge="1">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Creational</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Structural</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Behavioral</a:t>
                      </a:r>
                      <a:endParaRPr kumimoji="0" lang="zh-CN" altLang="en-US"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r>
              <a:tr h="701790">
                <a:tc rowSpan="2">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Scope</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FE7"/>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Class</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FE7"/>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Factory Method</a:t>
                      </a:r>
                      <a:endParaRPr kumimoji="0" lang="zh-CN" altLang="en-US"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FE7"/>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Adapter</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FE7"/>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Interpreter</a:t>
                      </a:r>
                      <a:endPar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Template Method</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FE7"/>
                    </a:solidFill>
                  </a:tcPr>
                </a:tc>
              </a:tr>
              <a:tr h="3139830">
                <a:tc vMerge="1">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Object</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Abstract Factory</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Builder</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Prototype</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Singleton</a:t>
                      </a:r>
                      <a:endParaRPr kumimoji="0" lang="zh-CN" altLang="en-US"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Adapter</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Bridge</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Composite</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Decorator</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Facade</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Proxy</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Flyweight</a:t>
                      </a:r>
                      <a:endParaRPr kumimoji="0" lang="zh-CN" altLang="en-US"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Chain of Responsibility</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Command</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Iterator</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Mediator</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Memento</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Observer</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State</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Strategy</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Visitor</a:t>
                      </a:r>
                      <a:endParaRPr kumimoji="0" lang="zh-CN" altLang="en-US"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r>
            </a:tbl>
          </a:graphicData>
        </a:graphic>
      </p:graphicFrame>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2" name="圆角矩形 1"/>
          <p:cNvSpPr/>
          <p:nvPr/>
        </p:nvSpPr>
        <p:spPr bwMode="auto">
          <a:xfrm>
            <a:off x="4059486" y="2333650"/>
            <a:ext cx="2133951" cy="3312368"/>
          </a:xfrm>
          <a:prstGeom prst="roundRect">
            <a:avLst/>
          </a:prstGeom>
          <a:noFill/>
          <a:ln w="25400" cap="flat" cmpd="sng" algn="ctr">
            <a:solidFill>
              <a:srgbClr val="C00000"/>
            </a:solid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endParaRPr lang="zh-CN" altLang="en-US" sz="3600">
              <a:latin typeface="Arial" panose="020B0604020202020204" pitchFamily="34" charset="0"/>
            </a:endParaRPr>
          </a:p>
        </p:txBody>
      </p:sp>
      <p:sp>
        <p:nvSpPr>
          <p:cNvPr id="5" name="矩形 4"/>
          <p:cNvSpPr/>
          <p:nvPr/>
        </p:nvSpPr>
        <p:spPr>
          <a:xfrm>
            <a:off x="2516728" y="1394717"/>
            <a:ext cx="8461573" cy="523220"/>
          </a:xfrm>
          <a:prstGeom prst="rect">
            <a:avLst/>
          </a:prstGeom>
        </p:spPr>
        <p:txBody>
          <a:bodyPr wrap="square">
            <a:spAutoFit/>
          </a:bodyPr>
          <a:lstStyle/>
          <a:p>
            <a:r>
              <a:rPr lang="zh-CN" altLang="en-US" sz="2800" dirty="0">
                <a:latin typeface="+mj-ea"/>
                <a:ea typeface="+mj-ea"/>
              </a:rPr>
              <a:t>创建型模式关注的是类</a:t>
            </a:r>
            <a:r>
              <a:rPr lang="en-US" altLang="zh-CN" sz="2800" dirty="0">
                <a:latin typeface="+mj-ea"/>
                <a:ea typeface="+mj-ea"/>
              </a:rPr>
              <a:t>/</a:t>
            </a:r>
            <a:r>
              <a:rPr lang="zh-CN" altLang="en-US" sz="2800" dirty="0">
                <a:latin typeface="+mj-ea"/>
                <a:ea typeface="+mj-ea"/>
              </a:rPr>
              <a:t>对象的创建方法</a:t>
            </a:r>
            <a:endParaRPr lang="zh-CN" altLang="en-US" sz="2800" dirty="0">
              <a:latin typeface="+mj-ea"/>
              <a:ea typeface="+mj-ea"/>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a:t>
            </a:r>
            <a:r>
              <a:rPr lang="zh-CN" altLang="en-US" smtClean="0"/>
              <a:t>）工厂方法 </a:t>
            </a:r>
            <a:r>
              <a:rPr lang="en-US" altLang="zh-CN" smtClean="0"/>
              <a:t>Factory Method</a:t>
            </a:r>
            <a:endParaRPr lang="zh-CN" altLang="en-US" dirty="0"/>
          </a:p>
        </p:txBody>
      </p:sp>
      <p:sp>
        <p:nvSpPr>
          <p:cNvPr id="3" name="内容占位符 2"/>
          <p:cNvSpPr>
            <a:spLocks noGrp="1"/>
          </p:cNvSpPr>
          <p:nvPr>
            <p:ph idx="1"/>
          </p:nvPr>
        </p:nvSpPr>
        <p:spPr/>
        <p:txBody>
          <a:bodyPr/>
          <a:lstStyle/>
          <a:p>
            <a:r>
              <a:rPr lang="zh-CN" altLang="en-US" dirty="0" smtClean="0"/>
              <a:t>举例：请朋友去麦当劳吃汉堡，不同朋友有不同的口味，要每个都记住是一件烦人的事情，我一般采用</a:t>
            </a:r>
            <a:r>
              <a:rPr lang="en-US" altLang="zh-CN" dirty="0" smtClean="0"/>
              <a:t>Factory Method</a:t>
            </a:r>
            <a:r>
              <a:rPr lang="zh-CN" altLang="en-US" dirty="0" smtClean="0"/>
              <a:t>模式，带着朋友到服务员那儿，说</a:t>
            </a:r>
            <a:r>
              <a:rPr lang="en-US" altLang="zh-CN" dirty="0" smtClean="0"/>
              <a:t>“</a:t>
            </a:r>
            <a:r>
              <a:rPr lang="zh-CN" altLang="en-US" dirty="0" smtClean="0"/>
              <a:t>要一个汉堡</a:t>
            </a:r>
            <a:r>
              <a:rPr lang="en-US" altLang="zh-CN" dirty="0" smtClean="0"/>
              <a:t>”</a:t>
            </a:r>
            <a:r>
              <a:rPr lang="zh-CN" altLang="en-US" dirty="0" smtClean="0"/>
              <a:t>，具体要什么样的汉堡呢，让朋友直接跟服务员说就行了。</a:t>
            </a:r>
            <a:endParaRPr lang="en-US" altLang="zh-CN" dirty="0" smtClean="0"/>
          </a:p>
          <a:p>
            <a:endParaRPr lang="en-US" altLang="zh-CN" dirty="0"/>
          </a:p>
          <a:p>
            <a:endParaRPr lang="en-US" altLang="zh-CN" dirty="0" smtClean="0"/>
          </a:p>
          <a:p>
            <a:endParaRPr lang="en-US" altLang="zh-CN" dirty="0" smtClean="0"/>
          </a:p>
          <a:p>
            <a:endParaRPr lang="en-US" altLang="zh-CN" sz="1200" dirty="0"/>
          </a:p>
          <a:p>
            <a:endParaRPr lang="en-US" altLang="zh-CN" dirty="0" smtClean="0"/>
          </a:p>
          <a:p>
            <a:r>
              <a:rPr lang="en-US" altLang="zh-CN" dirty="0"/>
              <a:t>Factory Method</a:t>
            </a:r>
            <a:r>
              <a:rPr lang="zh-CN" altLang="en-US" dirty="0"/>
              <a:t>：抽象工厂类仅负责给出具体工厂类必须实现的接口，不负责产品的创建，将具体创建的工作交给子类去做，而不接触哪一个产品类应当被实例化这种细节。</a:t>
            </a:r>
            <a:endParaRPr lang="zh-CN" altLang="en-US" dirty="0"/>
          </a:p>
          <a:p>
            <a:endParaRPr lang="en-US" altLang="zh-CN" dirty="0" smtClean="0"/>
          </a:p>
          <a:p>
            <a:endParaRPr lang="zh-CN" altLang="en-US"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3599724" y="2951215"/>
            <a:ext cx="5088565"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10228001" y="38845"/>
            <a:ext cx="1963999" cy="400110"/>
          </a:xfrm>
          <a:prstGeom prst="rect">
            <a:avLst/>
          </a:prstGeom>
          <a:solidFill>
            <a:srgbClr val="EB7C11"/>
          </a:solidFill>
          <a:ln>
            <a:solidFill>
              <a:schemeClr val="accent1">
                <a:lumMod val="20000"/>
                <a:lumOff val="80000"/>
              </a:schemeClr>
            </a:solidFill>
          </a:ln>
        </p:spPr>
        <p:txBody>
          <a:bodyPr wrap="none">
            <a:spAutoFit/>
          </a:bodyPr>
          <a:lstStyle/>
          <a:p>
            <a:r>
              <a:rPr lang="en-US" altLang="zh-CN" sz="2000" dirty="0">
                <a:solidFill>
                  <a:schemeClr val="bg1"/>
                </a:solidFill>
              </a:rPr>
              <a:t>Factory Method</a:t>
            </a:r>
            <a:endParaRPr lang="zh-CN" altLang="en-US" sz="2000" dirty="0">
              <a:solidFill>
                <a:schemeClr val="bg1"/>
              </a:solidFill>
            </a:endParaRPr>
          </a:p>
        </p:txBody>
      </p:sp>
      <p:sp>
        <p:nvSpPr>
          <p:cNvPr id="9" name="灯片编号占位符 8"/>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endParaRPr lang="zh-CN" altLang="en-US"/>
          </a:p>
        </p:txBody>
      </p:sp>
      <p:sp>
        <p:nvSpPr>
          <p:cNvPr id="7" name="内容占位符 6"/>
          <p:cNvSpPr>
            <a:spLocks noGrp="1"/>
          </p:cNvSpPr>
          <p:nvPr>
            <p:ph idx="1"/>
          </p:nvPr>
        </p:nvSpPr>
        <p:spPr>
          <a:xfrm>
            <a:off x="612000" y="1272133"/>
            <a:ext cx="10487025" cy="1152128"/>
          </a:xfrm>
        </p:spPr>
        <p:txBody>
          <a:bodyPr/>
          <a:lstStyle/>
          <a:p>
            <a:r>
              <a:rPr lang="zh-CN" altLang="en-US" dirty="0"/>
              <a:t>优点：这种抽象的结果，使</a:t>
            </a:r>
            <a:r>
              <a:rPr lang="en-US" altLang="zh-CN" dirty="0"/>
              <a:t>Factory Method</a:t>
            </a:r>
            <a:r>
              <a:rPr lang="zh-CN" altLang="en-US" dirty="0"/>
              <a:t>模式可以用来允许系统不修改具体工厂角色的情况下引进</a:t>
            </a:r>
            <a:r>
              <a:rPr lang="zh-CN" altLang="en-US" dirty="0" smtClean="0"/>
              <a:t>新产品</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sz="1100" dirty="0"/>
          </a:p>
          <a:p>
            <a:r>
              <a:rPr lang="zh-CN" altLang="zh-CN" dirty="0" smtClean="0"/>
              <a:t>在</a:t>
            </a:r>
            <a:r>
              <a:rPr lang="en-US" altLang="zh-CN" dirty="0"/>
              <a:t>Factory Method</a:t>
            </a:r>
            <a:r>
              <a:rPr lang="zh-CN" altLang="zh-CN" dirty="0"/>
              <a:t>模式中，一般都有一个平行的等级结构，也就是说工厂和产品是对应的。抽象工厂对应抽象产品，具体工厂对应具体产品。</a:t>
            </a:r>
            <a:endParaRPr lang="zh-CN" altLang="en-US" dirty="0"/>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22493" y="2351679"/>
            <a:ext cx="7666037" cy="310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10228001" y="38845"/>
            <a:ext cx="1963999" cy="400110"/>
          </a:xfrm>
          <a:prstGeom prst="rect">
            <a:avLst/>
          </a:prstGeom>
          <a:solidFill>
            <a:srgbClr val="EB7C11"/>
          </a:solidFill>
          <a:ln>
            <a:solidFill>
              <a:schemeClr val="accent1">
                <a:lumMod val="20000"/>
                <a:lumOff val="80000"/>
              </a:schemeClr>
            </a:solidFill>
          </a:ln>
        </p:spPr>
        <p:txBody>
          <a:bodyPr wrap="none">
            <a:spAutoFit/>
          </a:bodyPr>
          <a:lstStyle/>
          <a:p>
            <a:r>
              <a:rPr lang="en-US" altLang="zh-CN" sz="2000" dirty="0">
                <a:solidFill>
                  <a:schemeClr val="bg1"/>
                </a:solidFill>
              </a:rPr>
              <a:t>Factory Method</a:t>
            </a:r>
            <a:endParaRPr lang="zh-CN" altLang="en-US" sz="2000" dirty="0">
              <a:solidFill>
                <a:schemeClr val="bg1"/>
              </a:solidFill>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Factory Method</a:t>
            </a:r>
            <a:r>
              <a:rPr lang="zh-CN" altLang="en-US" smtClean="0"/>
              <a:t>模式解决的问题</a:t>
            </a:r>
            <a:endParaRPr lang="zh-CN" altLang="en-US" dirty="0"/>
          </a:p>
        </p:txBody>
      </p:sp>
      <p:sp>
        <p:nvSpPr>
          <p:cNvPr id="3" name="内容占位符 2"/>
          <p:cNvSpPr>
            <a:spLocks noGrp="1"/>
          </p:cNvSpPr>
          <p:nvPr>
            <p:ph idx="1"/>
          </p:nvPr>
        </p:nvSpPr>
        <p:spPr>
          <a:xfrm>
            <a:off x="612000" y="1353458"/>
            <a:ext cx="11408550" cy="5288241"/>
          </a:xfrm>
        </p:spPr>
        <p:txBody>
          <a:bodyPr/>
          <a:lstStyle/>
          <a:p>
            <a:r>
              <a:rPr lang="zh-CN" altLang="en-US" dirty="0" smtClean="0"/>
              <a:t>两类问题：</a:t>
            </a:r>
            <a:endParaRPr lang="zh-CN" altLang="en-US" dirty="0" smtClean="0"/>
          </a:p>
          <a:p>
            <a:pPr lvl="1"/>
            <a:r>
              <a:rPr lang="zh-CN" altLang="en-US" dirty="0" smtClean="0"/>
              <a:t>第一类问题：基于信息隐藏的原理，面向对象的软件框架通常使用抽象类来维护对象之间的关系。基于这样的框架，具体的应用系统如何扩展，在不修改框架的基础上，实现具体应用的功能？</a:t>
            </a:r>
            <a:endParaRPr lang="zh-CN" altLang="en-US" dirty="0" smtClean="0"/>
          </a:p>
          <a:p>
            <a:pPr lvl="1"/>
            <a:r>
              <a:rPr lang="zh-CN" altLang="en-US" dirty="0" smtClean="0"/>
              <a:t>第一类问题的例子：</a:t>
            </a:r>
            <a:endParaRPr lang="zh-CN" altLang="en-US" dirty="0" smtClean="0"/>
          </a:p>
          <a:p>
            <a:pPr lvl="2"/>
            <a:r>
              <a:rPr lang="zh-CN" altLang="en-US" dirty="0" smtClean="0"/>
              <a:t>背景：一个应用框架（例如：</a:t>
            </a:r>
            <a:r>
              <a:rPr lang="en-US" altLang="zh-CN" dirty="0" smtClean="0"/>
              <a:t>MFC</a:t>
            </a:r>
            <a:r>
              <a:rPr lang="zh-CN" altLang="en-US" dirty="0" smtClean="0"/>
              <a:t>），可以向用户显示多个文档。在这个框架中，两个主要的类</a:t>
            </a:r>
            <a:r>
              <a:rPr lang="en-US" altLang="zh-CN" dirty="0" smtClean="0"/>
              <a:t>Application</a:t>
            </a:r>
            <a:r>
              <a:rPr lang="zh-CN" altLang="en-US" dirty="0" smtClean="0"/>
              <a:t>和</a:t>
            </a:r>
            <a:r>
              <a:rPr lang="en-US" altLang="zh-CN" dirty="0" smtClean="0"/>
              <a:t>Document</a:t>
            </a:r>
            <a:r>
              <a:rPr lang="zh-CN" altLang="en-US" dirty="0" smtClean="0"/>
              <a:t>都是抽象类。客户基于这两个抽象类进行扩展，以实现具体应用所需的功能。</a:t>
            </a:r>
            <a:endParaRPr lang="zh-CN" altLang="en-US" dirty="0" smtClean="0"/>
          </a:p>
          <a:p>
            <a:pPr lvl="2"/>
            <a:r>
              <a:rPr lang="zh-CN" altLang="en-US" dirty="0" smtClean="0"/>
              <a:t>问题：基于框架的应用程序开发人员基于这个框架开发一个绘图应用，我们定义</a:t>
            </a:r>
            <a:r>
              <a:rPr lang="en-US" altLang="zh-CN" dirty="0" err="1" smtClean="0"/>
              <a:t>DrawingApplication</a:t>
            </a:r>
            <a:r>
              <a:rPr lang="zh-CN" altLang="en-US" dirty="0" smtClean="0"/>
              <a:t>和</a:t>
            </a:r>
            <a:r>
              <a:rPr lang="en-US" altLang="zh-CN" dirty="0" err="1" smtClean="0"/>
              <a:t>DrawingDocument</a:t>
            </a:r>
            <a:r>
              <a:rPr lang="zh-CN" altLang="en-US" dirty="0" smtClean="0"/>
              <a:t>类。这个应用使用框架的功能</a:t>
            </a:r>
            <a:r>
              <a:rPr lang="en-US" altLang="zh-CN" dirty="0" smtClean="0"/>
              <a:t>——Application</a:t>
            </a:r>
            <a:r>
              <a:rPr lang="zh-CN" altLang="en-US" dirty="0" smtClean="0"/>
              <a:t>负责</a:t>
            </a:r>
            <a:r>
              <a:rPr lang="en-US" altLang="zh-CN" dirty="0" smtClean="0"/>
              <a:t>Document</a:t>
            </a:r>
            <a:r>
              <a:rPr lang="zh-CN" altLang="en-US" dirty="0" smtClean="0"/>
              <a:t>的创建。例如，当用户从菜单中选择</a:t>
            </a:r>
            <a:r>
              <a:rPr lang="en-US" altLang="zh-CN" dirty="0" smtClean="0"/>
              <a:t>Open</a:t>
            </a:r>
            <a:r>
              <a:rPr lang="zh-CN" altLang="en-US" dirty="0" smtClean="0"/>
              <a:t>或</a:t>
            </a:r>
            <a:r>
              <a:rPr lang="en-US" altLang="zh-CN" dirty="0" smtClean="0"/>
              <a:t>New</a:t>
            </a:r>
            <a:r>
              <a:rPr lang="zh-CN" altLang="en-US" dirty="0" smtClean="0"/>
              <a:t>菜单，</a:t>
            </a:r>
            <a:r>
              <a:rPr lang="en-US" altLang="zh-CN" dirty="0" smtClean="0"/>
              <a:t>Application</a:t>
            </a:r>
            <a:r>
              <a:rPr lang="zh-CN" altLang="en-US" dirty="0" smtClean="0"/>
              <a:t>则创建一个新的</a:t>
            </a:r>
            <a:r>
              <a:rPr lang="en-US" altLang="zh-CN" dirty="0" smtClean="0"/>
              <a:t>Document</a:t>
            </a:r>
            <a:r>
              <a:rPr lang="zh-CN" altLang="en-US" dirty="0" smtClean="0"/>
              <a:t>。问题是：这里需要创建的是一个具体的</a:t>
            </a:r>
            <a:r>
              <a:rPr lang="en-US" altLang="zh-CN" dirty="0" smtClean="0"/>
              <a:t>Document——</a:t>
            </a:r>
            <a:r>
              <a:rPr lang="en-US" altLang="zh-CN" dirty="0" err="1" smtClean="0"/>
              <a:t>DrawingDocument</a:t>
            </a:r>
            <a:r>
              <a:rPr lang="zh-CN" altLang="en-US" dirty="0" smtClean="0"/>
              <a:t>，但是，框架的编写者并不能预见这一点，它只知道那个抽象的</a:t>
            </a:r>
            <a:r>
              <a:rPr lang="en-US" altLang="zh-CN" dirty="0" smtClean="0"/>
              <a:t>Document</a:t>
            </a:r>
            <a:r>
              <a:rPr lang="zh-CN" altLang="en-US" dirty="0" smtClean="0"/>
              <a:t>类。如何能够构造一个独立于具体应用的框架？</a:t>
            </a:r>
            <a:endParaRPr lang="zh-CN" altLang="en-US" dirty="0"/>
          </a:p>
        </p:txBody>
      </p:sp>
      <p:sp>
        <p:nvSpPr>
          <p:cNvPr id="6" name="矩形 5"/>
          <p:cNvSpPr/>
          <p:nvPr/>
        </p:nvSpPr>
        <p:spPr>
          <a:xfrm>
            <a:off x="10228001" y="38845"/>
            <a:ext cx="1963999" cy="400110"/>
          </a:xfrm>
          <a:prstGeom prst="rect">
            <a:avLst/>
          </a:prstGeom>
          <a:solidFill>
            <a:srgbClr val="EB7C11"/>
          </a:solidFill>
          <a:ln>
            <a:solidFill>
              <a:schemeClr val="accent1">
                <a:lumMod val="20000"/>
                <a:lumOff val="80000"/>
              </a:schemeClr>
            </a:solidFill>
          </a:ln>
        </p:spPr>
        <p:txBody>
          <a:bodyPr wrap="none">
            <a:spAutoFit/>
          </a:bodyPr>
          <a:lstStyle/>
          <a:p>
            <a:r>
              <a:rPr lang="en-US" altLang="zh-CN" sz="2000" dirty="0">
                <a:solidFill>
                  <a:schemeClr val="bg1"/>
                </a:solidFill>
              </a:rPr>
              <a:t>Factory Method</a:t>
            </a:r>
            <a:endParaRPr lang="zh-CN" altLang="en-US" sz="2000" dirty="0">
              <a:solidFill>
                <a:schemeClr val="bg1"/>
              </a:solidFill>
            </a:endParaRPr>
          </a:p>
        </p:txBody>
      </p:sp>
      <p:sp>
        <p:nvSpPr>
          <p:cNvPr id="8" name="灯片编号占位符 7"/>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1739309" y="2108101"/>
            <a:ext cx="8607020" cy="3168352"/>
          </a:xfrm>
          <a:prstGeom prst="rect">
            <a:avLst/>
          </a:prstGeom>
        </p:spPr>
      </p:pic>
      <p:sp>
        <p:nvSpPr>
          <p:cNvPr id="6" name="矩形 5"/>
          <p:cNvSpPr/>
          <p:nvPr/>
        </p:nvSpPr>
        <p:spPr>
          <a:xfrm>
            <a:off x="10228001" y="38845"/>
            <a:ext cx="1963999" cy="400110"/>
          </a:xfrm>
          <a:prstGeom prst="rect">
            <a:avLst/>
          </a:prstGeom>
          <a:solidFill>
            <a:srgbClr val="EB7C11"/>
          </a:solidFill>
          <a:ln>
            <a:solidFill>
              <a:schemeClr val="accent1">
                <a:lumMod val="20000"/>
                <a:lumOff val="80000"/>
              </a:schemeClr>
            </a:solidFill>
          </a:ln>
        </p:spPr>
        <p:txBody>
          <a:bodyPr wrap="none">
            <a:spAutoFit/>
          </a:bodyPr>
          <a:lstStyle/>
          <a:p>
            <a:r>
              <a:rPr lang="en-US" altLang="zh-CN" sz="2000" dirty="0">
                <a:solidFill>
                  <a:schemeClr val="bg1"/>
                </a:solidFill>
              </a:rPr>
              <a:t>Factory Method</a:t>
            </a:r>
            <a:endParaRPr lang="zh-CN" altLang="en-US" sz="2000" dirty="0">
              <a:solidFill>
                <a:schemeClr val="bg1"/>
              </a:solidFill>
            </a:endParaRPr>
          </a:p>
        </p:txBody>
      </p:sp>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endParaRPr lang="zh-CN" altLang="en-US"/>
          </a:p>
        </p:txBody>
      </p:sp>
      <p:sp>
        <p:nvSpPr>
          <p:cNvPr id="3" name="内容占位符 2"/>
          <p:cNvSpPr>
            <a:spLocks noGrp="1"/>
          </p:cNvSpPr>
          <p:nvPr>
            <p:ph idx="1"/>
          </p:nvPr>
        </p:nvSpPr>
        <p:spPr>
          <a:xfrm>
            <a:off x="612000" y="717498"/>
            <a:ext cx="11157857" cy="5288241"/>
          </a:xfrm>
          <a:solidFill>
            <a:schemeClr val="bg1"/>
          </a:solidFill>
        </p:spPr>
        <p:txBody>
          <a:bodyPr/>
          <a:lstStyle/>
          <a:p>
            <a:r>
              <a:rPr lang="zh-CN" altLang="en-US" dirty="0" smtClean="0"/>
              <a:t>两类问题（续）：</a:t>
            </a:r>
            <a:endParaRPr lang="zh-CN" altLang="en-US" dirty="0" smtClean="0"/>
          </a:p>
          <a:p>
            <a:pPr lvl="1"/>
            <a:r>
              <a:rPr lang="zh-CN" altLang="en-US" dirty="0" smtClean="0"/>
              <a:t>第二类问题：</a:t>
            </a:r>
            <a:endParaRPr lang="zh-CN" altLang="en-US" dirty="0" smtClean="0"/>
          </a:p>
          <a:p>
            <a:pPr lvl="1"/>
            <a:r>
              <a:rPr lang="zh-CN" altLang="en-US" dirty="0" smtClean="0"/>
              <a:t>程序中可能存在这样的平行结构：两组相关联的对象，一组中的某一个，与另一组中的一个存在关联关系</a:t>
            </a:r>
            <a:r>
              <a:rPr lang="en-US" altLang="zh-CN" dirty="0" smtClean="0"/>
              <a:t>——</a:t>
            </a:r>
            <a:r>
              <a:rPr lang="zh-CN" altLang="en-US" dirty="0" smtClean="0"/>
              <a:t>一组中一个对象如果存在，另一组中的关联对象也应该存在。如何表示这种关联关系？</a:t>
            </a:r>
            <a:endParaRPr lang="en-US" altLang="zh-CN" dirty="0" smtClean="0"/>
          </a:p>
          <a:p>
            <a:pPr lvl="1"/>
            <a:r>
              <a:rPr lang="zh-CN" altLang="en-US" dirty="0" smtClean="0"/>
              <a:t>第二类问题的例子：一个可交互图形的例子</a:t>
            </a:r>
            <a:endParaRPr lang="zh-CN" altLang="en-US" dirty="0"/>
          </a:p>
        </p:txBody>
      </p:sp>
      <p:pic>
        <p:nvPicPr>
          <p:cNvPr id="4" name="图片 3"/>
          <p:cNvPicPr>
            <a:picLocks noChangeAspect="1"/>
          </p:cNvPicPr>
          <p:nvPr/>
        </p:nvPicPr>
        <p:blipFill>
          <a:blip r:embed="rId1"/>
          <a:stretch>
            <a:fillRect/>
          </a:stretch>
        </p:blipFill>
        <p:spPr>
          <a:xfrm>
            <a:off x="1832769" y="3465959"/>
            <a:ext cx="9144000" cy="3166904"/>
          </a:xfrm>
          <a:prstGeom prst="rect">
            <a:avLst/>
          </a:prstGeom>
        </p:spPr>
      </p:pic>
      <p:sp>
        <p:nvSpPr>
          <p:cNvPr id="6" name="矩形 5"/>
          <p:cNvSpPr/>
          <p:nvPr/>
        </p:nvSpPr>
        <p:spPr>
          <a:xfrm>
            <a:off x="10228001" y="38845"/>
            <a:ext cx="1963999" cy="400110"/>
          </a:xfrm>
          <a:prstGeom prst="rect">
            <a:avLst/>
          </a:prstGeom>
          <a:solidFill>
            <a:srgbClr val="EB7C11"/>
          </a:solidFill>
          <a:ln>
            <a:solidFill>
              <a:schemeClr val="accent1">
                <a:lumMod val="20000"/>
                <a:lumOff val="80000"/>
              </a:schemeClr>
            </a:solidFill>
          </a:ln>
        </p:spPr>
        <p:txBody>
          <a:bodyPr wrap="none">
            <a:spAutoFit/>
          </a:bodyPr>
          <a:lstStyle/>
          <a:p>
            <a:r>
              <a:rPr lang="en-US" altLang="zh-CN" sz="2000" dirty="0">
                <a:solidFill>
                  <a:schemeClr val="bg1"/>
                </a:solidFill>
              </a:rPr>
              <a:t>Factory Method</a:t>
            </a:r>
            <a:endParaRPr lang="zh-CN" altLang="en-US" sz="2000" dirty="0">
              <a:solidFill>
                <a:schemeClr val="bg1"/>
              </a:solidFill>
            </a:endParaRPr>
          </a:p>
        </p:txBody>
      </p:sp>
      <p:sp>
        <p:nvSpPr>
          <p:cNvPr id="9" name="灯片编号占位符 8"/>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Factory Method</a:t>
            </a:r>
            <a:r>
              <a:rPr lang="zh-CN" altLang="en-US" smtClean="0"/>
              <a:t>模式的优点</a:t>
            </a:r>
            <a:endParaRPr lang="zh-CN" altLang="en-US" dirty="0"/>
          </a:p>
        </p:txBody>
      </p:sp>
      <p:sp>
        <p:nvSpPr>
          <p:cNvPr id="3" name="内容占位符 2"/>
          <p:cNvSpPr>
            <a:spLocks noGrp="1"/>
          </p:cNvSpPr>
          <p:nvPr>
            <p:ph idx="1"/>
          </p:nvPr>
        </p:nvSpPr>
        <p:spPr>
          <a:xfrm>
            <a:off x="604072" y="1267733"/>
            <a:ext cx="11157857" cy="5288241"/>
          </a:xfrm>
        </p:spPr>
        <p:txBody>
          <a:bodyPr/>
          <a:lstStyle/>
          <a:p>
            <a:r>
              <a:rPr lang="zh-CN" altLang="en-US" dirty="0" smtClean="0"/>
              <a:t>多态性：客户代码可以做到与特定应用无关，适用于任何实体类。</a:t>
            </a:r>
            <a:endParaRPr lang="zh-CN" altLang="en-US" dirty="0" smtClean="0"/>
          </a:p>
          <a:p>
            <a:r>
              <a:rPr lang="en-US" altLang="zh-CN" dirty="0" smtClean="0"/>
              <a:t>Provides hooks for subclasses</a:t>
            </a:r>
            <a:r>
              <a:rPr lang="zh-CN" altLang="en-US" dirty="0" smtClean="0"/>
              <a:t>。基类为</a:t>
            </a:r>
            <a:r>
              <a:rPr lang="en-US" altLang="zh-CN" dirty="0" smtClean="0"/>
              <a:t>factory method</a:t>
            </a:r>
            <a:r>
              <a:rPr lang="zh-CN" altLang="en-US" dirty="0" smtClean="0"/>
              <a:t>提供缺省实现，子类可以重写新的实现，也可以继承父类的实现。</a:t>
            </a:r>
            <a:r>
              <a:rPr lang="en-US" altLang="zh-CN" dirty="0" smtClean="0"/>
              <a:t>--</a:t>
            </a:r>
            <a:r>
              <a:rPr lang="zh-CN" altLang="en-US" dirty="0" smtClean="0"/>
              <a:t>加一层间接性，增加了灵活性。</a:t>
            </a:r>
            <a:endParaRPr lang="zh-CN" altLang="en-US" dirty="0" smtClean="0"/>
          </a:p>
          <a:p>
            <a:r>
              <a:rPr lang="en-US" altLang="zh-CN" dirty="0" smtClean="0"/>
              <a:t>Connects parallel class hierarchies</a:t>
            </a:r>
            <a:r>
              <a:rPr lang="zh-CN" altLang="en-US" dirty="0" smtClean="0"/>
              <a:t>。</a:t>
            </a:r>
            <a:endParaRPr lang="en-US" altLang="zh-CN" dirty="0" smtClean="0"/>
          </a:p>
          <a:p>
            <a:r>
              <a:rPr lang="zh-CN" altLang="en-US" dirty="0" smtClean="0"/>
              <a:t>良好的封装性，代码结构清晰。</a:t>
            </a:r>
            <a:endParaRPr lang="zh-CN" altLang="en-US" dirty="0" smtClean="0"/>
          </a:p>
          <a:p>
            <a:r>
              <a:rPr lang="zh-CN" altLang="en-US" dirty="0" smtClean="0"/>
              <a:t>扩展性好，在增加产品类的情况下，只需要适当修改具体的工厂类或扩展一个工厂类，就可“拥抱变化”。</a:t>
            </a:r>
            <a:endParaRPr lang="zh-CN" altLang="en-US" dirty="0" smtClean="0"/>
          </a:p>
          <a:p>
            <a:r>
              <a:rPr lang="zh-CN" altLang="en-US" dirty="0" smtClean="0"/>
              <a:t>屏蔽产品类。产品类的实现如何变化，调用者都不需要关心，只需关心产品的接口，只要接口保持不变，系统中的上层模块就不会发生变化。</a:t>
            </a:r>
            <a:endParaRPr lang="zh-CN" altLang="en-US" dirty="0" smtClean="0"/>
          </a:p>
          <a:p>
            <a:r>
              <a:rPr lang="zh-CN" altLang="en-US" dirty="0" smtClean="0"/>
              <a:t>典型的解耦框架。高层模块只需要知道产品的抽象类，其他的实现类都不需要关心。</a:t>
            </a:r>
            <a:endParaRPr lang="en-US" altLang="zh-CN" dirty="0"/>
          </a:p>
        </p:txBody>
      </p:sp>
      <p:sp>
        <p:nvSpPr>
          <p:cNvPr id="5" name="矩形 4"/>
          <p:cNvSpPr/>
          <p:nvPr/>
        </p:nvSpPr>
        <p:spPr>
          <a:xfrm>
            <a:off x="10228001" y="38845"/>
            <a:ext cx="1963999" cy="400110"/>
          </a:xfrm>
          <a:prstGeom prst="rect">
            <a:avLst/>
          </a:prstGeom>
          <a:solidFill>
            <a:srgbClr val="EB7C11"/>
          </a:solidFill>
          <a:ln>
            <a:solidFill>
              <a:schemeClr val="accent1">
                <a:lumMod val="20000"/>
                <a:lumOff val="80000"/>
              </a:schemeClr>
            </a:solidFill>
          </a:ln>
        </p:spPr>
        <p:txBody>
          <a:bodyPr wrap="none">
            <a:spAutoFit/>
          </a:bodyPr>
          <a:lstStyle/>
          <a:p>
            <a:r>
              <a:rPr lang="en-US" altLang="zh-CN" sz="2000" dirty="0">
                <a:solidFill>
                  <a:schemeClr val="bg1"/>
                </a:solidFill>
              </a:rPr>
              <a:t>Factory Method</a:t>
            </a:r>
            <a:endParaRPr lang="zh-CN" altLang="en-US" sz="2000" dirty="0">
              <a:solidFill>
                <a:schemeClr val="bg1"/>
              </a:solidFill>
            </a:endParaRPr>
          </a:p>
        </p:txBody>
      </p:sp>
      <p:sp>
        <p:nvSpPr>
          <p:cNvPr id="8" name="灯片编号占位符 7"/>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6"/>
          <p:cNvSpPr>
            <a:spLocks noGrp="1"/>
          </p:cNvSpPr>
          <p:nvPr>
            <p:ph type="title"/>
          </p:nvPr>
        </p:nvSpPr>
        <p:spPr/>
        <p:txBody>
          <a:bodyPr/>
          <a:lstStyle/>
          <a:p>
            <a:r>
              <a:rPr lang="zh-CN" altLang="en-US" dirty="0" smtClean="0"/>
              <a:t>面向对象设计 </a:t>
            </a:r>
            <a:r>
              <a:rPr lang="en-US" altLang="zh-CN" dirty="0" smtClean="0"/>
              <a:t>Object Oriented Design</a:t>
            </a:r>
            <a:endParaRPr lang="zh-CN" altLang="en-US" dirty="0" smtClean="0"/>
          </a:p>
        </p:txBody>
      </p:sp>
      <p:sp>
        <p:nvSpPr>
          <p:cNvPr id="12291" name="内容占位符 7"/>
          <p:cNvSpPr>
            <a:spLocks noGrp="1"/>
          </p:cNvSpPr>
          <p:nvPr>
            <p:ph idx="1"/>
          </p:nvPr>
        </p:nvSpPr>
        <p:spPr/>
        <p:txBody>
          <a:bodyPr/>
          <a:lstStyle/>
          <a:p>
            <a:r>
              <a:rPr lang="zh-CN" altLang="en-US" dirty="0" smtClean="0"/>
              <a:t>在面向对象分析与架构设计的基础上，针对特定平台，进行不断的细化与优化</a:t>
            </a:r>
            <a:endParaRPr lang="en-US" altLang="zh-CN" dirty="0" smtClean="0"/>
          </a:p>
          <a:p>
            <a:pPr lvl="1"/>
            <a:r>
              <a:rPr lang="zh-CN" altLang="en-US" dirty="0" smtClean="0"/>
              <a:t>针对特定平台（编程语言、操作系统、数据库、框架、中间件、库等），进行</a:t>
            </a:r>
            <a:r>
              <a:rPr lang="en-US" altLang="zh-CN" dirty="0" smtClean="0"/>
              <a:t>specialization</a:t>
            </a:r>
            <a:endParaRPr lang="en-US" altLang="zh-CN" dirty="0" smtClean="0"/>
          </a:p>
          <a:p>
            <a:pPr lvl="1"/>
            <a:r>
              <a:rPr lang="zh-CN" altLang="en-US" dirty="0" smtClean="0"/>
              <a:t>应用面向对象设计的原则与模式进行优化</a:t>
            </a:r>
            <a:endParaRPr lang="en-US" altLang="zh-CN"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Factory Method</a:t>
            </a:r>
            <a:r>
              <a:rPr lang="zh-CN" altLang="en-US" dirty="0"/>
              <a:t>模式</a:t>
            </a:r>
            <a:r>
              <a:rPr lang="zh-CN" altLang="en-US" dirty="0" smtClean="0"/>
              <a:t>的缺点</a:t>
            </a:r>
            <a:endParaRPr lang="zh-CN" altLang="en-US" dirty="0"/>
          </a:p>
        </p:txBody>
      </p:sp>
      <p:sp>
        <p:nvSpPr>
          <p:cNvPr id="3" name="内容占位符 2"/>
          <p:cNvSpPr>
            <a:spLocks noGrp="1"/>
          </p:cNvSpPr>
          <p:nvPr>
            <p:ph idx="1"/>
          </p:nvPr>
        </p:nvSpPr>
        <p:spPr/>
        <p:txBody>
          <a:bodyPr/>
          <a:lstStyle/>
          <a:p>
            <a:r>
              <a:rPr lang="zh-CN" altLang="en-US" sz="2800" dirty="0"/>
              <a:t>需要</a:t>
            </a:r>
            <a:r>
              <a:rPr lang="en-US" altLang="zh-CN" sz="2800" dirty="0"/>
              <a:t>Creator</a:t>
            </a:r>
            <a:r>
              <a:rPr lang="zh-CN" altLang="en-US" sz="2800" dirty="0"/>
              <a:t>和相应的子类作为</a:t>
            </a:r>
            <a:r>
              <a:rPr lang="en-US" altLang="zh-CN" sz="2800" dirty="0" err="1"/>
              <a:t>factorymethod</a:t>
            </a:r>
            <a:r>
              <a:rPr lang="zh-CN" altLang="en-US" sz="2800" dirty="0"/>
              <a:t>的载体，如果应用模型确实需要</a:t>
            </a:r>
            <a:r>
              <a:rPr lang="en-US" altLang="zh-CN" sz="2800" dirty="0"/>
              <a:t>creator</a:t>
            </a:r>
            <a:r>
              <a:rPr lang="zh-CN" altLang="en-US" sz="2800" dirty="0"/>
              <a:t>和子类</a:t>
            </a:r>
            <a:r>
              <a:rPr lang="zh-CN" altLang="en-US" sz="2800" dirty="0" smtClean="0"/>
              <a:t>存在，则</a:t>
            </a:r>
            <a:r>
              <a:rPr lang="zh-CN" altLang="en-US" sz="2800" dirty="0"/>
              <a:t>很好；否则的话，需要增加一个类层次。</a:t>
            </a:r>
            <a:endParaRPr lang="zh-CN" altLang="en-US" sz="2800" dirty="0"/>
          </a:p>
        </p:txBody>
      </p:sp>
      <p:sp>
        <p:nvSpPr>
          <p:cNvPr id="5" name="矩形 4"/>
          <p:cNvSpPr/>
          <p:nvPr/>
        </p:nvSpPr>
        <p:spPr>
          <a:xfrm>
            <a:off x="10228001" y="38845"/>
            <a:ext cx="1963999" cy="400110"/>
          </a:xfrm>
          <a:prstGeom prst="rect">
            <a:avLst/>
          </a:prstGeom>
          <a:solidFill>
            <a:srgbClr val="EB7C11"/>
          </a:solidFill>
          <a:ln>
            <a:solidFill>
              <a:schemeClr val="accent1">
                <a:lumMod val="20000"/>
                <a:lumOff val="80000"/>
              </a:schemeClr>
            </a:solidFill>
          </a:ln>
        </p:spPr>
        <p:txBody>
          <a:bodyPr wrap="none">
            <a:spAutoFit/>
          </a:bodyPr>
          <a:lstStyle/>
          <a:p>
            <a:r>
              <a:rPr lang="en-US" altLang="zh-CN" sz="2000" dirty="0">
                <a:solidFill>
                  <a:schemeClr val="bg1"/>
                </a:solidFill>
              </a:rPr>
              <a:t>Factory Method</a:t>
            </a:r>
            <a:endParaRPr lang="zh-CN" altLang="en-US" sz="2000" dirty="0">
              <a:solidFill>
                <a:schemeClr val="bg1"/>
              </a:solidFill>
            </a:endParaRPr>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适用场景</a:t>
            </a:r>
            <a:endParaRPr lang="zh-CN" altLang="en-US" dirty="0"/>
          </a:p>
        </p:txBody>
      </p:sp>
      <p:sp>
        <p:nvSpPr>
          <p:cNvPr id="3" name="内容占位符 2"/>
          <p:cNvSpPr>
            <a:spLocks noGrp="1"/>
          </p:cNvSpPr>
          <p:nvPr>
            <p:ph idx="1"/>
          </p:nvPr>
        </p:nvSpPr>
        <p:spPr/>
        <p:txBody>
          <a:bodyPr/>
          <a:lstStyle/>
          <a:p>
            <a:r>
              <a:rPr lang="zh-CN" altLang="en-US" smtClean="0"/>
              <a:t>在以下情况下可以使用工厂方法模式：</a:t>
            </a:r>
            <a:endParaRPr lang="en-US" altLang="zh-CN" smtClean="0"/>
          </a:p>
          <a:p>
            <a:pPr lvl="1"/>
            <a:r>
              <a:rPr lang="zh-CN" altLang="en-US" smtClean="0"/>
              <a:t>一个类不知道它所需要的对象的类：在工厂方法模式中</a:t>
            </a:r>
            <a:r>
              <a:rPr lang="en-US" altLang="zh-CN" smtClean="0"/>
              <a:t>,</a:t>
            </a:r>
            <a:r>
              <a:rPr lang="zh-CN" altLang="en-US" smtClean="0"/>
              <a:t>客户端不需要知道具体产品类的类名，只需要知道所对应的工厂即可，具体的产品对象由具体工厂类创建；客户端需要知道创建具体产品的工厂类。</a:t>
            </a:r>
            <a:endParaRPr lang="zh-CN" altLang="en-US" smtClean="0"/>
          </a:p>
          <a:p>
            <a:pPr lvl="1"/>
            <a:r>
              <a:rPr lang="zh-CN" altLang="en-US" smtClean="0"/>
              <a:t>一个类通过其子类来指定创建哪个对象：在工厂方法模式中，对于抽象工厂类只需要提供一个创建产品的接口，而由其子类来确定具体要创建的对象，利用面向对象的多态性和里氏代换原则，在程序运行时，子类对象将覆盖父类对象，从而使得系统更容易扩展。</a:t>
            </a:r>
            <a:endParaRPr lang="zh-CN" altLang="en-US" smtClean="0"/>
          </a:p>
          <a:p>
            <a:pPr lvl="1"/>
            <a:r>
              <a:rPr lang="zh-CN" altLang="en-US" smtClean="0"/>
              <a:t>将创建对象的任务委托给多个工厂子类中的某一个，客户端在使用时可以无须关心是哪一个工厂子类创建产品子类，需要时再动态指定，可将具体工厂类的类名存储在配置文件或数据库中。</a:t>
            </a:r>
            <a:endParaRPr lang="zh-CN" altLang="en-US" smtClean="0"/>
          </a:p>
          <a:p>
            <a:endParaRPr lang="zh-CN" altLang="en-US" dirty="0"/>
          </a:p>
        </p:txBody>
      </p:sp>
      <p:sp>
        <p:nvSpPr>
          <p:cNvPr id="5" name="矩形 4"/>
          <p:cNvSpPr/>
          <p:nvPr/>
        </p:nvSpPr>
        <p:spPr>
          <a:xfrm>
            <a:off x="10228001" y="38845"/>
            <a:ext cx="1963999" cy="400110"/>
          </a:xfrm>
          <a:prstGeom prst="rect">
            <a:avLst/>
          </a:prstGeom>
          <a:solidFill>
            <a:srgbClr val="EB7C11"/>
          </a:solidFill>
          <a:ln>
            <a:solidFill>
              <a:schemeClr val="accent1">
                <a:lumMod val="20000"/>
                <a:lumOff val="80000"/>
              </a:schemeClr>
            </a:solidFill>
          </a:ln>
        </p:spPr>
        <p:txBody>
          <a:bodyPr wrap="none">
            <a:spAutoFit/>
          </a:bodyPr>
          <a:lstStyle/>
          <a:p>
            <a:r>
              <a:rPr lang="en-US" altLang="zh-CN" sz="2000" dirty="0">
                <a:solidFill>
                  <a:schemeClr val="bg1"/>
                </a:solidFill>
              </a:rPr>
              <a:t>Factory Method</a:t>
            </a:r>
            <a:endParaRPr lang="zh-CN" altLang="en-US" sz="2000" dirty="0">
              <a:solidFill>
                <a:schemeClr val="bg1"/>
              </a:solidFill>
            </a:endParaRPr>
          </a:p>
        </p:txBody>
      </p:sp>
      <p:sp>
        <p:nvSpPr>
          <p:cNvPr id="8" name="灯片编号占位符 7"/>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altLang="zh-CN" smtClean="0"/>
              <a:t>2</a:t>
            </a:r>
            <a:r>
              <a:rPr lang="zh-CN" altLang="en-US" smtClean="0"/>
              <a:t>）</a:t>
            </a:r>
            <a:r>
              <a:rPr lang="zh-CN" altLang="zh-CN" smtClean="0"/>
              <a:t>抽象工厂</a:t>
            </a:r>
            <a:r>
              <a:rPr lang="en-US" altLang="zh-CN" smtClean="0"/>
              <a:t> Abstract Factory</a:t>
            </a:r>
            <a:endParaRPr lang="en-US" altLang="zh-CN" dirty="0" smtClean="0"/>
          </a:p>
        </p:txBody>
      </p:sp>
      <p:sp>
        <p:nvSpPr>
          <p:cNvPr id="18434" name="Rectangle 3"/>
          <p:cNvSpPr>
            <a:spLocks noGrp="1" noChangeArrowheads="1"/>
          </p:cNvSpPr>
          <p:nvPr>
            <p:ph type="body" idx="1"/>
          </p:nvPr>
        </p:nvSpPr>
        <p:spPr>
          <a:xfrm>
            <a:off x="596145" y="1165346"/>
            <a:ext cx="11157857" cy="5288241"/>
          </a:xfrm>
        </p:spPr>
        <p:txBody>
          <a:bodyPr/>
          <a:lstStyle/>
          <a:p>
            <a:r>
              <a:rPr lang="zh-CN" altLang="en-US" dirty="0" smtClean="0"/>
              <a:t>举例</a:t>
            </a:r>
            <a:endParaRPr lang="en-US" altLang="zh-CN" dirty="0" smtClean="0"/>
          </a:p>
          <a:p>
            <a:pPr lvl="1"/>
            <a:r>
              <a:rPr lang="zh-CN" altLang="en-US" dirty="0" smtClean="0"/>
              <a:t>麦当劳和肯德基除了汉堡，还卖鸡翅，虽然口味有所不同，但不管你带朋友去麦当劳或肯德基，只管向服务员说</a:t>
            </a:r>
            <a:r>
              <a:rPr lang="en-US" altLang="zh-CN" dirty="0" smtClean="0"/>
              <a:t>“</a:t>
            </a:r>
            <a:r>
              <a:rPr lang="zh-CN" altLang="en-US" dirty="0" smtClean="0"/>
              <a:t>来四个鸡翅</a:t>
            </a:r>
            <a:r>
              <a:rPr lang="en-US" altLang="zh-CN" dirty="0" smtClean="0"/>
              <a:t>”</a:t>
            </a:r>
            <a:r>
              <a:rPr lang="zh-CN" altLang="en-US" dirty="0" smtClean="0"/>
              <a:t>就行了。汉堡和鸡翅是不同产品簇，麦当劳和肯德基就是生产汉堡和鸡翅的</a:t>
            </a:r>
            <a:r>
              <a:rPr lang="en-US" altLang="zh-CN" dirty="0" smtClean="0"/>
              <a:t>Factory</a:t>
            </a:r>
            <a:r>
              <a:rPr lang="zh-CN" altLang="en-US" dirty="0" smtClean="0"/>
              <a:t>。</a:t>
            </a:r>
            <a:br>
              <a:rPr lang="en-US" altLang="zh-CN" dirty="0" smtClean="0"/>
            </a:br>
            <a:endParaRPr lang="zh-CN" altLang="en-US" dirty="0" smtClean="0"/>
          </a:p>
          <a:p>
            <a:pPr lvl="1"/>
            <a:endParaRPr lang="en-US" altLang="zh-CN" dirty="0"/>
          </a:p>
        </p:txBody>
      </p:sp>
      <p:pic>
        <p:nvPicPr>
          <p:cNvPr id="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83686" y="3133079"/>
            <a:ext cx="8153286" cy="3633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5" name="矩形 4"/>
          <p:cNvSpPr/>
          <p:nvPr/>
        </p:nvSpPr>
        <p:spPr>
          <a:xfrm>
            <a:off x="10093829" y="-27384"/>
            <a:ext cx="2048959" cy="400110"/>
          </a:xfrm>
          <a:prstGeom prst="rect">
            <a:avLst/>
          </a:prstGeom>
          <a:solidFill>
            <a:srgbClr val="EB7C11"/>
          </a:solidFill>
          <a:ln>
            <a:solidFill>
              <a:schemeClr val="accent1">
                <a:lumMod val="20000"/>
                <a:lumOff val="80000"/>
              </a:schemeClr>
            </a:solidFill>
          </a:ln>
        </p:spPr>
        <p:txBody>
          <a:bodyPr wrap="none">
            <a:spAutoFit/>
          </a:bodyPr>
          <a:lstStyle/>
          <a:p>
            <a:r>
              <a:rPr lang="en-US" altLang="zh-CN" sz="2000" dirty="0">
                <a:solidFill>
                  <a:schemeClr val="bg1"/>
                </a:solidFill>
              </a:rPr>
              <a:t>Abstract Factory</a:t>
            </a:r>
            <a:endParaRPr lang="zh-CN" altLang="en-US" sz="2000" dirty="0">
              <a:solidFill>
                <a:schemeClr val="bg1"/>
              </a:solidFill>
            </a:endParaRPr>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Abstract Factory</a:t>
            </a:r>
            <a:r>
              <a:rPr lang="zh-CN" altLang="en-US" dirty="0" smtClean="0"/>
              <a:t>模式</a:t>
            </a:r>
            <a:r>
              <a:rPr lang="zh-CN" altLang="en-US" dirty="0"/>
              <a:t>解决的问题</a:t>
            </a:r>
            <a:endParaRPr lang="zh-CN" altLang="en-US" dirty="0"/>
          </a:p>
        </p:txBody>
      </p:sp>
      <p:sp>
        <p:nvSpPr>
          <p:cNvPr id="3" name="内容占位符 2"/>
          <p:cNvSpPr>
            <a:spLocks noGrp="1"/>
          </p:cNvSpPr>
          <p:nvPr>
            <p:ph idx="1"/>
          </p:nvPr>
        </p:nvSpPr>
        <p:spPr/>
        <p:txBody>
          <a:bodyPr/>
          <a:lstStyle/>
          <a:p>
            <a:r>
              <a:rPr lang="zh-CN" altLang="en-US" dirty="0"/>
              <a:t>将对象的创建与对象的使用分离</a:t>
            </a:r>
            <a:endParaRPr lang="zh-CN" altLang="en-US" dirty="0"/>
          </a:p>
          <a:p>
            <a:pPr lvl="1"/>
            <a:r>
              <a:rPr lang="zh-CN" altLang="en-US" dirty="0" smtClean="0"/>
              <a:t>例子：设计</a:t>
            </a:r>
            <a:r>
              <a:rPr lang="zh-CN" altLang="en-US" dirty="0"/>
              <a:t>一个系统来显示和打印数据库中读出的图形，根据当前所使用硬件的配置来选择</a:t>
            </a:r>
            <a:r>
              <a:rPr lang="zh-CN" altLang="en-US" dirty="0" smtClean="0"/>
              <a:t>驱动：</a:t>
            </a:r>
            <a:endParaRPr lang="zh-CN" altLang="en-US" dirty="0"/>
          </a:p>
          <a:p>
            <a:pPr lvl="2"/>
            <a:r>
              <a:rPr lang="zh-CN" altLang="en-US" sz="2000" dirty="0" smtClean="0"/>
              <a:t>速度</a:t>
            </a:r>
            <a:r>
              <a:rPr lang="zh-CN" altLang="en-US" sz="2000" dirty="0"/>
              <a:t>快的机器选择高分辨率的显示、打印</a:t>
            </a:r>
            <a:r>
              <a:rPr lang="zh-CN" altLang="en-US" sz="2000" dirty="0" smtClean="0"/>
              <a:t>驱动</a:t>
            </a:r>
            <a:endParaRPr lang="en-US" altLang="zh-CN" sz="2000" dirty="0"/>
          </a:p>
          <a:p>
            <a:pPr lvl="2"/>
            <a:r>
              <a:rPr lang="zh-CN" altLang="en-US" sz="2000" dirty="0" smtClean="0"/>
              <a:t>速度</a:t>
            </a:r>
            <a:r>
              <a:rPr lang="zh-CN" altLang="en-US" sz="2000" dirty="0"/>
              <a:t>慢的选择低分辨率的</a:t>
            </a:r>
            <a:r>
              <a:rPr lang="zh-CN" altLang="en-US" sz="2000" dirty="0" smtClean="0"/>
              <a:t>驱动</a:t>
            </a:r>
            <a:endParaRPr lang="en-US" altLang="zh-CN" sz="2000" dirty="0" smtClean="0"/>
          </a:p>
        </p:txBody>
      </p:sp>
      <p:pic>
        <p:nvPicPr>
          <p:cNvPr id="4" name="图片 3"/>
          <p:cNvPicPr>
            <a:picLocks noChangeAspect="1"/>
          </p:cNvPicPr>
          <p:nvPr/>
        </p:nvPicPr>
        <p:blipFill>
          <a:blip r:embed="rId1"/>
          <a:stretch>
            <a:fillRect/>
          </a:stretch>
        </p:blipFill>
        <p:spPr>
          <a:xfrm>
            <a:off x="2111879" y="4184924"/>
            <a:ext cx="7981950" cy="2114550"/>
          </a:xfrm>
          <a:prstGeom prst="rect">
            <a:avLst/>
          </a:prstGeom>
        </p:spPr>
      </p:pic>
      <p:sp>
        <p:nvSpPr>
          <p:cNvPr id="8" name="矩形 7"/>
          <p:cNvSpPr/>
          <p:nvPr/>
        </p:nvSpPr>
        <p:spPr>
          <a:xfrm>
            <a:off x="10093829" y="-27384"/>
            <a:ext cx="2048959" cy="400110"/>
          </a:xfrm>
          <a:prstGeom prst="rect">
            <a:avLst/>
          </a:prstGeom>
          <a:solidFill>
            <a:srgbClr val="EB7C11"/>
          </a:solidFill>
          <a:ln>
            <a:solidFill>
              <a:schemeClr val="accent1">
                <a:lumMod val="20000"/>
                <a:lumOff val="80000"/>
              </a:schemeClr>
            </a:solidFill>
          </a:ln>
        </p:spPr>
        <p:txBody>
          <a:bodyPr wrap="none">
            <a:spAutoFit/>
          </a:bodyPr>
          <a:lstStyle/>
          <a:p>
            <a:r>
              <a:rPr lang="en-US" altLang="zh-CN" sz="2000" dirty="0">
                <a:solidFill>
                  <a:schemeClr val="bg1"/>
                </a:solidFill>
              </a:rPr>
              <a:t>Abstract Factory</a:t>
            </a:r>
            <a:endParaRPr lang="zh-CN" altLang="en-US" sz="2000" dirty="0">
              <a:solidFill>
                <a:schemeClr val="bg1"/>
              </a:solidFill>
            </a:endParaRPr>
          </a:p>
        </p:txBody>
      </p:sp>
      <p:sp>
        <p:nvSpPr>
          <p:cNvPr id="9" name="灯片编号占位符 8"/>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一般的解决方案</a:t>
            </a:r>
            <a:endParaRPr lang="zh-CN" altLang="en-US" dirty="0"/>
          </a:p>
        </p:txBody>
      </p:sp>
      <p:pic>
        <p:nvPicPr>
          <p:cNvPr id="4" name="图片 3"/>
          <p:cNvPicPr>
            <a:picLocks noChangeAspect="1"/>
          </p:cNvPicPr>
          <p:nvPr/>
        </p:nvPicPr>
        <p:blipFill>
          <a:blip r:embed="rId1"/>
          <a:stretch>
            <a:fillRect/>
          </a:stretch>
        </p:blipFill>
        <p:spPr>
          <a:xfrm>
            <a:off x="1781807" y="1196752"/>
            <a:ext cx="8636324" cy="4968552"/>
          </a:xfrm>
          <a:prstGeom prst="rect">
            <a:avLst/>
          </a:prstGeom>
        </p:spPr>
      </p:pic>
      <p:sp>
        <p:nvSpPr>
          <p:cNvPr id="5" name="矩形 4"/>
          <p:cNvSpPr/>
          <p:nvPr/>
        </p:nvSpPr>
        <p:spPr>
          <a:xfrm>
            <a:off x="10093829" y="-27384"/>
            <a:ext cx="2048959" cy="400110"/>
          </a:xfrm>
          <a:prstGeom prst="rect">
            <a:avLst/>
          </a:prstGeom>
          <a:solidFill>
            <a:srgbClr val="EB7C11"/>
          </a:solidFill>
          <a:ln>
            <a:solidFill>
              <a:schemeClr val="accent1">
                <a:lumMod val="20000"/>
                <a:lumOff val="80000"/>
              </a:schemeClr>
            </a:solidFill>
          </a:ln>
        </p:spPr>
        <p:txBody>
          <a:bodyPr wrap="none">
            <a:spAutoFit/>
          </a:bodyPr>
          <a:lstStyle/>
          <a:p>
            <a:r>
              <a:rPr lang="en-US" altLang="zh-CN" sz="2000" dirty="0">
                <a:solidFill>
                  <a:schemeClr val="bg1"/>
                </a:solidFill>
              </a:rPr>
              <a:t>Abstract Factory</a:t>
            </a:r>
            <a:endParaRPr lang="zh-CN" altLang="en-US" sz="2000" dirty="0">
              <a:solidFill>
                <a:schemeClr val="bg1"/>
              </a:solidFill>
            </a:endParaRPr>
          </a:p>
        </p:txBody>
      </p:sp>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更好的解决方案</a:t>
            </a:r>
            <a:endParaRPr lang="zh-CN" altLang="en-US" dirty="0"/>
          </a:p>
        </p:txBody>
      </p:sp>
      <p:sp>
        <p:nvSpPr>
          <p:cNvPr id="3" name="内容占位符 2"/>
          <p:cNvSpPr>
            <a:spLocks noGrp="1"/>
          </p:cNvSpPr>
          <p:nvPr>
            <p:ph idx="1"/>
          </p:nvPr>
        </p:nvSpPr>
        <p:spPr>
          <a:xfrm>
            <a:off x="612000" y="1568127"/>
            <a:ext cx="3901811" cy="5043487"/>
          </a:xfrm>
        </p:spPr>
        <p:txBody>
          <a:bodyPr/>
          <a:lstStyle/>
          <a:p>
            <a:pPr marL="0" indent="0">
              <a:buNone/>
            </a:pPr>
            <a:r>
              <a:rPr lang="zh-CN" altLang="en-US" dirty="0"/>
              <a:t>对象创建与对象使用的关注点已经分离：用另外一个对象来专门负责对象的</a:t>
            </a:r>
            <a:r>
              <a:rPr lang="zh-CN" altLang="en-US" dirty="0" smtClean="0"/>
              <a:t>生成</a:t>
            </a:r>
            <a:endParaRPr lang="en-US" altLang="zh-CN" dirty="0" smtClean="0"/>
          </a:p>
          <a:p>
            <a:pPr marL="0" indent="0">
              <a:buNone/>
            </a:pPr>
            <a:r>
              <a:rPr lang="en-US" altLang="zh-CN" b="1" dirty="0" smtClean="0"/>
              <a:t>——</a:t>
            </a:r>
            <a:r>
              <a:rPr lang="zh-CN" altLang="en-US" dirty="0"/>
              <a:t>产生了工厂类的概念</a:t>
            </a:r>
            <a:endParaRPr lang="zh-CN" altLang="en-US" dirty="0"/>
          </a:p>
        </p:txBody>
      </p:sp>
      <p:pic>
        <p:nvPicPr>
          <p:cNvPr id="4" name="图片 3"/>
          <p:cNvPicPr>
            <a:picLocks noChangeAspect="1"/>
          </p:cNvPicPr>
          <p:nvPr/>
        </p:nvPicPr>
        <p:blipFill>
          <a:blip r:embed="rId1"/>
          <a:stretch>
            <a:fillRect/>
          </a:stretch>
        </p:blipFill>
        <p:spPr>
          <a:xfrm>
            <a:off x="5274926" y="1174852"/>
            <a:ext cx="6760090" cy="5616501"/>
          </a:xfrm>
          <a:prstGeom prst="rect">
            <a:avLst/>
          </a:prstGeom>
        </p:spPr>
      </p:pic>
      <p:sp>
        <p:nvSpPr>
          <p:cNvPr id="6" name="矩形 5"/>
          <p:cNvSpPr/>
          <p:nvPr/>
        </p:nvSpPr>
        <p:spPr>
          <a:xfrm>
            <a:off x="10093829" y="-27384"/>
            <a:ext cx="2048959" cy="400110"/>
          </a:xfrm>
          <a:prstGeom prst="rect">
            <a:avLst/>
          </a:prstGeom>
          <a:solidFill>
            <a:srgbClr val="EB7C11"/>
          </a:solidFill>
          <a:ln>
            <a:solidFill>
              <a:schemeClr val="accent1">
                <a:lumMod val="20000"/>
                <a:lumOff val="80000"/>
              </a:schemeClr>
            </a:solidFill>
          </a:ln>
        </p:spPr>
        <p:txBody>
          <a:bodyPr wrap="none">
            <a:spAutoFit/>
          </a:bodyPr>
          <a:lstStyle/>
          <a:p>
            <a:r>
              <a:rPr lang="en-US" altLang="zh-CN" sz="2000" dirty="0">
                <a:solidFill>
                  <a:schemeClr val="bg1"/>
                </a:solidFill>
              </a:rPr>
              <a:t>Abstract Factory</a:t>
            </a:r>
            <a:endParaRPr lang="zh-CN" altLang="en-US" sz="2000" dirty="0">
              <a:solidFill>
                <a:schemeClr val="bg1"/>
              </a:solidFill>
            </a:endParaRPr>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Abstract Factory</a:t>
            </a:r>
            <a:r>
              <a:rPr lang="zh-CN" altLang="en-US" smtClean="0"/>
              <a:t>模式的优缺点</a:t>
            </a:r>
            <a:endParaRPr lang="zh-CN" altLang="en-US" dirty="0"/>
          </a:p>
        </p:txBody>
      </p:sp>
      <p:sp>
        <p:nvSpPr>
          <p:cNvPr id="3" name="内容占位符 2"/>
          <p:cNvSpPr>
            <a:spLocks noGrp="1"/>
          </p:cNvSpPr>
          <p:nvPr>
            <p:ph idx="1"/>
          </p:nvPr>
        </p:nvSpPr>
        <p:spPr/>
        <p:txBody>
          <a:bodyPr/>
          <a:lstStyle/>
          <a:p>
            <a:r>
              <a:rPr lang="zh-CN" altLang="en-US" dirty="0" smtClean="0"/>
              <a:t>优点：</a:t>
            </a:r>
            <a:endParaRPr lang="zh-CN" altLang="en-US" dirty="0" smtClean="0"/>
          </a:p>
          <a:p>
            <a:pPr lvl="1"/>
            <a:r>
              <a:rPr lang="zh-CN" altLang="en-US" dirty="0" smtClean="0"/>
              <a:t>分离了具体的类，一个工厂封装创建产品对象的责任和过程，它将客户与类的实现分离。</a:t>
            </a:r>
            <a:endParaRPr lang="zh-CN" altLang="en-US" dirty="0" smtClean="0"/>
          </a:p>
          <a:p>
            <a:pPr lvl="1"/>
            <a:r>
              <a:rPr lang="zh-CN" altLang="en-US" dirty="0" smtClean="0"/>
              <a:t>易于变换产品系列，只需改变具体的工厂就可以使用不同的产品配置。</a:t>
            </a:r>
            <a:endParaRPr lang="zh-CN" altLang="en-US" dirty="0" smtClean="0"/>
          </a:p>
          <a:p>
            <a:pPr lvl="1"/>
            <a:r>
              <a:rPr lang="zh-CN" altLang="en-US" dirty="0" smtClean="0"/>
              <a:t>有利于产品的一致性，当一个系列中的产品对象被设计成一起工作时，一个应用一次只能使用同一个系列中的对象。</a:t>
            </a:r>
            <a:endParaRPr lang="zh-CN" altLang="en-US" dirty="0" smtClean="0"/>
          </a:p>
          <a:p>
            <a:r>
              <a:rPr lang="zh-CN" altLang="en-US" dirty="0" smtClean="0"/>
              <a:t>缺点：</a:t>
            </a:r>
            <a:endParaRPr lang="zh-CN" altLang="en-US" dirty="0" smtClean="0"/>
          </a:p>
          <a:p>
            <a:pPr lvl="1"/>
            <a:r>
              <a:rPr lang="zh-CN" altLang="en-US" dirty="0" smtClean="0"/>
              <a:t>难以支持新的产品等级结构</a:t>
            </a:r>
            <a:r>
              <a:rPr lang="en-US" altLang="zh-CN" dirty="0" smtClean="0"/>
              <a:t>(</a:t>
            </a:r>
            <a:r>
              <a:rPr lang="en-US" altLang="zh-CN" dirty="0" err="1" smtClean="0"/>
              <a:t>AbstractProductX</a:t>
            </a:r>
            <a:r>
              <a:rPr lang="en-US" altLang="zh-CN" dirty="0" smtClean="0"/>
              <a:t>)</a:t>
            </a:r>
            <a:r>
              <a:rPr lang="zh-CN" altLang="en-US" dirty="0" smtClean="0"/>
              <a:t>，支持新的产品等级结构就要扩展抽象工厂接口。 </a:t>
            </a:r>
            <a:endParaRPr lang="zh-CN" altLang="en-US" dirty="0" smtClean="0"/>
          </a:p>
          <a:p>
            <a:endParaRPr lang="zh-CN" altLang="en-US" dirty="0"/>
          </a:p>
        </p:txBody>
      </p:sp>
      <p:sp>
        <p:nvSpPr>
          <p:cNvPr id="5" name="矩形 4"/>
          <p:cNvSpPr/>
          <p:nvPr/>
        </p:nvSpPr>
        <p:spPr>
          <a:xfrm>
            <a:off x="10093829" y="-27384"/>
            <a:ext cx="2048959" cy="400110"/>
          </a:xfrm>
          <a:prstGeom prst="rect">
            <a:avLst/>
          </a:prstGeom>
          <a:solidFill>
            <a:srgbClr val="EB7C11"/>
          </a:solidFill>
          <a:ln>
            <a:solidFill>
              <a:schemeClr val="accent1">
                <a:lumMod val="20000"/>
                <a:lumOff val="80000"/>
              </a:schemeClr>
            </a:solidFill>
          </a:ln>
        </p:spPr>
        <p:txBody>
          <a:bodyPr wrap="none">
            <a:spAutoFit/>
          </a:bodyPr>
          <a:lstStyle/>
          <a:p>
            <a:r>
              <a:rPr lang="en-US" altLang="zh-CN" sz="2000" dirty="0">
                <a:solidFill>
                  <a:schemeClr val="bg1"/>
                </a:solidFill>
              </a:rPr>
              <a:t>Abstract Factory</a:t>
            </a:r>
            <a:endParaRPr lang="zh-CN" altLang="en-US" sz="2000" dirty="0">
              <a:solidFill>
                <a:schemeClr val="bg1"/>
              </a:solidFill>
            </a:endParaRPr>
          </a:p>
        </p:txBody>
      </p:sp>
      <p:sp>
        <p:nvSpPr>
          <p:cNvPr id="8" name="灯片编号占位符 7"/>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适用场景</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a:t>在以下情况下应当考虑使用抽象工厂模式：</a:t>
            </a:r>
            <a:endParaRPr lang="zh-CN" altLang="en-US" dirty="0"/>
          </a:p>
          <a:p>
            <a:pPr lvl="1">
              <a:lnSpc>
                <a:spcPct val="120000"/>
              </a:lnSpc>
            </a:pPr>
            <a:r>
              <a:rPr lang="zh-CN" altLang="en-US" sz="2000" dirty="0"/>
              <a:t>系统不应当依赖于产品类实例如何被创建、组合和表达的细节，这对于所有形态的工厂模式都重要。</a:t>
            </a:r>
            <a:endParaRPr lang="zh-CN" altLang="en-US" sz="2000" dirty="0"/>
          </a:p>
          <a:p>
            <a:pPr lvl="1">
              <a:lnSpc>
                <a:spcPct val="120000"/>
              </a:lnSpc>
            </a:pPr>
            <a:r>
              <a:rPr lang="zh-CN" altLang="en-US" sz="2000" dirty="0"/>
              <a:t>系统有多于一个的产品族，而系统只消费其中某一产品族。</a:t>
            </a:r>
            <a:endParaRPr lang="zh-CN" altLang="en-US" sz="2000" dirty="0"/>
          </a:p>
          <a:p>
            <a:pPr lvl="1">
              <a:lnSpc>
                <a:spcPct val="120000"/>
              </a:lnSpc>
            </a:pPr>
            <a:r>
              <a:rPr lang="zh-CN" altLang="en-US" sz="2000" dirty="0"/>
              <a:t>同属于同一个产品族的产品是在一起使用的，这一约束必须在系统的设计中体现出来。</a:t>
            </a:r>
            <a:endParaRPr lang="zh-CN" altLang="en-US" sz="2000" dirty="0"/>
          </a:p>
          <a:p>
            <a:pPr lvl="1">
              <a:lnSpc>
                <a:spcPct val="120000"/>
              </a:lnSpc>
            </a:pPr>
            <a:r>
              <a:rPr lang="zh-CN" altLang="en-US" sz="2000" dirty="0"/>
              <a:t>系统提供一个产品类的库，所有的产品以同样的接口出现，从而使客户端不依赖于实现。</a:t>
            </a:r>
            <a:endParaRPr lang="zh-CN" altLang="en-US" sz="2000" dirty="0"/>
          </a:p>
          <a:p>
            <a:pPr>
              <a:lnSpc>
                <a:spcPct val="120000"/>
              </a:lnSpc>
            </a:pPr>
            <a:r>
              <a:rPr lang="zh-CN" altLang="en-US" dirty="0"/>
              <a:t>应用场景</a:t>
            </a:r>
            <a:endParaRPr lang="zh-CN" altLang="en-US" dirty="0"/>
          </a:p>
          <a:p>
            <a:pPr lvl="1">
              <a:lnSpc>
                <a:spcPct val="120000"/>
              </a:lnSpc>
            </a:pPr>
            <a:r>
              <a:rPr lang="zh-CN" altLang="en-US" sz="2000" dirty="0"/>
              <a:t>支持多种观感标准的用户界面工具箱（</a:t>
            </a:r>
            <a:r>
              <a:rPr lang="en-US" altLang="zh-CN" sz="2000" b="1" dirty="0"/>
              <a:t>Kit</a:t>
            </a:r>
            <a:r>
              <a:rPr lang="zh-CN" altLang="en-US" sz="2000" dirty="0"/>
              <a:t>）。</a:t>
            </a:r>
            <a:endParaRPr lang="zh-CN" altLang="en-US" sz="2000" dirty="0"/>
          </a:p>
          <a:p>
            <a:pPr lvl="1">
              <a:lnSpc>
                <a:spcPct val="120000"/>
              </a:lnSpc>
            </a:pPr>
            <a:r>
              <a:rPr lang="zh-CN" altLang="en-US" sz="2000" dirty="0"/>
              <a:t>游戏开发中的多风格系列场景，比如道路，房屋，管道等。</a:t>
            </a:r>
            <a:endParaRPr lang="zh-CN" altLang="en-US" sz="2000" dirty="0"/>
          </a:p>
          <a:p>
            <a:pPr lvl="1">
              <a:lnSpc>
                <a:spcPct val="120000"/>
              </a:lnSpc>
            </a:pPr>
            <a:r>
              <a:rPr lang="en-US" altLang="zh-CN" sz="2000" b="1" dirty="0"/>
              <a:t>……</a:t>
            </a:r>
            <a:endParaRPr lang="zh-CN" altLang="en-US" sz="2400" dirty="0"/>
          </a:p>
        </p:txBody>
      </p:sp>
      <p:sp>
        <p:nvSpPr>
          <p:cNvPr id="5" name="矩形 4"/>
          <p:cNvSpPr/>
          <p:nvPr/>
        </p:nvSpPr>
        <p:spPr>
          <a:xfrm>
            <a:off x="10093829" y="-27384"/>
            <a:ext cx="2048959" cy="400110"/>
          </a:xfrm>
          <a:prstGeom prst="rect">
            <a:avLst/>
          </a:prstGeom>
          <a:solidFill>
            <a:srgbClr val="EB7C11"/>
          </a:solidFill>
          <a:ln>
            <a:solidFill>
              <a:schemeClr val="accent1">
                <a:lumMod val="20000"/>
                <a:lumOff val="80000"/>
              </a:schemeClr>
            </a:solidFill>
          </a:ln>
        </p:spPr>
        <p:txBody>
          <a:bodyPr wrap="none">
            <a:spAutoFit/>
          </a:bodyPr>
          <a:lstStyle/>
          <a:p>
            <a:r>
              <a:rPr lang="en-US" altLang="zh-CN" sz="2000" dirty="0">
                <a:solidFill>
                  <a:schemeClr val="bg1"/>
                </a:solidFill>
              </a:rPr>
              <a:t>Abstract Factory</a:t>
            </a:r>
            <a:endParaRPr lang="zh-CN" altLang="en-US" sz="2000" dirty="0">
              <a:solidFill>
                <a:schemeClr val="bg1"/>
              </a:solidFill>
            </a:endParaRPr>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3</a:t>
            </a:r>
            <a:r>
              <a:rPr lang="zh-CN" altLang="en-US" smtClean="0"/>
              <a:t>） 建造者模式 </a:t>
            </a:r>
            <a:r>
              <a:rPr lang="en-US" altLang="zh-CN" smtClean="0"/>
              <a:t>Builder</a:t>
            </a:r>
            <a:endParaRPr lang="zh-CN" altLang="en-US" dirty="0"/>
          </a:p>
        </p:txBody>
      </p:sp>
      <p:sp>
        <p:nvSpPr>
          <p:cNvPr id="3" name="内容占位符 2"/>
          <p:cNvSpPr>
            <a:spLocks noGrp="1"/>
          </p:cNvSpPr>
          <p:nvPr>
            <p:ph idx="1"/>
          </p:nvPr>
        </p:nvSpPr>
        <p:spPr>
          <a:xfrm>
            <a:off x="596145" y="1295269"/>
            <a:ext cx="11157857" cy="5288241"/>
          </a:xfrm>
        </p:spPr>
        <p:txBody>
          <a:bodyPr/>
          <a:lstStyle/>
          <a:p>
            <a:pPr>
              <a:spcAft>
                <a:spcPts val="200"/>
              </a:spcAft>
            </a:pPr>
            <a:r>
              <a:rPr lang="zh-CN" altLang="en-US" sz="2200" dirty="0" smtClean="0"/>
              <a:t>举例：假设要组装一辆自行车，并且自行车就是车轮和车架组成，自行车有永久牌和凤凰牌</a:t>
            </a:r>
            <a:endParaRPr lang="zh-CN" altLang="en-US" sz="2200" dirty="0" smtClean="0"/>
          </a:p>
          <a:p>
            <a:pPr lvl="1">
              <a:spcAft>
                <a:spcPts val="200"/>
              </a:spcAft>
            </a:pPr>
            <a:r>
              <a:rPr lang="en-US" altLang="zh-CN" dirty="0" smtClean="0"/>
              <a:t>Builder</a:t>
            </a:r>
            <a:r>
              <a:rPr lang="zh-CN" altLang="en-US" dirty="0" smtClean="0"/>
              <a:t>对应于组装自行车所使用的车轮和车架</a:t>
            </a:r>
            <a:endParaRPr lang="zh-CN" altLang="en-US" dirty="0" smtClean="0"/>
          </a:p>
          <a:p>
            <a:pPr lvl="1">
              <a:spcAft>
                <a:spcPts val="200"/>
              </a:spcAft>
            </a:pPr>
            <a:r>
              <a:rPr lang="en-US" altLang="zh-CN" dirty="0" smtClean="0"/>
              <a:t>ConcreteBuilder1</a:t>
            </a:r>
            <a:r>
              <a:rPr lang="zh-CN" altLang="en-US" dirty="0" smtClean="0"/>
              <a:t>对应于永久牌车轮和车架，同时可以返回一辆永久牌自行车，</a:t>
            </a:r>
            <a:r>
              <a:rPr lang="en-US" altLang="zh-CN" dirty="0" smtClean="0"/>
              <a:t>ConcreteBuilder2</a:t>
            </a:r>
            <a:r>
              <a:rPr lang="zh-CN" altLang="en-US" dirty="0" smtClean="0"/>
              <a:t>对应于凤凰牌车轮和车架，同时可以返回一辆凤凰牌自行车</a:t>
            </a:r>
            <a:endParaRPr lang="zh-CN" altLang="en-US" dirty="0" smtClean="0"/>
          </a:p>
          <a:p>
            <a:pPr lvl="1">
              <a:spcAft>
                <a:spcPts val="200"/>
              </a:spcAft>
            </a:pPr>
            <a:r>
              <a:rPr lang="en-US" altLang="zh-CN" dirty="0" smtClean="0"/>
              <a:t>Product</a:t>
            </a:r>
            <a:r>
              <a:rPr lang="zh-CN" altLang="en-US" dirty="0" smtClean="0"/>
              <a:t>对应于自行车</a:t>
            </a:r>
            <a:endParaRPr lang="zh-CN" altLang="en-US" dirty="0" smtClean="0"/>
          </a:p>
          <a:p>
            <a:pPr lvl="1">
              <a:spcAft>
                <a:spcPts val="200"/>
              </a:spcAft>
            </a:pPr>
            <a:r>
              <a:rPr lang="en-US" altLang="zh-CN" dirty="0" smtClean="0"/>
              <a:t>Director</a:t>
            </a:r>
            <a:r>
              <a:rPr lang="zh-CN" altLang="en-US" dirty="0" smtClean="0"/>
              <a:t>表示组装过程</a:t>
            </a:r>
            <a:endParaRPr lang="zh-CN" altLang="en-US" dirty="0" smtClean="0"/>
          </a:p>
          <a:p>
            <a:pPr>
              <a:spcAft>
                <a:spcPts val="200"/>
              </a:spcAft>
            </a:pPr>
            <a:r>
              <a:rPr lang="zh-CN" altLang="en-US" sz="2200" dirty="0" smtClean="0"/>
              <a:t>我们再来理解这句话：“在软件系统中，有时候面临着“一个复杂对象”的创建工作，其通常由各个部分的子对象用一定的算法构成；由于需求的变化，这个复杂对象的各个部分经常面临着剧烈的变化，但是将它们组合在一起的算法确相对稳定。”</a:t>
            </a:r>
            <a:endParaRPr lang="zh-CN" altLang="en-US" sz="2200" dirty="0" smtClean="0"/>
          </a:p>
          <a:p>
            <a:pPr>
              <a:spcAft>
                <a:spcPts val="200"/>
              </a:spcAft>
            </a:pPr>
            <a:r>
              <a:rPr lang="zh-CN" altLang="en-US" sz="2200" dirty="0" smtClean="0"/>
              <a:t>自行车就是“一个复杂对象”，它有车轮和车架组成，但不管车轮和车架这两个部件怎么变化，生产一辆自行车的过程是不会变的，即组装过程是不会变的。 </a:t>
            </a:r>
            <a:endParaRPr lang="zh-CN" altLang="en-US" sz="2200" dirty="0"/>
          </a:p>
        </p:txBody>
      </p:sp>
      <p:sp>
        <p:nvSpPr>
          <p:cNvPr id="4" name="矩形 3"/>
          <p:cNvSpPr/>
          <p:nvPr/>
        </p:nvSpPr>
        <p:spPr>
          <a:xfrm>
            <a:off x="11093688" y="-17687"/>
            <a:ext cx="1098312" cy="400110"/>
          </a:xfrm>
          <a:prstGeom prst="rect">
            <a:avLst/>
          </a:prstGeom>
          <a:solidFill>
            <a:srgbClr val="EB7C11"/>
          </a:solidFill>
          <a:ln>
            <a:solidFill>
              <a:schemeClr val="accent1">
                <a:lumMod val="20000"/>
                <a:lumOff val="80000"/>
              </a:schemeClr>
            </a:solidFill>
          </a:ln>
        </p:spPr>
        <p:txBody>
          <a:bodyPr wrap="square">
            <a:spAutoFit/>
          </a:bodyPr>
          <a:lstStyle/>
          <a:p>
            <a:pPr algn="ctr"/>
            <a:r>
              <a:rPr lang="en-US" altLang="zh-CN" sz="2000" dirty="0">
                <a:solidFill>
                  <a:schemeClr val="bg1"/>
                </a:solidFill>
              </a:rPr>
              <a:t>Builder</a:t>
            </a:r>
            <a:endParaRPr lang="zh-CN" altLang="en-US" sz="2000" dirty="0">
              <a:solidFill>
                <a:schemeClr val="bg1"/>
              </a:solidFill>
            </a:endParaRPr>
          </a:p>
        </p:txBody>
      </p:sp>
      <p:sp>
        <p:nvSpPr>
          <p:cNvPr id="7" name="灯片编号占位符 6"/>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Builder</a:t>
            </a:r>
            <a:r>
              <a:rPr lang="zh-CN" altLang="en-US" b="1" dirty="0" smtClean="0"/>
              <a:t>模式的类图</a:t>
            </a:r>
            <a:endParaRPr lang="zh-CN" altLang="en-US" dirty="0"/>
          </a:p>
        </p:txBody>
      </p:sp>
      <p:sp>
        <p:nvSpPr>
          <p:cNvPr id="3" name="内容占位符 2"/>
          <p:cNvSpPr>
            <a:spLocks noGrp="1"/>
          </p:cNvSpPr>
          <p:nvPr>
            <p:ph idx="1"/>
          </p:nvPr>
        </p:nvSpPr>
        <p:spPr/>
        <p:txBody>
          <a:bodyPr/>
          <a:lstStyle/>
          <a:p>
            <a:r>
              <a:rPr lang="en-US" altLang="zh-CN" b="1" dirty="0"/>
              <a:t>Builder</a:t>
            </a:r>
            <a:r>
              <a:rPr lang="zh-CN" altLang="en-US" b="1" dirty="0"/>
              <a:t>模式</a:t>
            </a:r>
            <a:r>
              <a:rPr lang="zh-CN" altLang="zh-CN" dirty="0"/>
              <a:t>将复杂对象的构建与其表示分离，以使得相同的构建过程可以创建不同的对象表示。</a:t>
            </a:r>
            <a:endParaRPr lang="zh-CN" altLang="en-US" dirty="0"/>
          </a:p>
        </p:txBody>
      </p:sp>
      <p:pic>
        <p:nvPicPr>
          <p:cNvPr id="5" name="图片 4"/>
          <p:cNvPicPr>
            <a:picLocks noChangeAspect="1"/>
          </p:cNvPicPr>
          <p:nvPr/>
        </p:nvPicPr>
        <p:blipFill>
          <a:blip r:embed="rId1"/>
          <a:stretch>
            <a:fillRect/>
          </a:stretch>
        </p:blipFill>
        <p:spPr>
          <a:xfrm>
            <a:off x="2162593" y="2713247"/>
            <a:ext cx="8204994" cy="3928452"/>
          </a:xfrm>
          <a:prstGeom prst="rect">
            <a:avLst/>
          </a:prstGeom>
        </p:spPr>
      </p:pic>
      <p:sp>
        <p:nvSpPr>
          <p:cNvPr id="7" name="矩形 6"/>
          <p:cNvSpPr/>
          <p:nvPr/>
        </p:nvSpPr>
        <p:spPr>
          <a:xfrm>
            <a:off x="11093688" y="-17687"/>
            <a:ext cx="1098312" cy="400110"/>
          </a:xfrm>
          <a:prstGeom prst="rect">
            <a:avLst/>
          </a:prstGeom>
          <a:solidFill>
            <a:srgbClr val="EB7C11"/>
          </a:solidFill>
          <a:ln>
            <a:solidFill>
              <a:schemeClr val="accent1">
                <a:lumMod val="20000"/>
                <a:lumOff val="80000"/>
              </a:schemeClr>
            </a:solidFill>
          </a:ln>
        </p:spPr>
        <p:txBody>
          <a:bodyPr wrap="square">
            <a:spAutoFit/>
          </a:bodyPr>
          <a:lstStyle/>
          <a:p>
            <a:pPr algn="ctr"/>
            <a:r>
              <a:rPr lang="en-US" altLang="zh-CN" sz="2000" dirty="0">
                <a:solidFill>
                  <a:schemeClr val="bg1"/>
                </a:solidFill>
              </a:rPr>
              <a:t>Builder</a:t>
            </a:r>
            <a:endParaRPr lang="zh-CN" altLang="en-US" sz="2000" dirty="0">
              <a:solidFill>
                <a:schemeClr val="bg1"/>
              </a:solidFill>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zh-CN" altLang="en-US" smtClean="0"/>
              <a:t>细化示例：细化</a:t>
            </a:r>
            <a:r>
              <a:rPr lang="en-US" altLang="zh-CN" smtClean="0"/>
              <a:t>UI</a:t>
            </a:r>
            <a:r>
              <a:rPr lang="zh-CN" altLang="en-US" smtClean="0"/>
              <a:t>类</a:t>
            </a:r>
            <a:endParaRPr lang="en-US" altLang="zh-CN" dirty="0" smtClean="0"/>
          </a:p>
        </p:txBody>
      </p:sp>
      <p:sp>
        <p:nvSpPr>
          <p:cNvPr id="72707" name="Rectangle 3"/>
          <p:cNvSpPr>
            <a:spLocks noGrp="1" noChangeArrowheads="1"/>
          </p:cNvSpPr>
          <p:nvPr>
            <p:ph type="body" idx="1"/>
          </p:nvPr>
        </p:nvSpPr>
        <p:spPr/>
        <p:txBody>
          <a:bodyPr/>
          <a:lstStyle/>
          <a:p>
            <a:r>
              <a:rPr lang="en-US" altLang="zh-CN" smtClean="0"/>
              <a:t>User interface (UI) boundary classes</a:t>
            </a:r>
            <a:endParaRPr lang="en-US" altLang="zh-CN" smtClean="0"/>
          </a:p>
          <a:p>
            <a:pPr lvl="1"/>
            <a:r>
              <a:rPr lang="en-US" altLang="zh-CN" smtClean="0"/>
              <a:t>What user interface development tools will be used?</a:t>
            </a:r>
            <a:endParaRPr lang="en-US" altLang="zh-CN" smtClean="0"/>
          </a:p>
          <a:p>
            <a:pPr lvl="1"/>
            <a:r>
              <a:rPr lang="en-US" altLang="zh-CN" smtClean="0"/>
              <a:t>How much of the interface can be created by the development tool?</a:t>
            </a:r>
            <a:endParaRPr lang="en-US" altLang="zh-CN"/>
          </a:p>
        </p:txBody>
      </p:sp>
      <p:sp>
        <p:nvSpPr>
          <p:cNvPr id="35" name="Line 4"/>
          <p:cNvSpPr>
            <a:spLocks noChangeShapeType="1"/>
          </p:cNvSpPr>
          <p:nvPr/>
        </p:nvSpPr>
        <p:spPr bwMode="auto">
          <a:xfrm rot="3848667">
            <a:off x="7588886" y="4332634"/>
            <a:ext cx="31750" cy="1146175"/>
          </a:xfrm>
          <a:prstGeom prst="line">
            <a:avLst/>
          </a:prstGeom>
          <a:noFill/>
          <a:ln w="25400">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Rectangle 5"/>
          <p:cNvSpPr>
            <a:spLocks noChangeArrowheads="1"/>
          </p:cNvSpPr>
          <p:nvPr/>
        </p:nvSpPr>
        <p:spPr bwMode="auto">
          <a:xfrm>
            <a:off x="2245360" y="4418360"/>
            <a:ext cx="1398588" cy="781050"/>
          </a:xfrm>
          <a:prstGeom prst="rect">
            <a:avLst/>
          </a:prstGeom>
          <a:solidFill>
            <a:srgbClr val="FFFFCC"/>
          </a:solidFill>
          <a:ln w="25400">
            <a:solidFill>
              <a:srgbClr val="8A0E5E"/>
            </a:solidFill>
            <a:miter lim="800000"/>
            <a:headEnd type="none" w="sm" len="sm"/>
            <a:tailEnd type="none" w="lg" len="lg"/>
          </a:ln>
        </p:spPr>
        <p:txBody>
          <a:bodyPr wrap="none" lIns="0" tIns="0" rIns="0" bIns="0" anchor="ct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 name="Line 6"/>
          <p:cNvSpPr>
            <a:spLocks noChangeShapeType="1"/>
          </p:cNvSpPr>
          <p:nvPr/>
        </p:nvSpPr>
        <p:spPr bwMode="auto">
          <a:xfrm>
            <a:off x="2245360" y="4985097"/>
            <a:ext cx="1398588" cy="0"/>
          </a:xfrm>
          <a:prstGeom prst="line">
            <a:avLst/>
          </a:prstGeom>
          <a:noFill/>
          <a:ln w="25400">
            <a:solidFill>
              <a:srgbClr val="8A0E5E"/>
            </a:solidFill>
            <a:round/>
            <a:headEnd type="none" w="sm" len="sm"/>
            <a:tailEnd type="none" w="lg" len="lg"/>
          </a:ln>
          <a:extLst>
            <a:ext uri="{909E8E84-426E-40DD-AFC4-6F175D3DCCD1}">
              <a14:hiddenFill xmlns:a14="http://schemas.microsoft.com/office/drawing/2010/main">
                <a:noFill/>
              </a14:hiddenFill>
            </a:ext>
          </a:extLst>
        </p:spPr>
        <p:txBody>
          <a:bodyPr wrap="none" lIns="0" tIns="0" rIns="0" bIns="0" anchor="ctr">
            <a:spAutoFit/>
          </a:bodyPr>
          <a:lstStyle/>
          <a:p>
            <a:endParaRPr lang="zh-CN" altLang="en-US"/>
          </a:p>
        </p:txBody>
      </p:sp>
      <p:sp>
        <p:nvSpPr>
          <p:cNvPr id="38" name="Line 7"/>
          <p:cNvSpPr>
            <a:spLocks noChangeShapeType="1"/>
          </p:cNvSpPr>
          <p:nvPr/>
        </p:nvSpPr>
        <p:spPr bwMode="auto">
          <a:xfrm>
            <a:off x="2245360" y="4850160"/>
            <a:ext cx="1398588" cy="0"/>
          </a:xfrm>
          <a:prstGeom prst="line">
            <a:avLst/>
          </a:prstGeom>
          <a:noFill/>
          <a:ln w="25400">
            <a:solidFill>
              <a:srgbClr val="8A0E5E"/>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9" name="Text Box 8"/>
          <p:cNvSpPr txBox="1">
            <a:spLocks noChangeArrowheads="1"/>
          </p:cNvSpPr>
          <p:nvPr/>
        </p:nvSpPr>
        <p:spPr bwMode="auto">
          <a:xfrm>
            <a:off x="2464435" y="4512021"/>
            <a:ext cx="971550" cy="244475"/>
          </a:xfrm>
          <a:prstGeom prst="rect">
            <a:avLst/>
          </a:prstGeom>
          <a:solidFill>
            <a:srgbClr val="FFFFCC"/>
          </a:solidFill>
          <a:ln>
            <a:noFill/>
          </a:ln>
          <a:extLst>
            <a:ext uri="{91240B29-F687-4F45-9708-019B960494DF}">
              <a14:hiddenLine xmlns:a14="http://schemas.microsoft.com/office/drawing/2010/main" w="25400">
                <a:solidFill>
                  <a:srgbClr val="000000"/>
                </a:solidFill>
                <a:miter lim="800000"/>
                <a:headEnd type="none" w="sm" len="sm"/>
                <a:tailEnd type="none" w="lg" len="lg"/>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r>
              <a:rPr lang="en-US" altLang="zh-CN" sz="1600" b="1" dirty="0" err="1">
                <a:ea typeface="宋体" panose="02010600030101010101" pitchFamily="2" charset="-122"/>
              </a:rPr>
              <a:t>MainForm</a:t>
            </a:r>
            <a:endParaRPr lang="en-US" altLang="zh-CN" sz="1600" b="1" dirty="0">
              <a:ea typeface="宋体" panose="02010600030101010101" pitchFamily="2" charset="-122"/>
            </a:endParaRPr>
          </a:p>
        </p:txBody>
      </p:sp>
      <p:sp>
        <p:nvSpPr>
          <p:cNvPr id="40" name="Rectangle 9"/>
          <p:cNvSpPr>
            <a:spLocks noChangeArrowheads="1"/>
          </p:cNvSpPr>
          <p:nvPr/>
        </p:nvSpPr>
        <p:spPr bwMode="auto">
          <a:xfrm>
            <a:off x="8036560" y="3743671"/>
            <a:ext cx="1597025" cy="782638"/>
          </a:xfrm>
          <a:prstGeom prst="rect">
            <a:avLst/>
          </a:prstGeom>
          <a:solidFill>
            <a:srgbClr val="FFFFCC"/>
          </a:solidFill>
          <a:ln w="25400">
            <a:solidFill>
              <a:srgbClr val="8A0E5E"/>
            </a:solidFill>
            <a:miter lim="800000"/>
            <a:headEnd type="none" w="sm" len="sm"/>
            <a:tailEnd type="none" w="lg" len="lg"/>
          </a:ln>
        </p:spPr>
        <p:txBody>
          <a:bodyPr wrap="none" lIns="0" tIns="0" rIns="0" bIns="0" anchor="ct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1" name="Line 10"/>
          <p:cNvSpPr>
            <a:spLocks noChangeShapeType="1"/>
          </p:cNvSpPr>
          <p:nvPr/>
        </p:nvSpPr>
        <p:spPr bwMode="auto">
          <a:xfrm>
            <a:off x="8036560" y="4334222"/>
            <a:ext cx="1597025" cy="0"/>
          </a:xfrm>
          <a:prstGeom prst="line">
            <a:avLst/>
          </a:prstGeom>
          <a:noFill/>
          <a:ln w="25400">
            <a:solidFill>
              <a:srgbClr val="8A0E5E"/>
            </a:solidFill>
            <a:round/>
            <a:headEnd type="none" w="sm" len="sm"/>
            <a:tailEnd type="none" w="lg" len="lg"/>
          </a:ln>
          <a:extLst>
            <a:ext uri="{909E8E84-426E-40DD-AFC4-6F175D3DCCD1}">
              <a14:hiddenFill xmlns:a14="http://schemas.microsoft.com/office/drawing/2010/main">
                <a:noFill/>
              </a14:hiddenFill>
            </a:ext>
          </a:extLst>
        </p:spPr>
        <p:txBody>
          <a:bodyPr wrap="none" lIns="0" tIns="0" rIns="0" bIns="0" anchor="ctr">
            <a:spAutoFit/>
          </a:bodyPr>
          <a:lstStyle/>
          <a:p>
            <a:endParaRPr lang="zh-CN" altLang="en-US"/>
          </a:p>
        </p:txBody>
      </p:sp>
      <p:sp>
        <p:nvSpPr>
          <p:cNvPr id="42" name="Line 11"/>
          <p:cNvSpPr>
            <a:spLocks noChangeShapeType="1"/>
          </p:cNvSpPr>
          <p:nvPr/>
        </p:nvSpPr>
        <p:spPr bwMode="auto">
          <a:xfrm>
            <a:off x="8036560" y="4197697"/>
            <a:ext cx="1597025" cy="0"/>
          </a:xfrm>
          <a:prstGeom prst="line">
            <a:avLst/>
          </a:prstGeom>
          <a:noFill/>
          <a:ln w="25400">
            <a:solidFill>
              <a:srgbClr val="8A0E5E"/>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3" name="Text Box 12"/>
          <p:cNvSpPr txBox="1">
            <a:spLocks noChangeArrowheads="1"/>
          </p:cNvSpPr>
          <p:nvPr/>
        </p:nvSpPr>
        <p:spPr bwMode="auto">
          <a:xfrm>
            <a:off x="8258810" y="3856384"/>
            <a:ext cx="1162050" cy="244475"/>
          </a:xfrm>
          <a:prstGeom prst="rect">
            <a:avLst/>
          </a:prstGeom>
          <a:solidFill>
            <a:srgbClr val="FFFFCC"/>
          </a:solidFill>
          <a:ln>
            <a:noFill/>
          </a:ln>
          <a:extLst>
            <a:ext uri="{91240B29-F687-4F45-9708-019B960494DF}">
              <a14:hiddenLine xmlns:a14="http://schemas.microsoft.com/office/drawing/2010/main" w="25400">
                <a:solidFill>
                  <a:srgbClr val="000000"/>
                </a:solidFill>
                <a:miter lim="800000"/>
                <a:headEnd type="none" w="sm" len="sm"/>
                <a:tailEnd type="none" w="lg" len="lg"/>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r>
              <a:rPr lang="en-US" altLang="zh-CN" sz="1600" b="1">
                <a:ea typeface="宋体" panose="02010600030101010101" pitchFamily="2" charset="-122"/>
              </a:rPr>
              <a:t>SubWindow</a:t>
            </a:r>
            <a:endParaRPr lang="en-US" altLang="zh-CN" sz="1600" b="1">
              <a:ea typeface="宋体" panose="02010600030101010101" pitchFamily="2" charset="-122"/>
            </a:endParaRPr>
          </a:p>
        </p:txBody>
      </p:sp>
      <p:sp>
        <p:nvSpPr>
          <p:cNvPr id="44" name="Rectangle 13"/>
          <p:cNvSpPr>
            <a:spLocks noChangeArrowheads="1"/>
          </p:cNvSpPr>
          <p:nvPr/>
        </p:nvSpPr>
        <p:spPr bwMode="auto">
          <a:xfrm>
            <a:off x="8036560" y="5153372"/>
            <a:ext cx="1597025" cy="782638"/>
          </a:xfrm>
          <a:prstGeom prst="rect">
            <a:avLst/>
          </a:prstGeom>
          <a:solidFill>
            <a:srgbClr val="FFFFCC"/>
          </a:solidFill>
          <a:ln w="25400">
            <a:solidFill>
              <a:srgbClr val="8A0E5E"/>
            </a:solidFill>
            <a:miter lim="800000"/>
            <a:headEnd type="none" w="sm" len="sm"/>
            <a:tailEnd type="none" w="lg" len="lg"/>
          </a:ln>
        </p:spPr>
        <p:txBody>
          <a:bodyPr wrap="none" lIns="0" tIns="0" rIns="0" bIns="0" anchor="ct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5" name="Line 14"/>
          <p:cNvSpPr>
            <a:spLocks noChangeShapeType="1"/>
          </p:cNvSpPr>
          <p:nvPr/>
        </p:nvSpPr>
        <p:spPr bwMode="auto">
          <a:xfrm>
            <a:off x="8036560" y="5721697"/>
            <a:ext cx="1597025" cy="0"/>
          </a:xfrm>
          <a:prstGeom prst="line">
            <a:avLst/>
          </a:prstGeom>
          <a:noFill/>
          <a:ln w="25400">
            <a:solidFill>
              <a:srgbClr val="8A0E5E"/>
            </a:solidFill>
            <a:round/>
            <a:headEnd type="none" w="sm" len="sm"/>
            <a:tailEnd type="none" w="lg" len="lg"/>
          </a:ln>
          <a:extLst>
            <a:ext uri="{909E8E84-426E-40DD-AFC4-6F175D3DCCD1}">
              <a14:hiddenFill xmlns:a14="http://schemas.microsoft.com/office/drawing/2010/main">
                <a:noFill/>
              </a14:hiddenFill>
            </a:ext>
          </a:extLst>
        </p:spPr>
        <p:txBody>
          <a:bodyPr wrap="none" lIns="0" tIns="0" rIns="0" bIns="0" anchor="ctr">
            <a:spAutoFit/>
          </a:bodyPr>
          <a:lstStyle/>
          <a:p>
            <a:endParaRPr lang="zh-CN" altLang="en-US"/>
          </a:p>
        </p:txBody>
      </p:sp>
      <p:sp>
        <p:nvSpPr>
          <p:cNvPr id="46" name="Line 15"/>
          <p:cNvSpPr>
            <a:spLocks noChangeShapeType="1"/>
          </p:cNvSpPr>
          <p:nvPr/>
        </p:nvSpPr>
        <p:spPr bwMode="auto">
          <a:xfrm>
            <a:off x="8036560" y="5585172"/>
            <a:ext cx="1597025" cy="0"/>
          </a:xfrm>
          <a:prstGeom prst="line">
            <a:avLst/>
          </a:prstGeom>
          <a:noFill/>
          <a:ln w="25400">
            <a:solidFill>
              <a:srgbClr val="8A0E5E"/>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7" name="Text Box 16"/>
          <p:cNvSpPr txBox="1">
            <a:spLocks noChangeArrowheads="1"/>
          </p:cNvSpPr>
          <p:nvPr/>
        </p:nvSpPr>
        <p:spPr bwMode="auto">
          <a:xfrm>
            <a:off x="8146098" y="5243859"/>
            <a:ext cx="1387475" cy="244475"/>
          </a:xfrm>
          <a:prstGeom prst="rect">
            <a:avLst/>
          </a:prstGeom>
          <a:solidFill>
            <a:srgbClr val="FFFFCC"/>
          </a:solidFill>
          <a:ln>
            <a:noFill/>
          </a:ln>
          <a:extLst>
            <a:ext uri="{91240B29-F687-4F45-9708-019B960494DF}">
              <a14:hiddenLine xmlns:a14="http://schemas.microsoft.com/office/drawing/2010/main" w="25400">
                <a:solidFill>
                  <a:srgbClr val="000000"/>
                </a:solidFill>
                <a:miter lim="800000"/>
                <a:headEnd type="none" w="sm" len="sm"/>
                <a:tailEnd type="none" w="lg" len="lg"/>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r>
              <a:rPr lang="en-US" altLang="zh-CN" sz="1600" b="1">
                <a:ea typeface="宋体" panose="02010600030101010101" pitchFamily="2" charset="-122"/>
              </a:rPr>
              <a:t>DropDownList</a:t>
            </a:r>
            <a:endParaRPr lang="en-US" altLang="zh-CN" sz="1600" b="1">
              <a:ea typeface="宋体" panose="02010600030101010101" pitchFamily="2" charset="-122"/>
            </a:endParaRPr>
          </a:p>
        </p:txBody>
      </p:sp>
      <p:sp>
        <p:nvSpPr>
          <p:cNvPr id="48" name="Rectangle 17"/>
          <p:cNvSpPr>
            <a:spLocks noChangeArrowheads="1"/>
          </p:cNvSpPr>
          <p:nvPr/>
        </p:nvSpPr>
        <p:spPr bwMode="auto">
          <a:xfrm>
            <a:off x="5521960" y="5153372"/>
            <a:ext cx="1597025" cy="782638"/>
          </a:xfrm>
          <a:prstGeom prst="rect">
            <a:avLst/>
          </a:prstGeom>
          <a:solidFill>
            <a:srgbClr val="FFFFCC"/>
          </a:solidFill>
          <a:ln w="25400">
            <a:solidFill>
              <a:srgbClr val="8A0E5E"/>
            </a:solidFill>
            <a:miter lim="800000"/>
            <a:headEnd type="none" w="sm" len="sm"/>
            <a:tailEnd type="none" w="lg" len="lg"/>
          </a:ln>
        </p:spPr>
        <p:txBody>
          <a:bodyPr wrap="none" lIns="0" tIns="0" rIns="0" bIns="0" anchor="ct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9" name="Line 18"/>
          <p:cNvSpPr>
            <a:spLocks noChangeShapeType="1"/>
          </p:cNvSpPr>
          <p:nvPr/>
        </p:nvSpPr>
        <p:spPr bwMode="auto">
          <a:xfrm>
            <a:off x="5521960" y="5721697"/>
            <a:ext cx="1597025" cy="0"/>
          </a:xfrm>
          <a:prstGeom prst="line">
            <a:avLst/>
          </a:prstGeom>
          <a:noFill/>
          <a:ln w="25400">
            <a:solidFill>
              <a:srgbClr val="8A0E5E"/>
            </a:solidFill>
            <a:round/>
            <a:headEnd type="none" w="sm" len="sm"/>
            <a:tailEnd type="none" w="lg" len="lg"/>
          </a:ln>
          <a:extLst>
            <a:ext uri="{909E8E84-426E-40DD-AFC4-6F175D3DCCD1}">
              <a14:hiddenFill xmlns:a14="http://schemas.microsoft.com/office/drawing/2010/main">
                <a:noFill/>
              </a14:hiddenFill>
            </a:ext>
          </a:extLst>
        </p:spPr>
        <p:txBody>
          <a:bodyPr wrap="none" lIns="0" tIns="0" rIns="0" bIns="0" anchor="ctr">
            <a:spAutoFit/>
          </a:bodyPr>
          <a:lstStyle/>
          <a:p>
            <a:endParaRPr lang="zh-CN" altLang="en-US"/>
          </a:p>
        </p:txBody>
      </p:sp>
      <p:sp>
        <p:nvSpPr>
          <p:cNvPr id="50" name="Line 19"/>
          <p:cNvSpPr>
            <a:spLocks noChangeShapeType="1"/>
          </p:cNvSpPr>
          <p:nvPr/>
        </p:nvSpPr>
        <p:spPr bwMode="auto">
          <a:xfrm>
            <a:off x="5521960" y="5585172"/>
            <a:ext cx="1597025" cy="0"/>
          </a:xfrm>
          <a:prstGeom prst="line">
            <a:avLst/>
          </a:prstGeom>
          <a:noFill/>
          <a:ln w="25400">
            <a:solidFill>
              <a:srgbClr val="8A0E5E"/>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51" name="Text Box 20"/>
          <p:cNvSpPr txBox="1">
            <a:spLocks noChangeArrowheads="1"/>
          </p:cNvSpPr>
          <p:nvPr/>
        </p:nvSpPr>
        <p:spPr bwMode="auto">
          <a:xfrm>
            <a:off x="5998210" y="5243859"/>
            <a:ext cx="654050" cy="244475"/>
          </a:xfrm>
          <a:prstGeom prst="rect">
            <a:avLst/>
          </a:prstGeom>
          <a:solidFill>
            <a:srgbClr val="FFFFCC"/>
          </a:solidFill>
          <a:ln>
            <a:noFill/>
          </a:ln>
          <a:extLst>
            <a:ext uri="{91240B29-F687-4F45-9708-019B960494DF}">
              <a14:hiddenLine xmlns:a14="http://schemas.microsoft.com/office/drawing/2010/main" w="25400">
                <a:solidFill>
                  <a:srgbClr val="000000"/>
                </a:solidFill>
                <a:miter lim="800000"/>
                <a:headEnd type="none" w="sm" len="sm"/>
                <a:tailEnd type="none" w="lg" len="lg"/>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r>
              <a:rPr lang="en-US" altLang="zh-CN" sz="1600" b="1">
                <a:ea typeface="宋体" panose="02010600030101010101" pitchFamily="2" charset="-122"/>
              </a:rPr>
              <a:t>Button</a:t>
            </a:r>
            <a:endParaRPr lang="en-US" altLang="zh-CN" sz="1600" b="1">
              <a:ea typeface="宋体" panose="02010600030101010101" pitchFamily="2" charset="-122"/>
            </a:endParaRPr>
          </a:p>
        </p:txBody>
      </p:sp>
      <p:sp>
        <p:nvSpPr>
          <p:cNvPr id="52" name="Rectangle 21"/>
          <p:cNvSpPr>
            <a:spLocks noChangeArrowheads="1"/>
          </p:cNvSpPr>
          <p:nvPr/>
        </p:nvSpPr>
        <p:spPr bwMode="auto">
          <a:xfrm>
            <a:off x="5521960" y="3765897"/>
            <a:ext cx="1597025" cy="782638"/>
          </a:xfrm>
          <a:prstGeom prst="rect">
            <a:avLst/>
          </a:prstGeom>
          <a:solidFill>
            <a:srgbClr val="FFFFCC"/>
          </a:solidFill>
          <a:ln w="25400">
            <a:solidFill>
              <a:srgbClr val="8A0E5E"/>
            </a:solidFill>
            <a:miter lim="800000"/>
            <a:headEnd type="none" w="sm" len="sm"/>
            <a:tailEnd type="none" w="lg" len="lg"/>
          </a:ln>
        </p:spPr>
        <p:txBody>
          <a:bodyPr wrap="none" lIns="0" tIns="0" rIns="0" bIns="0" anchor="ct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53" name="Line 22"/>
          <p:cNvSpPr>
            <a:spLocks noChangeShapeType="1"/>
          </p:cNvSpPr>
          <p:nvPr/>
        </p:nvSpPr>
        <p:spPr bwMode="auto">
          <a:xfrm>
            <a:off x="5521960" y="4334222"/>
            <a:ext cx="1597025" cy="0"/>
          </a:xfrm>
          <a:prstGeom prst="line">
            <a:avLst/>
          </a:prstGeom>
          <a:noFill/>
          <a:ln w="25400">
            <a:solidFill>
              <a:srgbClr val="8A0E5E"/>
            </a:solidFill>
            <a:round/>
            <a:headEnd type="none" w="sm" len="sm"/>
            <a:tailEnd type="none" w="lg" len="lg"/>
          </a:ln>
          <a:extLst>
            <a:ext uri="{909E8E84-426E-40DD-AFC4-6F175D3DCCD1}">
              <a14:hiddenFill xmlns:a14="http://schemas.microsoft.com/office/drawing/2010/main">
                <a:noFill/>
              </a14:hiddenFill>
            </a:ext>
          </a:extLst>
        </p:spPr>
        <p:txBody>
          <a:bodyPr wrap="none" lIns="0" tIns="0" rIns="0" bIns="0" anchor="ctr">
            <a:spAutoFit/>
          </a:bodyPr>
          <a:lstStyle/>
          <a:p>
            <a:endParaRPr lang="zh-CN" altLang="en-US"/>
          </a:p>
        </p:txBody>
      </p:sp>
      <p:sp>
        <p:nvSpPr>
          <p:cNvPr id="54" name="Line 23"/>
          <p:cNvSpPr>
            <a:spLocks noChangeShapeType="1"/>
          </p:cNvSpPr>
          <p:nvPr/>
        </p:nvSpPr>
        <p:spPr bwMode="auto">
          <a:xfrm>
            <a:off x="5521960" y="4210397"/>
            <a:ext cx="1597025" cy="0"/>
          </a:xfrm>
          <a:prstGeom prst="line">
            <a:avLst/>
          </a:prstGeom>
          <a:noFill/>
          <a:ln w="25400">
            <a:solidFill>
              <a:srgbClr val="8A0E5E"/>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55" name="Text Box 24"/>
          <p:cNvSpPr txBox="1">
            <a:spLocks noChangeArrowheads="1"/>
          </p:cNvSpPr>
          <p:nvPr/>
        </p:nvSpPr>
        <p:spPr bwMode="auto">
          <a:xfrm>
            <a:off x="5701348" y="3856384"/>
            <a:ext cx="1243012" cy="244475"/>
          </a:xfrm>
          <a:prstGeom prst="rect">
            <a:avLst/>
          </a:prstGeom>
          <a:solidFill>
            <a:srgbClr val="FFFFCC"/>
          </a:solidFill>
          <a:ln>
            <a:noFill/>
          </a:ln>
          <a:extLst>
            <a:ext uri="{91240B29-F687-4F45-9708-019B960494DF}">
              <a14:hiddenLine xmlns:a14="http://schemas.microsoft.com/office/drawing/2010/main" w="25400">
                <a:solidFill>
                  <a:srgbClr val="000000"/>
                </a:solidFill>
                <a:miter lim="800000"/>
                <a:headEnd type="none" w="sm" len="sm"/>
                <a:tailEnd type="none" w="lg" len="lg"/>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r>
              <a:rPr lang="en-US" altLang="zh-CN" sz="1600" b="1">
                <a:ea typeface="宋体" panose="02010600030101010101" pitchFamily="2" charset="-122"/>
              </a:rPr>
              <a:t>MainWindow</a:t>
            </a:r>
            <a:endParaRPr lang="en-US" altLang="zh-CN" sz="1600" b="1">
              <a:ea typeface="宋体" panose="02010600030101010101" pitchFamily="2" charset="-122"/>
            </a:endParaRPr>
          </a:p>
        </p:txBody>
      </p:sp>
      <p:sp>
        <p:nvSpPr>
          <p:cNvPr id="56" name="Line 25"/>
          <p:cNvSpPr>
            <a:spLocks noChangeShapeType="1"/>
          </p:cNvSpPr>
          <p:nvPr/>
        </p:nvSpPr>
        <p:spPr bwMode="auto">
          <a:xfrm>
            <a:off x="7242810" y="4134197"/>
            <a:ext cx="793750" cy="0"/>
          </a:xfrm>
          <a:prstGeom prst="line">
            <a:avLst/>
          </a:prstGeom>
          <a:noFill/>
          <a:ln w="25400">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26"/>
          <p:cNvSpPr>
            <a:spLocks noChangeShapeType="1"/>
          </p:cNvSpPr>
          <p:nvPr/>
        </p:nvSpPr>
        <p:spPr bwMode="auto">
          <a:xfrm>
            <a:off x="8798560" y="4712047"/>
            <a:ext cx="0" cy="441325"/>
          </a:xfrm>
          <a:prstGeom prst="line">
            <a:avLst/>
          </a:prstGeom>
          <a:noFill/>
          <a:ln w="25400">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27"/>
          <p:cNvSpPr>
            <a:spLocks noChangeShapeType="1"/>
          </p:cNvSpPr>
          <p:nvPr/>
        </p:nvSpPr>
        <p:spPr bwMode="auto">
          <a:xfrm>
            <a:off x="6283960" y="4712047"/>
            <a:ext cx="0" cy="441325"/>
          </a:xfrm>
          <a:prstGeom prst="line">
            <a:avLst/>
          </a:prstGeom>
          <a:noFill/>
          <a:ln w="25400">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AutoShape 28"/>
          <p:cNvSpPr>
            <a:spLocks noChangeArrowheads="1"/>
          </p:cNvSpPr>
          <p:nvPr/>
        </p:nvSpPr>
        <p:spPr bwMode="auto">
          <a:xfrm>
            <a:off x="4242435" y="4445347"/>
            <a:ext cx="720725" cy="655638"/>
          </a:xfrm>
          <a:prstGeom prst="rightArrow">
            <a:avLst>
              <a:gd name="adj1" fmla="val 55935"/>
              <a:gd name="adj2" fmla="val 49152"/>
            </a:avLst>
          </a:prstGeom>
          <a:solidFill>
            <a:srgbClr val="EB7C11"/>
          </a:solidFill>
          <a:ln>
            <a:noFill/>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60" name="AutoShape 29"/>
          <p:cNvSpPr>
            <a:spLocks noChangeArrowheads="1"/>
          </p:cNvSpPr>
          <p:nvPr/>
        </p:nvSpPr>
        <p:spPr bwMode="auto">
          <a:xfrm>
            <a:off x="6233160" y="4553297"/>
            <a:ext cx="98425" cy="160338"/>
          </a:xfrm>
          <a:prstGeom prst="diamond">
            <a:avLst/>
          </a:prstGeom>
          <a:solidFill>
            <a:srgbClr val="969696"/>
          </a:solidFill>
          <a:ln w="25400">
            <a:solidFill>
              <a:schemeClr val="tx1"/>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61" name="AutoShape 30"/>
          <p:cNvSpPr>
            <a:spLocks noChangeArrowheads="1"/>
          </p:cNvSpPr>
          <p:nvPr/>
        </p:nvSpPr>
        <p:spPr bwMode="auto">
          <a:xfrm>
            <a:off x="8749348" y="4559647"/>
            <a:ext cx="98425" cy="160338"/>
          </a:xfrm>
          <a:prstGeom prst="diamond">
            <a:avLst/>
          </a:prstGeom>
          <a:solidFill>
            <a:srgbClr val="969696"/>
          </a:solidFill>
          <a:ln w="25400">
            <a:solidFill>
              <a:schemeClr val="tx1"/>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62" name="AutoShape 31"/>
          <p:cNvSpPr>
            <a:spLocks noChangeArrowheads="1"/>
          </p:cNvSpPr>
          <p:nvPr/>
        </p:nvSpPr>
        <p:spPr bwMode="auto">
          <a:xfrm rot="3486330">
            <a:off x="8124666" y="4525516"/>
            <a:ext cx="98425" cy="160338"/>
          </a:xfrm>
          <a:prstGeom prst="diamond">
            <a:avLst/>
          </a:prstGeom>
          <a:solidFill>
            <a:srgbClr val="969696"/>
          </a:solidFill>
          <a:ln w="25400">
            <a:solidFill>
              <a:schemeClr val="tx1"/>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63" name="AutoShape 32"/>
          <p:cNvSpPr>
            <a:spLocks noChangeArrowheads="1"/>
          </p:cNvSpPr>
          <p:nvPr/>
        </p:nvSpPr>
        <p:spPr bwMode="auto">
          <a:xfrm rot="-5400000">
            <a:off x="7156291" y="4054029"/>
            <a:ext cx="98425" cy="160338"/>
          </a:xfrm>
          <a:prstGeom prst="diamond">
            <a:avLst/>
          </a:prstGeom>
          <a:solidFill>
            <a:srgbClr val="969696"/>
          </a:solidFill>
          <a:ln w="25400">
            <a:solidFill>
              <a:schemeClr val="tx1"/>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Builder</a:t>
            </a:r>
            <a:r>
              <a:rPr lang="zh-CN" altLang="en-US" b="1" dirty="0"/>
              <a:t>模式</a:t>
            </a:r>
            <a:r>
              <a:rPr lang="zh-CN" altLang="en-US" b="1" dirty="0" smtClean="0"/>
              <a:t>的时序图</a:t>
            </a:r>
            <a:endParaRPr lang="zh-CN" altLang="en-US" dirty="0"/>
          </a:p>
        </p:txBody>
      </p:sp>
      <p:pic>
        <p:nvPicPr>
          <p:cNvPr id="4" name="图片 3"/>
          <p:cNvPicPr>
            <a:picLocks noChangeAspect="1"/>
          </p:cNvPicPr>
          <p:nvPr/>
        </p:nvPicPr>
        <p:blipFill>
          <a:blip r:embed="rId1"/>
          <a:stretch>
            <a:fillRect/>
          </a:stretch>
        </p:blipFill>
        <p:spPr>
          <a:xfrm>
            <a:off x="2801378" y="1324250"/>
            <a:ext cx="7148956" cy="5320845"/>
          </a:xfrm>
          <a:prstGeom prst="rect">
            <a:avLst/>
          </a:prstGeom>
        </p:spPr>
      </p:pic>
      <p:sp>
        <p:nvSpPr>
          <p:cNvPr id="6" name="矩形 5"/>
          <p:cNvSpPr/>
          <p:nvPr/>
        </p:nvSpPr>
        <p:spPr>
          <a:xfrm>
            <a:off x="11093688" y="-17687"/>
            <a:ext cx="1098312" cy="400110"/>
          </a:xfrm>
          <a:prstGeom prst="rect">
            <a:avLst/>
          </a:prstGeom>
          <a:solidFill>
            <a:srgbClr val="EB7C11"/>
          </a:solidFill>
          <a:ln>
            <a:solidFill>
              <a:schemeClr val="accent1">
                <a:lumMod val="20000"/>
                <a:lumOff val="80000"/>
              </a:schemeClr>
            </a:solidFill>
          </a:ln>
        </p:spPr>
        <p:txBody>
          <a:bodyPr wrap="square">
            <a:spAutoFit/>
          </a:bodyPr>
          <a:lstStyle/>
          <a:p>
            <a:pPr algn="ctr"/>
            <a:r>
              <a:rPr lang="en-US" altLang="zh-CN" sz="2000" dirty="0">
                <a:solidFill>
                  <a:schemeClr val="bg1"/>
                </a:solidFill>
              </a:rPr>
              <a:t>Builder</a:t>
            </a:r>
            <a:endParaRPr lang="zh-CN" altLang="en-US" sz="2000" dirty="0">
              <a:solidFill>
                <a:schemeClr val="bg1"/>
              </a:solidFill>
            </a:endParaRPr>
          </a:p>
        </p:txBody>
      </p:sp>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例子：</a:t>
            </a:r>
            <a:r>
              <a:rPr lang="en-US" altLang="zh-CN" smtClean="0"/>
              <a:t>RTF</a:t>
            </a:r>
            <a:r>
              <a:rPr lang="zh-CN" altLang="en-US" smtClean="0"/>
              <a:t>阅读器</a:t>
            </a:r>
            <a:endParaRPr lang="zh-CN" altLang="en-US" dirty="0"/>
          </a:p>
        </p:txBody>
      </p:sp>
      <p:sp>
        <p:nvSpPr>
          <p:cNvPr id="3" name="内容占位符 2"/>
          <p:cNvSpPr>
            <a:spLocks noGrp="1"/>
          </p:cNvSpPr>
          <p:nvPr>
            <p:ph idx="1"/>
          </p:nvPr>
        </p:nvSpPr>
        <p:spPr/>
        <p:txBody>
          <a:bodyPr/>
          <a:lstStyle/>
          <a:p>
            <a:r>
              <a:rPr lang="zh-CN" altLang="en-US" dirty="0" smtClean="0"/>
              <a:t>一个</a:t>
            </a:r>
            <a:r>
              <a:rPr lang="en-US" altLang="zh-CN" dirty="0" smtClean="0"/>
              <a:t>RTF(</a:t>
            </a:r>
            <a:r>
              <a:rPr lang="en-US" altLang="zh-CN" dirty="0" err="1" smtClean="0"/>
              <a:t>RichTextFormat</a:t>
            </a:r>
            <a:r>
              <a:rPr lang="en-US" altLang="zh-CN" dirty="0" smtClean="0"/>
              <a:t>)</a:t>
            </a:r>
            <a:r>
              <a:rPr lang="zh-CN" altLang="en-US" dirty="0" smtClean="0"/>
              <a:t> 格式的阅读器应能将</a:t>
            </a:r>
            <a:r>
              <a:rPr lang="en-US" altLang="zh-CN" dirty="0" smtClean="0"/>
              <a:t>RTF</a:t>
            </a:r>
            <a:r>
              <a:rPr lang="zh-CN" altLang="en-US" dirty="0" smtClean="0"/>
              <a:t>转换为多种正文格式。该阅读器可以将</a:t>
            </a:r>
            <a:r>
              <a:rPr lang="en-US" altLang="zh-CN" dirty="0" smtClean="0"/>
              <a:t>RTF</a:t>
            </a:r>
            <a:r>
              <a:rPr lang="zh-CN" altLang="en-US" dirty="0" smtClean="0"/>
              <a:t>文挡转换成普通</a:t>
            </a:r>
            <a:r>
              <a:rPr lang="en-US" altLang="zh-CN" dirty="0" smtClean="0"/>
              <a:t>ASCII</a:t>
            </a:r>
            <a:r>
              <a:rPr lang="zh-CN" altLang="en-US" dirty="0" smtClean="0"/>
              <a:t>文本或转换成一个能以交互方式编辑的正文窗口组件。但问题在于可能转换的正文格式数目是无限的。因此要能够很容易实现新的转换的增加，同时却不改变</a:t>
            </a:r>
            <a:r>
              <a:rPr lang="en-US" altLang="zh-CN" dirty="0" smtClean="0"/>
              <a:t>RTF</a:t>
            </a:r>
            <a:r>
              <a:rPr lang="zh-CN" altLang="en-US" dirty="0" smtClean="0"/>
              <a:t>阅读器。</a:t>
            </a:r>
            <a:endParaRPr lang="zh-CN" altLang="en-US" dirty="0" smtClean="0"/>
          </a:p>
          <a:p>
            <a:pPr>
              <a:spcBef>
                <a:spcPts val="1200"/>
              </a:spcBef>
            </a:pPr>
            <a:r>
              <a:rPr lang="zh-CN" altLang="en-US" dirty="0" smtClean="0"/>
              <a:t>一个解决办法是用一个可以将</a:t>
            </a:r>
            <a:r>
              <a:rPr lang="en-US" altLang="zh-CN" dirty="0" smtClean="0"/>
              <a:t>RTF</a:t>
            </a:r>
            <a:r>
              <a:rPr lang="zh-CN" altLang="en-US" dirty="0" smtClean="0"/>
              <a:t>转换成另一种正文表示的</a:t>
            </a:r>
            <a:r>
              <a:rPr lang="en-US" altLang="zh-CN" dirty="0" err="1" smtClean="0"/>
              <a:t>TextConverter</a:t>
            </a:r>
            <a:r>
              <a:rPr lang="zh-CN" altLang="en-US" dirty="0" smtClean="0"/>
              <a:t>对象配置这个</a:t>
            </a:r>
            <a:r>
              <a:rPr lang="en-US" altLang="zh-CN" dirty="0" err="1" smtClean="0"/>
              <a:t>RTFReader</a:t>
            </a:r>
            <a:r>
              <a:rPr lang="zh-CN" altLang="en-US" dirty="0" smtClean="0"/>
              <a:t>类。当</a:t>
            </a:r>
            <a:r>
              <a:rPr lang="en-US" altLang="zh-CN" dirty="0" err="1" smtClean="0"/>
              <a:t>RTFReader</a:t>
            </a:r>
            <a:r>
              <a:rPr lang="zh-CN" altLang="en-US" dirty="0" smtClean="0"/>
              <a:t>对</a:t>
            </a:r>
            <a:r>
              <a:rPr lang="en-US" altLang="zh-CN" dirty="0" smtClean="0"/>
              <a:t>RTF</a:t>
            </a:r>
            <a:r>
              <a:rPr lang="zh-CN" altLang="en-US" dirty="0" smtClean="0"/>
              <a:t>文档进行语法分析时，它使用</a:t>
            </a:r>
            <a:r>
              <a:rPr lang="en-US" altLang="zh-CN" dirty="0" err="1" smtClean="0"/>
              <a:t>TextConverter</a:t>
            </a:r>
            <a:r>
              <a:rPr lang="zh-CN" altLang="en-US" dirty="0" smtClean="0"/>
              <a:t>去做转换。无论何时</a:t>
            </a:r>
            <a:r>
              <a:rPr lang="en-US" altLang="zh-CN" dirty="0" err="1" smtClean="0"/>
              <a:t>RTFReader</a:t>
            </a:r>
            <a:r>
              <a:rPr lang="zh-CN" altLang="en-US" dirty="0" smtClean="0"/>
              <a:t>识别了一个</a:t>
            </a:r>
            <a:r>
              <a:rPr lang="en-US" altLang="zh-CN" dirty="0" smtClean="0"/>
              <a:t>RTF</a:t>
            </a:r>
            <a:r>
              <a:rPr lang="zh-CN" altLang="en-US" dirty="0" smtClean="0"/>
              <a:t>标记</a:t>
            </a:r>
            <a:r>
              <a:rPr lang="en-US" altLang="zh-CN" dirty="0" smtClean="0"/>
              <a:t>(</a:t>
            </a:r>
            <a:r>
              <a:rPr lang="zh-CN" altLang="en-US" dirty="0" smtClean="0"/>
              <a:t>或是普通正文或是一个</a:t>
            </a:r>
            <a:r>
              <a:rPr lang="en-US" altLang="zh-CN" dirty="0" smtClean="0"/>
              <a:t>RTF</a:t>
            </a:r>
            <a:r>
              <a:rPr lang="zh-CN" altLang="en-US" dirty="0" smtClean="0"/>
              <a:t>控制字</a:t>
            </a:r>
            <a:r>
              <a:rPr lang="en-US" altLang="zh-CN" dirty="0" smtClean="0"/>
              <a:t>)</a:t>
            </a:r>
            <a:r>
              <a:rPr lang="zh-CN" altLang="en-US" dirty="0" smtClean="0"/>
              <a:t>，它都发送一个请求给</a:t>
            </a:r>
            <a:r>
              <a:rPr lang="en-US" altLang="zh-CN" dirty="0" err="1" smtClean="0"/>
              <a:t>TextConverter</a:t>
            </a:r>
            <a:r>
              <a:rPr lang="zh-CN" altLang="en-US" dirty="0" smtClean="0"/>
              <a:t>去转换这个标记。</a:t>
            </a:r>
            <a:r>
              <a:rPr lang="en-US" altLang="zh-CN" dirty="0" err="1" smtClean="0"/>
              <a:t>TextConverter</a:t>
            </a:r>
            <a:r>
              <a:rPr lang="zh-CN" altLang="en-US" dirty="0" smtClean="0"/>
              <a:t>对象负责进行数据转换以及用特定格式表示该标记，如下图所示。</a:t>
            </a:r>
            <a:endParaRPr lang="zh-CN" altLang="en-US" dirty="0"/>
          </a:p>
        </p:txBody>
      </p:sp>
      <p:sp>
        <p:nvSpPr>
          <p:cNvPr id="5" name="矩形 4"/>
          <p:cNvSpPr/>
          <p:nvPr/>
        </p:nvSpPr>
        <p:spPr>
          <a:xfrm>
            <a:off x="11093688" y="-17687"/>
            <a:ext cx="1098312" cy="400110"/>
          </a:xfrm>
          <a:prstGeom prst="rect">
            <a:avLst/>
          </a:prstGeom>
          <a:solidFill>
            <a:srgbClr val="EB7C11"/>
          </a:solidFill>
          <a:ln>
            <a:solidFill>
              <a:schemeClr val="accent1">
                <a:lumMod val="20000"/>
                <a:lumOff val="80000"/>
              </a:schemeClr>
            </a:solidFill>
          </a:ln>
        </p:spPr>
        <p:txBody>
          <a:bodyPr wrap="square">
            <a:spAutoFit/>
          </a:bodyPr>
          <a:lstStyle/>
          <a:p>
            <a:pPr algn="ctr"/>
            <a:r>
              <a:rPr lang="en-US" altLang="zh-CN" sz="2000" dirty="0">
                <a:solidFill>
                  <a:schemeClr val="bg1"/>
                </a:solidFill>
              </a:rPr>
              <a:t>Builder</a:t>
            </a:r>
            <a:endParaRPr lang="zh-CN" altLang="en-US" sz="2000" dirty="0">
              <a:solidFill>
                <a:schemeClr val="bg1"/>
              </a:solidFill>
            </a:endParaRPr>
          </a:p>
        </p:txBody>
      </p:sp>
      <p:sp>
        <p:nvSpPr>
          <p:cNvPr id="8" name="灯片编号占位符 7"/>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4294967295"/>
          </p:nvPr>
        </p:nvSpPr>
        <p:spPr>
          <a:xfrm>
            <a:off x="579438" y="4414838"/>
            <a:ext cx="11612562" cy="2182812"/>
          </a:xfrm>
          <a:prstGeom prst="rect">
            <a:avLst/>
          </a:prstGeom>
        </p:spPr>
        <p:txBody>
          <a:bodyPr/>
          <a:lstStyle/>
          <a:p>
            <a:pPr>
              <a:lnSpc>
                <a:spcPct val="110000"/>
              </a:lnSpc>
            </a:pPr>
            <a:r>
              <a:rPr lang="zh-CN" altLang="en-US" sz="2000" dirty="0"/>
              <a:t>每种转换器类将创建和装配一个复杂对象的机制隐含在抽象接口的后面。转换器独立于阅读器，阅读器负责对一个</a:t>
            </a:r>
            <a:r>
              <a:rPr lang="en-US" altLang="zh-CN" sz="2000" b="1" dirty="0"/>
              <a:t>RTF</a:t>
            </a:r>
            <a:r>
              <a:rPr lang="zh-CN" altLang="en-US" sz="2000" dirty="0"/>
              <a:t>文档进行语法分析。</a:t>
            </a:r>
            <a:endParaRPr lang="en-US" altLang="zh-CN" sz="2000" dirty="0"/>
          </a:p>
          <a:p>
            <a:pPr>
              <a:lnSpc>
                <a:spcPct val="110000"/>
              </a:lnSpc>
            </a:pPr>
            <a:r>
              <a:rPr lang="en-US" altLang="zh-CN" sz="2000" dirty="0" err="1"/>
              <a:t>TextConvert</a:t>
            </a:r>
            <a:r>
              <a:rPr lang="zh-CN" altLang="en-US" sz="2000" dirty="0"/>
              <a:t>的子类对不同转换和不同格式进行特殊处理。例如，一个</a:t>
            </a:r>
            <a:r>
              <a:rPr lang="en-US" altLang="zh-CN" sz="2000" dirty="0" err="1"/>
              <a:t>ASCIIConverter</a:t>
            </a:r>
            <a:r>
              <a:rPr lang="zh-CN" altLang="en-US" sz="2000" dirty="0"/>
              <a:t>只负责转换普通文本，而忽略其他转换请求。另一方面，一个</a:t>
            </a:r>
            <a:r>
              <a:rPr lang="en-US" altLang="zh-CN" sz="2000" dirty="0" err="1"/>
              <a:t>TeXConverter</a:t>
            </a:r>
            <a:r>
              <a:rPr lang="zh-CN" altLang="en-US" sz="2000" dirty="0"/>
              <a:t>将会为实现对所有请求的操作，以便生成一个获取正文中所有风格信息的</a:t>
            </a:r>
            <a:r>
              <a:rPr lang="en-US" altLang="zh-CN" sz="2000" dirty="0"/>
              <a:t>TEX</a:t>
            </a:r>
            <a:r>
              <a:rPr lang="zh-CN" altLang="en-US" sz="2000" dirty="0"/>
              <a:t>表示。一个</a:t>
            </a:r>
            <a:r>
              <a:rPr lang="en-US" altLang="zh-CN" sz="2000" dirty="0" err="1"/>
              <a:t>TextWidgetConverter</a:t>
            </a:r>
            <a:r>
              <a:rPr lang="zh-CN" altLang="en-US" sz="2000" dirty="0"/>
              <a:t>将生成一个复杂的用户界面对象以便用户浏览和编辑正文。</a:t>
            </a:r>
            <a:endParaRPr lang="zh-CN" altLang="en-US" sz="2000" dirty="0"/>
          </a:p>
          <a:p>
            <a:pPr>
              <a:lnSpc>
                <a:spcPct val="110000"/>
              </a:lnSpc>
            </a:pPr>
            <a:endParaRPr lang="zh-CN" altLang="en-US" sz="2000" dirty="0"/>
          </a:p>
        </p:txBody>
      </p:sp>
      <p:pic>
        <p:nvPicPr>
          <p:cNvPr id="4" name="图片 3"/>
          <p:cNvPicPr>
            <a:picLocks noChangeAspect="1"/>
          </p:cNvPicPr>
          <p:nvPr/>
        </p:nvPicPr>
        <p:blipFill>
          <a:blip r:embed="rId1"/>
          <a:stretch>
            <a:fillRect/>
          </a:stretch>
        </p:blipFill>
        <p:spPr>
          <a:xfrm>
            <a:off x="1299003" y="234141"/>
            <a:ext cx="9201587" cy="3938848"/>
          </a:xfrm>
          <a:prstGeom prst="rect">
            <a:avLst/>
          </a:prstGeom>
        </p:spPr>
      </p:pic>
      <p:sp>
        <p:nvSpPr>
          <p:cNvPr id="8" name="矩形 7"/>
          <p:cNvSpPr/>
          <p:nvPr/>
        </p:nvSpPr>
        <p:spPr>
          <a:xfrm>
            <a:off x="11093688" y="-17687"/>
            <a:ext cx="1098312" cy="400110"/>
          </a:xfrm>
          <a:prstGeom prst="rect">
            <a:avLst/>
          </a:prstGeom>
          <a:solidFill>
            <a:srgbClr val="EB7C11"/>
          </a:solidFill>
          <a:ln>
            <a:solidFill>
              <a:schemeClr val="accent1">
                <a:lumMod val="20000"/>
                <a:lumOff val="80000"/>
              </a:schemeClr>
            </a:solidFill>
          </a:ln>
        </p:spPr>
        <p:txBody>
          <a:bodyPr wrap="square">
            <a:spAutoFit/>
          </a:bodyPr>
          <a:lstStyle/>
          <a:p>
            <a:pPr algn="ctr"/>
            <a:r>
              <a:rPr lang="en-US" altLang="zh-CN" sz="2000" dirty="0">
                <a:solidFill>
                  <a:schemeClr val="bg1"/>
                </a:solidFill>
              </a:rPr>
              <a:t>Builder</a:t>
            </a:r>
            <a:endParaRPr lang="zh-CN" altLang="en-US" sz="2000" dirty="0">
              <a:solidFill>
                <a:schemeClr val="bg1"/>
              </a:solidFill>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Builder</a:t>
            </a:r>
            <a:r>
              <a:rPr lang="zh-CN" altLang="en-US" dirty="0" smtClean="0"/>
              <a:t>模式</a:t>
            </a:r>
            <a:r>
              <a:rPr lang="zh-CN" altLang="en-US" dirty="0"/>
              <a:t>的优点</a:t>
            </a:r>
            <a:endParaRPr lang="zh-CN" altLang="en-US" dirty="0"/>
          </a:p>
        </p:txBody>
      </p:sp>
      <p:sp>
        <p:nvSpPr>
          <p:cNvPr id="3" name="内容占位符 2"/>
          <p:cNvSpPr>
            <a:spLocks noGrp="1"/>
          </p:cNvSpPr>
          <p:nvPr>
            <p:ph idx="1"/>
          </p:nvPr>
        </p:nvSpPr>
        <p:spPr/>
        <p:txBody>
          <a:bodyPr/>
          <a:lstStyle/>
          <a:p>
            <a:pPr>
              <a:lnSpc>
                <a:spcPct val="110000"/>
              </a:lnSpc>
              <a:spcBef>
                <a:spcPts val="1200"/>
              </a:spcBef>
            </a:pPr>
            <a:r>
              <a:rPr lang="zh-CN" altLang="en-US" dirty="0"/>
              <a:t>在建造者模式中，</a:t>
            </a:r>
            <a:r>
              <a:rPr lang="zh-CN" altLang="en-US" dirty="0">
                <a:solidFill>
                  <a:srgbClr val="EB7C1F"/>
                </a:solidFill>
              </a:rPr>
              <a:t>客户端不必知道产品内部组成的细节，将产品本身与产品的创建过程解耦，使得相同的创建过程可以创建不同的产品对象</a:t>
            </a:r>
            <a:r>
              <a:rPr lang="zh-CN" altLang="en-US" dirty="0"/>
              <a:t>。</a:t>
            </a:r>
            <a:endParaRPr lang="zh-CN" altLang="en-US" dirty="0"/>
          </a:p>
          <a:p>
            <a:pPr>
              <a:lnSpc>
                <a:spcPct val="110000"/>
              </a:lnSpc>
              <a:spcBef>
                <a:spcPts val="1200"/>
              </a:spcBef>
            </a:pPr>
            <a:r>
              <a:rPr lang="zh-CN" altLang="en-US" dirty="0"/>
              <a:t>每一个具体建造者都相对独立，而与其他的具体建造者无关，因此可以很方便地替换具体建造者或增加新的具体建造者，</a:t>
            </a:r>
            <a:r>
              <a:rPr lang="zh-CN" altLang="en-US" dirty="0">
                <a:solidFill>
                  <a:srgbClr val="EB7C1F"/>
                </a:solidFill>
              </a:rPr>
              <a:t>用户使用不同的具体建造者即可得到不同的产品对象</a:t>
            </a:r>
            <a:r>
              <a:rPr lang="zh-CN" altLang="en-US" dirty="0"/>
              <a:t>。</a:t>
            </a:r>
            <a:endParaRPr lang="zh-CN" altLang="en-US" dirty="0"/>
          </a:p>
          <a:p>
            <a:pPr>
              <a:lnSpc>
                <a:spcPct val="110000"/>
              </a:lnSpc>
              <a:spcBef>
                <a:spcPts val="1200"/>
              </a:spcBef>
            </a:pPr>
            <a:r>
              <a:rPr lang="zh-CN" altLang="en-US" dirty="0">
                <a:solidFill>
                  <a:srgbClr val="EB7C1F"/>
                </a:solidFill>
              </a:rPr>
              <a:t>可以更加精细地控制产品的创建过程</a:t>
            </a:r>
            <a:r>
              <a:rPr lang="zh-CN" altLang="en-US" dirty="0"/>
              <a:t>。将复杂产品的创建步骤分解在不同的方法中，使得创建过程更加清晰，也更方便使用程序来控制创建过程。</a:t>
            </a:r>
            <a:endParaRPr lang="zh-CN" altLang="en-US" dirty="0"/>
          </a:p>
          <a:p>
            <a:pPr>
              <a:lnSpc>
                <a:spcPct val="110000"/>
              </a:lnSpc>
              <a:spcBef>
                <a:spcPts val="1200"/>
              </a:spcBef>
            </a:pPr>
            <a:r>
              <a:rPr lang="zh-CN" altLang="en-US" dirty="0">
                <a:solidFill>
                  <a:srgbClr val="EB7C1F"/>
                </a:solidFill>
              </a:rPr>
              <a:t>增加新的具体建造者无须修改原有类库的代码</a:t>
            </a:r>
            <a:r>
              <a:rPr lang="zh-CN" altLang="en-US" dirty="0"/>
              <a:t>，指挥者类针对抽象建造者类编程，系统扩展方便，符合“开闭原则”。</a:t>
            </a:r>
            <a:endParaRPr lang="zh-CN" altLang="en-US" dirty="0"/>
          </a:p>
        </p:txBody>
      </p:sp>
      <p:sp>
        <p:nvSpPr>
          <p:cNvPr id="5" name="矩形 4"/>
          <p:cNvSpPr/>
          <p:nvPr/>
        </p:nvSpPr>
        <p:spPr>
          <a:xfrm>
            <a:off x="11093688" y="-17687"/>
            <a:ext cx="1098312" cy="400110"/>
          </a:xfrm>
          <a:prstGeom prst="rect">
            <a:avLst/>
          </a:prstGeom>
          <a:solidFill>
            <a:srgbClr val="EB7C11"/>
          </a:solidFill>
          <a:ln>
            <a:solidFill>
              <a:schemeClr val="accent1">
                <a:lumMod val="20000"/>
                <a:lumOff val="80000"/>
              </a:schemeClr>
            </a:solidFill>
          </a:ln>
        </p:spPr>
        <p:txBody>
          <a:bodyPr wrap="square">
            <a:spAutoFit/>
          </a:bodyPr>
          <a:lstStyle/>
          <a:p>
            <a:pPr algn="ctr"/>
            <a:r>
              <a:rPr lang="en-US" altLang="zh-CN" sz="2000" dirty="0">
                <a:solidFill>
                  <a:schemeClr val="bg1"/>
                </a:solidFill>
              </a:rPr>
              <a:t>Builder</a:t>
            </a:r>
            <a:endParaRPr lang="zh-CN" altLang="en-US" sz="2000" dirty="0">
              <a:solidFill>
                <a:schemeClr val="bg1"/>
              </a:solidFill>
            </a:endParaRPr>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Builder</a:t>
            </a:r>
            <a:r>
              <a:rPr lang="zh-CN" altLang="en-US" smtClean="0"/>
              <a:t>模式的缺点</a:t>
            </a:r>
            <a:endParaRPr lang="zh-CN" altLang="en-US" dirty="0"/>
          </a:p>
        </p:txBody>
      </p:sp>
      <p:sp>
        <p:nvSpPr>
          <p:cNvPr id="3" name="内容占位符 2"/>
          <p:cNvSpPr>
            <a:spLocks noGrp="1"/>
          </p:cNvSpPr>
          <p:nvPr>
            <p:ph idx="1"/>
          </p:nvPr>
        </p:nvSpPr>
        <p:spPr/>
        <p:txBody>
          <a:bodyPr/>
          <a:lstStyle/>
          <a:p>
            <a:r>
              <a:rPr lang="zh-CN" altLang="en-US" smtClean="0"/>
              <a:t>建造者模式所创建的产品一般具有较多的共同点，其组成部分相似，如果产品之间的差异性很大，则不适合使用建造者模式，因此其使用范围受到一定的限制。</a:t>
            </a:r>
            <a:endParaRPr lang="zh-CN" altLang="en-US" smtClean="0"/>
          </a:p>
          <a:p>
            <a:r>
              <a:rPr lang="zh-CN" altLang="en-US" smtClean="0"/>
              <a:t>如果产品的内部变化复杂，可能会导致需要定义很多具体建造者类来实现这种变化，导致系统变得很庞大。</a:t>
            </a:r>
            <a:endParaRPr lang="zh-CN" altLang="en-US" dirty="0"/>
          </a:p>
        </p:txBody>
      </p:sp>
      <p:sp>
        <p:nvSpPr>
          <p:cNvPr id="5" name="矩形 4"/>
          <p:cNvSpPr/>
          <p:nvPr/>
        </p:nvSpPr>
        <p:spPr>
          <a:xfrm>
            <a:off x="11093688" y="-17687"/>
            <a:ext cx="1098312" cy="400110"/>
          </a:xfrm>
          <a:prstGeom prst="rect">
            <a:avLst/>
          </a:prstGeom>
          <a:solidFill>
            <a:srgbClr val="EB7C11"/>
          </a:solidFill>
          <a:ln>
            <a:solidFill>
              <a:schemeClr val="accent1">
                <a:lumMod val="20000"/>
                <a:lumOff val="80000"/>
              </a:schemeClr>
            </a:solidFill>
          </a:ln>
        </p:spPr>
        <p:txBody>
          <a:bodyPr wrap="square">
            <a:spAutoFit/>
          </a:bodyPr>
          <a:lstStyle/>
          <a:p>
            <a:pPr algn="ctr"/>
            <a:r>
              <a:rPr lang="en-US" altLang="zh-CN" sz="2000" dirty="0">
                <a:solidFill>
                  <a:schemeClr val="bg1"/>
                </a:solidFill>
              </a:rPr>
              <a:t>Builder</a:t>
            </a:r>
            <a:endParaRPr lang="zh-CN" altLang="en-US" sz="2000" dirty="0">
              <a:solidFill>
                <a:schemeClr val="bg1"/>
              </a:solidFill>
            </a:endParaRPr>
          </a:p>
        </p:txBody>
      </p:sp>
      <p:sp>
        <p:nvSpPr>
          <p:cNvPr id="8" name="灯片编号占位符 7"/>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适用场景</a:t>
            </a:r>
            <a:endParaRPr lang="zh-CN" altLang="en-US" dirty="0"/>
          </a:p>
        </p:txBody>
      </p:sp>
      <p:sp>
        <p:nvSpPr>
          <p:cNvPr id="3" name="内容占位符 2"/>
          <p:cNvSpPr>
            <a:spLocks noGrp="1"/>
          </p:cNvSpPr>
          <p:nvPr>
            <p:ph idx="1"/>
          </p:nvPr>
        </p:nvSpPr>
        <p:spPr>
          <a:xfrm>
            <a:off x="612000" y="1170578"/>
            <a:ext cx="11157857" cy="5288241"/>
          </a:xfrm>
        </p:spPr>
        <p:txBody>
          <a:bodyPr/>
          <a:lstStyle/>
          <a:p>
            <a:pPr>
              <a:spcAft>
                <a:spcPts val="0"/>
              </a:spcAft>
            </a:pPr>
            <a:r>
              <a:rPr lang="zh-CN" altLang="en-US" sz="2200" dirty="0" smtClean="0"/>
              <a:t>需要生成的产品对象有复杂的内部结构。每一个内部成分本身可以是对象，也可以是一个对象的一个组成部分。</a:t>
            </a:r>
            <a:endParaRPr lang="zh-CN" altLang="en-US" sz="2200" dirty="0" smtClean="0"/>
          </a:p>
          <a:p>
            <a:pPr>
              <a:spcAft>
                <a:spcPts val="0"/>
              </a:spcAft>
            </a:pPr>
            <a:r>
              <a:rPr lang="zh-CN" altLang="en-US" sz="2200" dirty="0" smtClean="0"/>
              <a:t>需要生成的产品对象的属性相互依赖。建造者模式可以强制实行一种分步骤进行的建造过程</a:t>
            </a:r>
            <a:endParaRPr lang="zh-CN" altLang="en-US" sz="2200" dirty="0" smtClean="0"/>
          </a:p>
          <a:p>
            <a:pPr lvl="1">
              <a:spcAft>
                <a:spcPts val="0"/>
              </a:spcAft>
            </a:pPr>
            <a:r>
              <a:rPr lang="zh-CN" altLang="en-US" sz="2000" dirty="0" smtClean="0"/>
              <a:t>如果产品对象的一个属性必须在另一个属性被赋值之后才可以被赋值，使用建造模式就是一个很好的设计思想。</a:t>
            </a:r>
            <a:endParaRPr lang="zh-CN" altLang="en-US" sz="2000" dirty="0" smtClean="0"/>
          </a:p>
          <a:p>
            <a:pPr lvl="1">
              <a:spcAft>
                <a:spcPts val="0"/>
              </a:spcAft>
            </a:pPr>
            <a:r>
              <a:rPr lang="zh-CN" altLang="en-US" sz="2000" dirty="0" smtClean="0"/>
              <a:t>有时产品对象的属性并无彼此依赖的关系，但在产品的属性没有被确定之前，产品对象不能使用，这时产品对象的实例化、属性的赋值和使用仍然是分步骤进行的，建造模式有意义。</a:t>
            </a:r>
            <a:endParaRPr lang="zh-CN" altLang="en-US" sz="2000" dirty="0" smtClean="0"/>
          </a:p>
          <a:p>
            <a:pPr>
              <a:spcAft>
                <a:spcPts val="0"/>
              </a:spcAft>
            </a:pPr>
            <a:r>
              <a:rPr lang="zh-CN" altLang="en-US" sz="2200" dirty="0" smtClean="0"/>
              <a:t>在对象创建过程中会使用到系统中的其他一些对象，这些对象在产品对象的创建过程中不易得到。 </a:t>
            </a:r>
            <a:endParaRPr lang="en-US" altLang="zh-CN" sz="2200" dirty="0" smtClean="0"/>
          </a:p>
          <a:p>
            <a:pPr>
              <a:spcAft>
                <a:spcPts val="0"/>
              </a:spcAft>
            </a:pPr>
            <a:r>
              <a:rPr lang="zh-CN" altLang="en-US" sz="2200" dirty="0" smtClean="0"/>
              <a:t>示例：在很多游戏软件中，地图包括天空、地面、背景等组成部分，人物角色包括人体、服装、装备等组成部分，可以使用建造者模式对其进行设计，通过不同的具体建造者创建不同类型的地图或人物。 </a:t>
            </a:r>
            <a:endParaRPr lang="zh-CN" altLang="en-US" sz="2200" dirty="0"/>
          </a:p>
        </p:txBody>
      </p:sp>
      <p:sp>
        <p:nvSpPr>
          <p:cNvPr id="5" name="矩形 4"/>
          <p:cNvSpPr/>
          <p:nvPr/>
        </p:nvSpPr>
        <p:spPr>
          <a:xfrm>
            <a:off x="11093688" y="-17687"/>
            <a:ext cx="1098312" cy="400110"/>
          </a:xfrm>
          <a:prstGeom prst="rect">
            <a:avLst/>
          </a:prstGeom>
          <a:solidFill>
            <a:srgbClr val="EB7C11"/>
          </a:solidFill>
          <a:ln>
            <a:solidFill>
              <a:schemeClr val="accent1">
                <a:lumMod val="20000"/>
                <a:lumOff val="80000"/>
              </a:schemeClr>
            </a:solidFill>
          </a:ln>
        </p:spPr>
        <p:txBody>
          <a:bodyPr wrap="square">
            <a:spAutoFit/>
          </a:bodyPr>
          <a:lstStyle/>
          <a:p>
            <a:pPr algn="ctr"/>
            <a:r>
              <a:rPr lang="en-US" altLang="zh-CN" sz="2000" dirty="0">
                <a:solidFill>
                  <a:schemeClr val="bg1"/>
                </a:solidFill>
              </a:rPr>
              <a:t>Builder</a:t>
            </a:r>
            <a:endParaRPr lang="zh-CN" altLang="en-US" sz="2000" dirty="0">
              <a:solidFill>
                <a:schemeClr val="bg1"/>
              </a:solidFill>
            </a:endParaRPr>
          </a:p>
        </p:txBody>
      </p:sp>
      <p:sp>
        <p:nvSpPr>
          <p:cNvPr id="8" name="灯片编号占位符 7"/>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4</a:t>
            </a:r>
            <a:r>
              <a:rPr lang="zh-CN" altLang="en-US" smtClean="0"/>
              <a:t>）原型模式 </a:t>
            </a:r>
            <a:r>
              <a:rPr lang="en-US" altLang="zh-CN" smtClean="0"/>
              <a:t>Prototype</a:t>
            </a:r>
            <a:endParaRPr lang="zh-CN" altLang="en-US" dirty="0"/>
          </a:p>
        </p:txBody>
      </p:sp>
      <p:sp>
        <p:nvSpPr>
          <p:cNvPr id="3" name="内容占位符 2"/>
          <p:cNvSpPr>
            <a:spLocks noGrp="1"/>
          </p:cNvSpPr>
          <p:nvPr>
            <p:ph idx="1"/>
          </p:nvPr>
        </p:nvSpPr>
        <p:spPr/>
        <p:txBody>
          <a:bodyPr/>
          <a:lstStyle/>
          <a:p>
            <a:r>
              <a:rPr lang="zh-CN" altLang="en-US" smtClean="0"/>
              <a:t>举例：</a:t>
            </a:r>
            <a:endParaRPr lang="en-US" altLang="zh-CN" smtClean="0"/>
          </a:p>
          <a:p>
            <a:pPr lvl="1"/>
            <a:r>
              <a:rPr lang="zh-CN" altLang="en-US" smtClean="0"/>
              <a:t>某公司使用自行开发的一套</a:t>
            </a:r>
            <a:r>
              <a:rPr lang="en-US" altLang="zh-CN" smtClean="0"/>
              <a:t>OA</a:t>
            </a:r>
            <a:r>
              <a:rPr lang="zh-CN" altLang="en-US" smtClean="0"/>
              <a:t>系统进行日常工作办理，但在使用过程中，员工对工作周报的创建和编写模块产生了抱怨。由于某些岗位每周工作存在重复性，工作周报内容都大同小异，这些周报只有一些小地方存在差异，但是现行系统每周默认创建的周报都是空白报表，用户只能通过重新输入或不断复制粘贴来填写重复的周报内容，工作效率低。</a:t>
            </a:r>
            <a:endParaRPr lang="zh-CN" altLang="en-US" smtClean="0"/>
          </a:p>
          <a:p>
            <a:pPr lvl="1"/>
            <a:r>
              <a:rPr lang="zh-CN" altLang="en-US" smtClean="0"/>
              <a:t>如何快速创建相同或者相似的工作周报，成为公司</a:t>
            </a:r>
            <a:r>
              <a:rPr lang="en-US" altLang="zh-CN" smtClean="0"/>
              <a:t>OA</a:t>
            </a:r>
            <a:r>
              <a:rPr lang="zh-CN" altLang="en-US" smtClean="0"/>
              <a:t>开发人员面临的问题。</a:t>
            </a:r>
            <a:endParaRPr lang="zh-CN" altLang="en-US" dirty="0"/>
          </a:p>
        </p:txBody>
      </p:sp>
      <p:sp>
        <p:nvSpPr>
          <p:cNvPr id="4" name="矩形 3"/>
          <p:cNvSpPr/>
          <p:nvPr/>
        </p:nvSpPr>
        <p:spPr>
          <a:xfrm>
            <a:off x="10910880" y="0"/>
            <a:ext cx="1281120" cy="400110"/>
          </a:xfrm>
          <a:prstGeom prst="rect">
            <a:avLst/>
          </a:prstGeom>
          <a:solidFill>
            <a:srgbClr val="EB7C11"/>
          </a:solidFill>
          <a:ln>
            <a:solidFill>
              <a:schemeClr val="accent1">
                <a:lumMod val="20000"/>
                <a:lumOff val="80000"/>
              </a:schemeClr>
            </a:solidFill>
          </a:ln>
        </p:spPr>
        <p:txBody>
          <a:bodyPr wrap="square">
            <a:spAutoFit/>
          </a:bodyPr>
          <a:lstStyle/>
          <a:p>
            <a:pPr algn="ctr"/>
            <a:r>
              <a:rPr lang="en-US" altLang="zh-CN" sz="2000" dirty="0">
                <a:solidFill>
                  <a:schemeClr val="bg1"/>
                </a:solidFill>
              </a:rPr>
              <a:t>Prototype</a:t>
            </a:r>
            <a:endParaRPr lang="zh-CN" altLang="en-US" sz="2000" dirty="0">
              <a:solidFill>
                <a:schemeClr val="bg1"/>
              </a:solidFill>
            </a:endParaRPr>
          </a:p>
        </p:txBody>
      </p:sp>
      <p:sp>
        <p:nvSpPr>
          <p:cNvPr id="7" name="灯片编号占位符 6"/>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使用原型模式来实现工作周报的快速创建：</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sz="1100" dirty="0" smtClean="0"/>
          </a:p>
          <a:p>
            <a:endParaRPr lang="en-US" altLang="zh-CN" dirty="0" smtClean="0"/>
          </a:p>
          <a:p>
            <a:endParaRPr lang="en-US" altLang="zh-CN" dirty="0" smtClean="0"/>
          </a:p>
          <a:p>
            <a:r>
              <a:rPr lang="zh-CN" altLang="en-US" dirty="0" smtClean="0"/>
              <a:t>图中，</a:t>
            </a:r>
            <a:r>
              <a:rPr lang="en-US" altLang="zh-CN" dirty="0" err="1" smtClean="0"/>
              <a:t>WeeklyLog</a:t>
            </a:r>
            <a:r>
              <a:rPr lang="zh-CN" altLang="en-US" dirty="0" smtClean="0"/>
              <a:t>充当具体原型类，</a:t>
            </a:r>
            <a:r>
              <a:rPr lang="en-US" altLang="zh-CN" dirty="0" smtClean="0"/>
              <a:t>Object</a:t>
            </a:r>
            <a:r>
              <a:rPr lang="zh-CN" altLang="en-US" dirty="0" smtClean="0"/>
              <a:t>类充当抽象原型类，</a:t>
            </a:r>
            <a:r>
              <a:rPr lang="en-US" altLang="zh-CN" dirty="0" smtClean="0"/>
              <a:t>clone()</a:t>
            </a:r>
            <a:r>
              <a:rPr lang="zh-CN" altLang="en-US" dirty="0" smtClean="0"/>
              <a:t>方法为原型方法。</a:t>
            </a:r>
            <a:endParaRPr lang="zh-CN" altLang="en-US" dirty="0"/>
          </a:p>
        </p:txBody>
      </p:sp>
      <p:pic>
        <p:nvPicPr>
          <p:cNvPr id="4" name="图片 3"/>
          <p:cNvPicPr>
            <a:picLocks noChangeAspect="1"/>
          </p:cNvPicPr>
          <p:nvPr/>
        </p:nvPicPr>
        <p:blipFill>
          <a:blip r:embed="rId1"/>
          <a:stretch>
            <a:fillRect/>
          </a:stretch>
        </p:blipFill>
        <p:spPr>
          <a:xfrm>
            <a:off x="4007661" y="2025005"/>
            <a:ext cx="3677473" cy="3600400"/>
          </a:xfrm>
          <a:prstGeom prst="rect">
            <a:avLst/>
          </a:prstGeom>
        </p:spPr>
      </p:pic>
      <p:sp>
        <p:nvSpPr>
          <p:cNvPr id="8" name="矩形 7"/>
          <p:cNvSpPr/>
          <p:nvPr/>
        </p:nvSpPr>
        <p:spPr>
          <a:xfrm>
            <a:off x="10910880" y="0"/>
            <a:ext cx="1281120" cy="400110"/>
          </a:xfrm>
          <a:prstGeom prst="rect">
            <a:avLst/>
          </a:prstGeom>
          <a:solidFill>
            <a:srgbClr val="EB7C11"/>
          </a:solidFill>
          <a:ln>
            <a:solidFill>
              <a:schemeClr val="accent1">
                <a:lumMod val="20000"/>
                <a:lumOff val="80000"/>
              </a:schemeClr>
            </a:solidFill>
          </a:ln>
        </p:spPr>
        <p:txBody>
          <a:bodyPr wrap="square">
            <a:spAutoFit/>
          </a:bodyPr>
          <a:lstStyle/>
          <a:p>
            <a:pPr algn="ctr"/>
            <a:r>
              <a:rPr lang="en-US" altLang="zh-CN" sz="2000" dirty="0">
                <a:solidFill>
                  <a:schemeClr val="bg1"/>
                </a:solidFill>
              </a:rPr>
              <a:t>Prototype</a:t>
            </a:r>
            <a:endParaRPr lang="zh-CN" altLang="en-US" sz="2000" dirty="0">
              <a:solidFill>
                <a:schemeClr val="bg1"/>
              </a:solidFill>
            </a:endParaRPr>
          </a:p>
        </p:txBody>
      </p:sp>
      <p:sp>
        <p:nvSpPr>
          <p:cNvPr id="9" name="灯片编号占位符 8"/>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WeeklyLog</a:t>
            </a:r>
            <a:r>
              <a:rPr lang="zh-CN" altLang="en-US" dirty="0"/>
              <a:t>类的</a:t>
            </a:r>
            <a:r>
              <a:rPr lang="zh-CN" altLang="en-US" dirty="0" smtClean="0"/>
              <a:t>代码</a:t>
            </a:r>
            <a:endParaRPr lang="zh-CN" altLang="en-US" dirty="0"/>
          </a:p>
        </p:txBody>
      </p:sp>
      <p:sp>
        <p:nvSpPr>
          <p:cNvPr id="3" name="内容占位符 2"/>
          <p:cNvSpPr>
            <a:spLocks noGrp="1"/>
          </p:cNvSpPr>
          <p:nvPr>
            <p:ph idx="1"/>
          </p:nvPr>
        </p:nvSpPr>
        <p:spPr>
          <a:xfrm>
            <a:off x="1306354" y="1427089"/>
            <a:ext cx="3808958" cy="5074295"/>
          </a:xfrm>
        </p:spPr>
        <p:txBody>
          <a:bodyPr/>
          <a:lstStyle/>
          <a:p>
            <a:pPr marL="0" indent="0">
              <a:lnSpc>
                <a:spcPct val="100000"/>
              </a:lnSpc>
              <a:spcAft>
                <a:spcPts val="0"/>
              </a:spcAft>
              <a:buNone/>
            </a:pPr>
            <a:r>
              <a:rPr lang="en-US" altLang="zh-CN" sz="1400" dirty="0"/>
              <a:t>class </a:t>
            </a:r>
            <a:r>
              <a:rPr lang="en-US" altLang="zh-CN" sz="1400" dirty="0" err="1"/>
              <a:t>WeeklyLog</a:t>
            </a:r>
            <a:r>
              <a:rPr lang="en-US" altLang="zh-CN" sz="1400" dirty="0"/>
              <a:t> implements </a:t>
            </a:r>
            <a:r>
              <a:rPr lang="en-US" altLang="zh-CN" sz="1400" dirty="0" err="1"/>
              <a:t>Cloneable</a:t>
            </a:r>
            <a:endParaRPr lang="en-US" altLang="zh-CN" sz="1400" dirty="0"/>
          </a:p>
          <a:p>
            <a:pPr marL="0" indent="0">
              <a:lnSpc>
                <a:spcPct val="100000"/>
              </a:lnSpc>
              <a:spcAft>
                <a:spcPts val="0"/>
              </a:spcAft>
              <a:buNone/>
            </a:pPr>
            <a:r>
              <a:rPr lang="en-US" altLang="zh-CN" sz="1400" dirty="0"/>
              <a:t>{</a:t>
            </a:r>
            <a:endParaRPr lang="en-US" altLang="zh-CN" sz="1400" dirty="0"/>
          </a:p>
          <a:p>
            <a:pPr marL="0" indent="0">
              <a:lnSpc>
                <a:spcPct val="100000"/>
              </a:lnSpc>
              <a:spcAft>
                <a:spcPts val="0"/>
              </a:spcAft>
              <a:buNone/>
            </a:pPr>
            <a:r>
              <a:rPr lang="en-US" altLang="zh-CN" sz="1400" dirty="0"/>
              <a:t>   private String name;</a:t>
            </a:r>
            <a:endParaRPr lang="en-US" altLang="zh-CN" sz="1400" dirty="0"/>
          </a:p>
          <a:p>
            <a:pPr marL="0" indent="0">
              <a:lnSpc>
                <a:spcPct val="100000"/>
              </a:lnSpc>
              <a:spcAft>
                <a:spcPts val="0"/>
              </a:spcAft>
              <a:buNone/>
            </a:pPr>
            <a:r>
              <a:rPr lang="en-US" altLang="zh-CN" sz="1400" dirty="0"/>
              <a:t>   private String date;</a:t>
            </a:r>
            <a:endParaRPr lang="en-US" altLang="zh-CN" sz="1400" dirty="0"/>
          </a:p>
          <a:p>
            <a:pPr marL="0" indent="0">
              <a:lnSpc>
                <a:spcPct val="100000"/>
              </a:lnSpc>
              <a:spcAft>
                <a:spcPts val="0"/>
              </a:spcAft>
              <a:buNone/>
            </a:pPr>
            <a:r>
              <a:rPr lang="en-US" altLang="zh-CN" sz="1400" dirty="0"/>
              <a:t>   private String content;</a:t>
            </a:r>
            <a:endParaRPr lang="en-US" altLang="zh-CN" sz="1400" dirty="0"/>
          </a:p>
          <a:p>
            <a:pPr marL="0" indent="0">
              <a:lnSpc>
                <a:spcPct val="100000"/>
              </a:lnSpc>
              <a:spcAft>
                <a:spcPts val="0"/>
              </a:spcAft>
              <a:buNone/>
            </a:pPr>
            <a:r>
              <a:rPr lang="en-US" altLang="zh-CN" sz="1400" dirty="0"/>
              <a:t>   public void set Name(String name) {</a:t>
            </a:r>
            <a:endParaRPr lang="en-US" altLang="zh-CN" sz="1400" dirty="0"/>
          </a:p>
          <a:p>
            <a:pPr marL="0" indent="0">
              <a:lnSpc>
                <a:spcPct val="100000"/>
              </a:lnSpc>
              <a:spcAft>
                <a:spcPts val="0"/>
              </a:spcAft>
              <a:buNone/>
            </a:pPr>
            <a:r>
              <a:rPr lang="en-US" altLang="zh-CN" sz="1400" dirty="0"/>
              <a:t>       this.name = name;</a:t>
            </a:r>
            <a:endParaRPr lang="en-US" altLang="zh-CN" sz="1400" dirty="0"/>
          </a:p>
          <a:p>
            <a:pPr marL="0" indent="0">
              <a:lnSpc>
                <a:spcPct val="100000"/>
              </a:lnSpc>
              <a:spcAft>
                <a:spcPts val="0"/>
              </a:spcAft>
              <a:buNone/>
            </a:pPr>
            <a:r>
              <a:rPr lang="en-US" altLang="zh-CN" sz="1400" dirty="0"/>
              <a:t>   }</a:t>
            </a:r>
            <a:endParaRPr lang="en-US" altLang="zh-CN" sz="1400" dirty="0"/>
          </a:p>
          <a:p>
            <a:pPr marL="0" indent="0">
              <a:lnSpc>
                <a:spcPct val="100000"/>
              </a:lnSpc>
              <a:spcAft>
                <a:spcPts val="0"/>
              </a:spcAft>
              <a:buNone/>
            </a:pPr>
            <a:r>
              <a:rPr lang="en-US" altLang="zh-CN" sz="1400" dirty="0"/>
              <a:t>   public void </a:t>
            </a:r>
            <a:r>
              <a:rPr lang="en-US" altLang="zh-CN" sz="1400" dirty="0" err="1"/>
              <a:t>setDate</a:t>
            </a:r>
            <a:r>
              <a:rPr lang="en-US" altLang="zh-CN" sz="1400" dirty="0"/>
              <a:t>(String date) {</a:t>
            </a:r>
            <a:endParaRPr lang="en-US" altLang="zh-CN" sz="1400" dirty="0"/>
          </a:p>
          <a:p>
            <a:pPr marL="0" indent="0">
              <a:lnSpc>
                <a:spcPct val="100000"/>
              </a:lnSpc>
              <a:spcAft>
                <a:spcPts val="0"/>
              </a:spcAft>
              <a:buNone/>
            </a:pPr>
            <a:r>
              <a:rPr lang="en-US" altLang="zh-CN" sz="1400" dirty="0"/>
              <a:t>       </a:t>
            </a:r>
            <a:r>
              <a:rPr lang="en-US" altLang="zh-CN" sz="1400" dirty="0" err="1"/>
              <a:t>this.date</a:t>
            </a:r>
            <a:r>
              <a:rPr lang="en-US" altLang="zh-CN" sz="1400" dirty="0"/>
              <a:t>= date;</a:t>
            </a:r>
            <a:endParaRPr lang="en-US" altLang="zh-CN" sz="1400" dirty="0"/>
          </a:p>
          <a:p>
            <a:pPr marL="0" indent="0">
              <a:lnSpc>
                <a:spcPct val="100000"/>
              </a:lnSpc>
              <a:spcAft>
                <a:spcPts val="0"/>
              </a:spcAft>
              <a:buNone/>
            </a:pPr>
            <a:r>
              <a:rPr lang="en-US" altLang="zh-CN" sz="1400" dirty="0"/>
              <a:t>   }</a:t>
            </a:r>
            <a:endParaRPr lang="en-US" altLang="zh-CN" sz="1400" dirty="0"/>
          </a:p>
          <a:p>
            <a:pPr marL="0" indent="0">
              <a:lnSpc>
                <a:spcPct val="100000"/>
              </a:lnSpc>
              <a:spcAft>
                <a:spcPts val="0"/>
              </a:spcAft>
              <a:buNone/>
            </a:pPr>
            <a:r>
              <a:rPr lang="en-US" altLang="zh-CN" sz="1400" dirty="0"/>
              <a:t>   public void </a:t>
            </a:r>
            <a:r>
              <a:rPr lang="en-US" altLang="zh-CN" sz="1400" dirty="0" err="1"/>
              <a:t>setContent</a:t>
            </a:r>
            <a:r>
              <a:rPr lang="en-US" altLang="zh-CN" sz="1400" dirty="0"/>
              <a:t>(String content) {</a:t>
            </a:r>
            <a:endParaRPr lang="en-US" altLang="zh-CN" sz="1400" dirty="0"/>
          </a:p>
          <a:p>
            <a:pPr marL="0" indent="0">
              <a:lnSpc>
                <a:spcPct val="100000"/>
              </a:lnSpc>
              <a:spcAft>
                <a:spcPts val="0"/>
              </a:spcAft>
              <a:buNone/>
            </a:pPr>
            <a:r>
              <a:rPr lang="en-US" altLang="zh-CN" sz="1400" dirty="0"/>
              <a:t>       </a:t>
            </a:r>
            <a:r>
              <a:rPr lang="en-US" altLang="zh-CN" sz="1400" dirty="0" err="1"/>
              <a:t>this.content</a:t>
            </a:r>
            <a:r>
              <a:rPr lang="en-US" altLang="zh-CN" sz="1400" dirty="0"/>
              <a:t> =content;</a:t>
            </a:r>
            <a:endParaRPr lang="en-US" altLang="zh-CN" sz="1400" dirty="0"/>
          </a:p>
          <a:p>
            <a:pPr marL="0" indent="0">
              <a:lnSpc>
                <a:spcPct val="100000"/>
              </a:lnSpc>
              <a:spcAft>
                <a:spcPts val="0"/>
              </a:spcAft>
              <a:buNone/>
            </a:pPr>
            <a:r>
              <a:rPr lang="en-US" altLang="zh-CN" sz="1400" dirty="0"/>
              <a:t>   }</a:t>
            </a:r>
            <a:endParaRPr lang="en-US" altLang="zh-CN" sz="1400" dirty="0"/>
          </a:p>
          <a:p>
            <a:pPr marL="0" indent="0">
              <a:lnSpc>
                <a:spcPct val="100000"/>
              </a:lnSpc>
              <a:spcAft>
                <a:spcPts val="0"/>
              </a:spcAft>
              <a:buNone/>
            </a:pPr>
            <a:r>
              <a:rPr lang="en-US" altLang="zh-CN" sz="1400" dirty="0"/>
              <a:t>   public String </a:t>
            </a:r>
            <a:r>
              <a:rPr lang="en-US" altLang="zh-CN" sz="1400" dirty="0" err="1"/>
              <a:t>getName</a:t>
            </a:r>
            <a:r>
              <a:rPr lang="en-US" altLang="zh-CN" sz="1400" dirty="0"/>
              <a:t>() {</a:t>
            </a:r>
            <a:endParaRPr lang="en-US" altLang="zh-CN" sz="1400" dirty="0"/>
          </a:p>
          <a:p>
            <a:pPr marL="0" indent="0">
              <a:lnSpc>
                <a:spcPct val="100000"/>
              </a:lnSpc>
              <a:spcAft>
                <a:spcPts val="0"/>
              </a:spcAft>
              <a:buNone/>
            </a:pPr>
            <a:r>
              <a:rPr lang="en-US" altLang="zh-CN" sz="1400" dirty="0"/>
              <a:t>       return (this.name);</a:t>
            </a:r>
            <a:endParaRPr lang="en-US" altLang="zh-CN" sz="1400" dirty="0"/>
          </a:p>
          <a:p>
            <a:pPr marL="0" indent="0">
              <a:lnSpc>
                <a:spcPct val="100000"/>
              </a:lnSpc>
              <a:spcAft>
                <a:spcPts val="0"/>
              </a:spcAft>
              <a:buNone/>
            </a:pPr>
            <a:r>
              <a:rPr lang="en-US" altLang="zh-CN" sz="1400" dirty="0"/>
              <a:t>   }</a:t>
            </a:r>
            <a:endParaRPr lang="en-US" altLang="zh-CN" sz="1400" dirty="0"/>
          </a:p>
          <a:p>
            <a:pPr marL="0" indent="0">
              <a:lnSpc>
                <a:spcPct val="100000"/>
              </a:lnSpc>
              <a:spcAft>
                <a:spcPts val="0"/>
              </a:spcAft>
              <a:buNone/>
            </a:pPr>
            <a:r>
              <a:rPr lang="en-US" altLang="zh-CN" sz="1400" dirty="0"/>
              <a:t>   public String </a:t>
            </a:r>
            <a:r>
              <a:rPr lang="en-US" altLang="zh-CN" sz="1400" dirty="0" err="1"/>
              <a:t>getDate</a:t>
            </a:r>
            <a:r>
              <a:rPr lang="en-US" altLang="zh-CN" sz="1400" dirty="0"/>
              <a:t>() {</a:t>
            </a:r>
            <a:endParaRPr lang="en-US" altLang="zh-CN" sz="1400" dirty="0"/>
          </a:p>
          <a:p>
            <a:pPr marL="0" indent="0">
              <a:lnSpc>
                <a:spcPct val="100000"/>
              </a:lnSpc>
              <a:spcAft>
                <a:spcPts val="0"/>
              </a:spcAft>
              <a:buNone/>
            </a:pPr>
            <a:r>
              <a:rPr lang="en-US" altLang="zh-CN" sz="1400" dirty="0"/>
              <a:t>       return (</a:t>
            </a:r>
            <a:r>
              <a:rPr lang="en-US" altLang="zh-CN" sz="1400" dirty="0" err="1"/>
              <a:t>this.date</a:t>
            </a:r>
            <a:r>
              <a:rPr lang="en-US" altLang="zh-CN" sz="1400" dirty="0"/>
              <a:t>);</a:t>
            </a:r>
            <a:endParaRPr lang="en-US" altLang="zh-CN" sz="1400" dirty="0"/>
          </a:p>
          <a:p>
            <a:pPr marL="0" indent="0">
              <a:lnSpc>
                <a:spcPct val="100000"/>
              </a:lnSpc>
              <a:spcAft>
                <a:spcPts val="0"/>
              </a:spcAft>
              <a:buNone/>
            </a:pPr>
            <a:r>
              <a:rPr lang="en-US" altLang="zh-CN" sz="1400" dirty="0"/>
              <a:t>   }</a:t>
            </a:r>
            <a:endParaRPr lang="en-US" altLang="zh-CN" sz="1400" dirty="0"/>
          </a:p>
          <a:p>
            <a:pPr marL="0" indent="0">
              <a:lnSpc>
                <a:spcPct val="100000"/>
              </a:lnSpc>
              <a:spcAft>
                <a:spcPts val="0"/>
              </a:spcAft>
              <a:buNone/>
            </a:pPr>
            <a:r>
              <a:rPr lang="en-US" altLang="zh-CN" sz="1400" dirty="0"/>
              <a:t>   public String </a:t>
            </a:r>
            <a:r>
              <a:rPr lang="en-US" altLang="zh-CN" sz="1400" dirty="0" err="1"/>
              <a:t>getContent</a:t>
            </a:r>
            <a:r>
              <a:rPr lang="en-US" altLang="zh-CN" sz="1400" dirty="0"/>
              <a:t>() {</a:t>
            </a:r>
            <a:endParaRPr lang="en-US" altLang="zh-CN" sz="1400" dirty="0"/>
          </a:p>
          <a:p>
            <a:pPr marL="0" indent="0">
              <a:lnSpc>
                <a:spcPct val="100000"/>
              </a:lnSpc>
              <a:spcAft>
                <a:spcPts val="0"/>
              </a:spcAft>
              <a:buNone/>
            </a:pPr>
            <a:r>
              <a:rPr lang="en-US" altLang="zh-CN" sz="1400" dirty="0"/>
              <a:t>       return (</a:t>
            </a:r>
            <a:r>
              <a:rPr lang="en-US" altLang="zh-CN" sz="1400" dirty="0" err="1"/>
              <a:t>this.content</a:t>
            </a:r>
            <a:r>
              <a:rPr lang="en-US" altLang="zh-CN" sz="1400" dirty="0"/>
              <a:t>);</a:t>
            </a:r>
            <a:endParaRPr lang="en-US" altLang="zh-CN" sz="1400" dirty="0"/>
          </a:p>
          <a:p>
            <a:pPr marL="0" indent="0">
              <a:lnSpc>
                <a:spcPct val="100000"/>
              </a:lnSpc>
              <a:spcAft>
                <a:spcPts val="0"/>
              </a:spcAft>
              <a:buNone/>
            </a:pPr>
            <a:r>
              <a:rPr lang="en-US" altLang="zh-CN" sz="1400" dirty="0"/>
              <a:t>   }</a:t>
            </a:r>
            <a:endParaRPr lang="zh-CN" altLang="en-US" sz="1400" dirty="0"/>
          </a:p>
        </p:txBody>
      </p:sp>
      <p:sp>
        <p:nvSpPr>
          <p:cNvPr id="4" name="内容占位符 2"/>
          <p:cNvSpPr txBox="1"/>
          <p:nvPr/>
        </p:nvSpPr>
        <p:spPr bwMode="auto">
          <a:xfrm>
            <a:off x="6408940" y="1414420"/>
            <a:ext cx="4856788" cy="4151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7950" tIns="53975" rIns="107950" bIns="53975" numCol="1" anchor="t" anchorCtr="0" compatLnSpc="1"/>
          <a:lstStyle>
            <a:lvl1pPr marL="339725" indent="-339725" algn="l" rtl="0" eaLnBrk="0" fontAlgn="base" hangingPunct="0">
              <a:spcBef>
                <a:spcPct val="10000"/>
              </a:spcBef>
              <a:spcAft>
                <a:spcPct val="0"/>
              </a:spcAft>
              <a:buClr>
                <a:srgbClr val="FFFF99"/>
              </a:buClr>
              <a:buFont typeface="Wingdings" panose="05000000000000000000" pitchFamily="2" charset="2"/>
              <a:buChar char="w"/>
              <a:defRPr sz="3200" baseline="0">
                <a:solidFill>
                  <a:srgbClr val="FFFF99"/>
                </a:solidFill>
                <a:latin typeface="Arial Unicode MS" panose="020B0604020202020204" charset="-122"/>
                <a:ea typeface="宋体" panose="02010600030101010101" pitchFamily="2" charset="-122"/>
                <a:cs typeface="+mn-cs"/>
              </a:defRPr>
            </a:lvl1pPr>
            <a:lvl2pPr marL="682625" indent="-228600" algn="l" rtl="0" eaLnBrk="0" fontAlgn="base" hangingPunct="0">
              <a:spcBef>
                <a:spcPct val="10000"/>
              </a:spcBef>
              <a:spcAft>
                <a:spcPct val="0"/>
              </a:spcAft>
              <a:buClr>
                <a:srgbClr val="DDDDDD"/>
              </a:buClr>
              <a:buFont typeface="Wingdings" panose="05000000000000000000" pitchFamily="2" charset="2"/>
              <a:buChar char="§"/>
              <a:defRPr sz="2800" baseline="0">
                <a:solidFill>
                  <a:schemeClr val="tx1"/>
                </a:solidFill>
                <a:latin typeface="Arial Unicode MS" panose="020B0604020202020204" charset="-122"/>
                <a:ea typeface="宋体" panose="02010600030101010101" pitchFamily="2" charset="-122"/>
              </a:defRPr>
            </a:lvl2pPr>
            <a:lvl3pPr marL="1025525" indent="-228600" algn="l" rtl="0" eaLnBrk="0" fontAlgn="base" hangingPunct="0">
              <a:spcBef>
                <a:spcPct val="10000"/>
              </a:spcBef>
              <a:spcAft>
                <a:spcPct val="0"/>
              </a:spcAft>
              <a:buClr>
                <a:srgbClr val="73E1FF"/>
              </a:buClr>
              <a:buChar char="•"/>
              <a:defRPr sz="2800" baseline="0">
                <a:solidFill>
                  <a:srgbClr val="73E1FF"/>
                </a:solidFill>
                <a:latin typeface="Arial Unicode MS" panose="020B0604020202020204" charset="-122"/>
                <a:ea typeface="宋体" panose="02010600030101010101" pitchFamily="2" charset="-122"/>
              </a:defRPr>
            </a:lvl3pPr>
            <a:lvl4pPr marL="1368425" indent="-228600" algn="l" rtl="0" eaLnBrk="0" fontAlgn="base" hangingPunct="0">
              <a:spcBef>
                <a:spcPct val="10000"/>
              </a:spcBef>
              <a:spcAft>
                <a:spcPct val="0"/>
              </a:spcAft>
              <a:buClr>
                <a:srgbClr val="FFFF99"/>
              </a:buClr>
              <a:buFont typeface="Wingdings" panose="05000000000000000000" pitchFamily="2" charset="2"/>
              <a:buChar char="w"/>
              <a:defRPr sz="2400" baseline="0">
                <a:solidFill>
                  <a:srgbClr val="FFFF99"/>
                </a:solidFill>
                <a:latin typeface="Arial Unicode MS" panose="020B0604020202020204" charset="-122"/>
                <a:ea typeface="宋体" panose="02010600030101010101" pitchFamily="2" charset="-122"/>
              </a:defRPr>
            </a:lvl4pPr>
            <a:lvl5pPr marL="1711325" indent="-228600" algn="l" rtl="0" eaLnBrk="0" fontAlgn="base" hangingPunct="0">
              <a:spcBef>
                <a:spcPct val="20000"/>
              </a:spcBef>
              <a:spcAft>
                <a:spcPct val="0"/>
              </a:spcAft>
              <a:buClr>
                <a:srgbClr val="FFFF99"/>
              </a:buClr>
              <a:buChar char="•"/>
              <a:defRPr sz="2400" baseline="0">
                <a:solidFill>
                  <a:srgbClr val="FFFF99"/>
                </a:solidFill>
                <a:latin typeface="Arial Unicode MS" panose="020B0604020202020204" charset="-122"/>
                <a:ea typeface="宋体" panose="02010600030101010101" pitchFamily="2" charset="-122"/>
              </a:defRPr>
            </a:lvl5pPr>
            <a:lvl6pPr marL="2168525" indent="-228600" algn="l" rtl="0" fontAlgn="base">
              <a:spcBef>
                <a:spcPct val="20000"/>
              </a:spcBef>
              <a:spcAft>
                <a:spcPct val="0"/>
              </a:spcAft>
              <a:buClr>
                <a:srgbClr val="FFFF99"/>
              </a:buClr>
              <a:buChar char="•"/>
              <a:defRPr sz="2400">
                <a:solidFill>
                  <a:srgbClr val="FFFF99"/>
                </a:solidFill>
                <a:latin typeface="+mn-lt"/>
              </a:defRPr>
            </a:lvl6pPr>
            <a:lvl7pPr marL="2625725" indent="-228600" algn="l" rtl="0" fontAlgn="base">
              <a:spcBef>
                <a:spcPct val="20000"/>
              </a:spcBef>
              <a:spcAft>
                <a:spcPct val="0"/>
              </a:spcAft>
              <a:buClr>
                <a:srgbClr val="FFFF99"/>
              </a:buClr>
              <a:buChar char="•"/>
              <a:defRPr sz="2400">
                <a:solidFill>
                  <a:srgbClr val="FFFF99"/>
                </a:solidFill>
                <a:latin typeface="+mn-lt"/>
              </a:defRPr>
            </a:lvl7pPr>
            <a:lvl8pPr marL="3082925" indent="-228600" algn="l" rtl="0" fontAlgn="base">
              <a:spcBef>
                <a:spcPct val="20000"/>
              </a:spcBef>
              <a:spcAft>
                <a:spcPct val="0"/>
              </a:spcAft>
              <a:buClr>
                <a:srgbClr val="FFFF99"/>
              </a:buClr>
              <a:buChar char="•"/>
              <a:defRPr sz="2400">
                <a:solidFill>
                  <a:srgbClr val="FFFF99"/>
                </a:solidFill>
                <a:latin typeface="+mn-lt"/>
              </a:defRPr>
            </a:lvl8pPr>
            <a:lvl9pPr marL="3540125" indent="-228600" algn="l" rtl="0" fontAlgn="base">
              <a:spcBef>
                <a:spcPct val="20000"/>
              </a:spcBef>
              <a:spcAft>
                <a:spcPct val="0"/>
              </a:spcAft>
              <a:buClr>
                <a:srgbClr val="FFFF99"/>
              </a:buClr>
              <a:buChar char="•"/>
              <a:defRPr sz="2400">
                <a:solidFill>
                  <a:srgbClr val="FFFF99"/>
                </a:solidFill>
                <a:latin typeface="+mn-lt"/>
              </a:defRPr>
            </a:lvl9pPr>
          </a:lstStyle>
          <a:p>
            <a:pPr marL="0" indent="0">
              <a:buNone/>
            </a:pPr>
            <a:r>
              <a:rPr lang="en-US" altLang="zh-CN" sz="1400" kern="0" dirty="0">
                <a:solidFill>
                  <a:schemeClr val="tx1"/>
                </a:solidFill>
              </a:rPr>
              <a:t>// </a:t>
            </a:r>
            <a:r>
              <a:rPr lang="zh-CN" altLang="en-US" sz="1400" kern="0" dirty="0">
                <a:solidFill>
                  <a:schemeClr val="tx1"/>
                </a:solidFill>
              </a:rPr>
              <a:t>克隆方法</a:t>
            </a:r>
            <a:r>
              <a:rPr lang="en-US" altLang="zh-CN" sz="1400" kern="0" dirty="0">
                <a:solidFill>
                  <a:schemeClr val="tx1"/>
                </a:solidFill>
              </a:rPr>
              <a:t>clone() </a:t>
            </a:r>
            <a:r>
              <a:rPr lang="zh-CN" altLang="en-US" sz="1400" kern="0" dirty="0">
                <a:solidFill>
                  <a:schemeClr val="tx1"/>
                </a:solidFill>
              </a:rPr>
              <a:t>，此处使用</a:t>
            </a:r>
            <a:r>
              <a:rPr lang="en-US" altLang="zh-CN" sz="1400" kern="0" dirty="0">
                <a:solidFill>
                  <a:schemeClr val="tx1"/>
                </a:solidFill>
              </a:rPr>
              <a:t>Java </a:t>
            </a:r>
            <a:r>
              <a:rPr lang="zh-CN" altLang="en-US" sz="1400" kern="0" dirty="0">
                <a:solidFill>
                  <a:schemeClr val="tx1"/>
                </a:solidFill>
              </a:rPr>
              <a:t>语言提供的克隆机制</a:t>
            </a:r>
            <a:endParaRPr lang="zh-CN" altLang="en-US" sz="1400" kern="0" dirty="0">
              <a:solidFill>
                <a:schemeClr val="tx1"/>
              </a:solidFill>
            </a:endParaRPr>
          </a:p>
          <a:p>
            <a:pPr marL="0" indent="0">
              <a:buNone/>
            </a:pPr>
            <a:r>
              <a:rPr lang="en-US" altLang="zh-CN" sz="1400" kern="0" dirty="0">
                <a:solidFill>
                  <a:schemeClr val="tx1"/>
                </a:solidFill>
              </a:rPr>
              <a:t>public </a:t>
            </a:r>
            <a:r>
              <a:rPr lang="en-US" altLang="zh-CN" sz="1400" kern="0" dirty="0" err="1">
                <a:solidFill>
                  <a:schemeClr val="tx1"/>
                </a:solidFill>
              </a:rPr>
              <a:t>WeeklyLog</a:t>
            </a:r>
            <a:r>
              <a:rPr lang="en-US" altLang="zh-CN" sz="1400" kern="0" dirty="0">
                <a:solidFill>
                  <a:schemeClr val="tx1"/>
                </a:solidFill>
              </a:rPr>
              <a:t> clone()</a:t>
            </a:r>
            <a:endParaRPr lang="en-US" altLang="zh-CN" sz="1400" kern="0" dirty="0">
              <a:solidFill>
                <a:schemeClr val="tx1"/>
              </a:solidFill>
            </a:endParaRPr>
          </a:p>
          <a:p>
            <a:pPr marL="0" indent="0">
              <a:buNone/>
            </a:pPr>
            <a:r>
              <a:rPr lang="en-US" altLang="zh-CN" sz="1400" kern="0" dirty="0">
                <a:solidFill>
                  <a:schemeClr val="tx1"/>
                </a:solidFill>
              </a:rPr>
              <a:t>{</a:t>
            </a:r>
            <a:endParaRPr lang="en-US" altLang="zh-CN" sz="1400" kern="0" dirty="0">
              <a:solidFill>
                <a:schemeClr val="tx1"/>
              </a:solidFill>
            </a:endParaRPr>
          </a:p>
          <a:p>
            <a:pPr marL="0" indent="0">
              <a:buNone/>
            </a:pPr>
            <a:r>
              <a:rPr lang="en-US" altLang="zh-CN" sz="1400" kern="0" dirty="0">
                <a:solidFill>
                  <a:schemeClr val="tx1"/>
                </a:solidFill>
              </a:rPr>
              <a:t>   </a:t>
            </a:r>
            <a:r>
              <a:rPr lang="en-US" altLang="zh-CN" sz="1400" kern="0" dirty="0" err="1">
                <a:solidFill>
                  <a:schemeClr val="tx1"/>
                </a:solidFill>
              </a:rPr>
              <a:t>Objectobj</a:t>
            </a:r>
            <a:r>
              <a:rPr lang="en-US" altLang="zh-CN" sz="1400" kern="0" dirty="0">
                <a:solidFill>
                  <a:schemeClr val="tx1"/>
                </a:solidFill>
              </a:rPr>
              <a:t> = null;</a:t>
            </a:r>
            <a:endParaRPr lang="en-US" altLang="zh-CN" sz="1400" kern="0" dirty="0">
              <a:solidFill>
                <a:schemeClr val="tx1"/>
              </a:solidFill>
            </a:endParaRPr>
          </a:p>
          <a:p>
            <a:pPr marL="0" indent="0">
              <a:buNone/>
            </a:pPr>
            <a:r>
              <a:rPr lang="en-US" altLang="zh-CN" sz="1400" kern="0" dirty="0">
                <a:solidFill>
                  <a:schemeClr val="tx1"/>
                </a:solidFill>
              </a:rPr>
              <a:t>   try</a:t>
            </a:r>
            <a:endParaRPr lang="en-US" altLang="zh-CN" sz="1400" kern="0" dirty="0">
              <a:solidFill>
                <a:schemeClr val="tx1"/>
              </a:solidFill>
            </a:endParaRPr>
          </a:p>
          <a:p>
            <a:pPr marL="0" indent="0">
              <a:buNone/>
            </a:pPr>
            <a:r>
              <a:rPr lang="en-US" altLang="zh-CN" sz="1400" kern="0" dirty="0">
                <a:solidFill>
                  <a:schemeClr val="tx1"/>
                </a:solidFill>
              </a:rPr>
              <a:t>   {</a:t>
            </a:r>
            <a:endParaRPr lang="en-US" altLang="zh-CN" sz="1400" kern="0" dirty="0">
              <a:solidFill>
                <a:schemeClr val="tx1"/>
              </a:solidFill>
            </a:endParaRPr>
          </a:p>
          <a:p>
            <a:pPr marL="0" indent="0">
              <a:buNone/>
            </a:pPr>
            <a:r>
              <a:rPr lang="en-US" altLang="zh-CN" sz="1400" kern="0" dirty="0">
                <a:solidFill>
                  <a:schemeClr val="tx1"/>
                </a:solidFill>
              </a:rPr>
              <a:t>     </a:t>
            </a:r>
            <a:r>
              <a:rPr lang="en-US" altLang="zh-CN" sz="1400" kern="0" dirty="0" err="1">
                <a:solidFill>
                  <a:schemeClr val="tx1"/>
                </a:solidFill>
              </a:rPr>
              <a:t>obj</a:t>
            </a:r>
            <a:r>
              <a:rPr lang="en-US" altLang="zh-CN" sz="1400" kern="0" dirty="0">
                <a:solidFill>
                  <a:schemeClr val="tx1"/>
                </a:solidFill>
              </a:rPr>
              <a:t> = </a:t>
            </a:r>
            <a:r>
              <a:rPr lang="en-US" altLang="zh-CN" sz="1400" kern="0" dirty="0" err="1">
                <a:solidFill>
                  <a:schemeClr val="tx1"/>
                </a:solidFill>
              </a:rPr>
              <a:t>super.clone</a:t>
            </a:r>
            <a:r>
              <a:rPr lang="en-US" altLang="zh-CN" sz="1400" kern="0" dirty="0">
                <a:solidFill>
                  <a:schemeClr val="tx1"/>
                </a:solidFill>
              </a:rPr>
              <a:t>();</a:t>
            </a:r>
            <a:endParaRPr lang="en-US" altLang="zh-CN" sz="1400" kern="0" dirty="0">
              <a:solidFill>
                <a:schemeClr val="tx1"/>
              </a:solidFill>
            </a:endParaRPr>
          </a:p>
          <a:p>
            <a:pPr marL="0" indent="0">
              <a:buNone/>
            </a:pPr>
            <a:r>
              <a:rPr lang="en-US" altLang="zh-CN" sz="1400" kern="0" dirty="0">
                <a:solidFill>
                  <a:schemeClr val="tx1"/>
                </a:solidFill>
              </a:rPr>
              <a:t>     return (</a:t>
            </a:r>
            <a:r>
              <a:rPr lang="en-US" altLang="zh-CN" sz="1400" kern="0" dirty="0" err="1">
                <a:solidFill>
                  <a:schemeClr val="tx1"/>
                </a:solidFill>
              </a:rPr>
              <a:t>WeeklyLog</a:t>
            </a:r>
            <a:r>
              <a:rPr lang="en-US" altLang="zh-CN" sz="1400" kern="0" dirty="0">
                <a:solidFill>
                  <a:schemeClr val="tx1"/>
                </a:solidFill>
              </a:rPr>
              <a:t>)</a:t>
            </a:r>
            <a:r>
              <a:rPr lang="en-US" altLang="zh-CN" sz="1400" kern="0" dirty="0" err="1">
                <a:solidFill>
                  <a:schemeClr val="tx1"/>
                </a:solidFill>
              </a:rPr>
              <a:t>obj</a:t>
            </a:r>
            <a:r>
              <a:rPr lang="en-US" altLang="zh-CN" sz="1400" kern="0" dirty="0">
                <a:solidFill>
                  <a:schemeClr val="tx1"/>
                </a:solidFill>
              </a:rPr>
              <a:t>;</a:t>
            </a:r>
            <a:endParaRPr lang="en-US" altLang="zh-CN" sz="1400" kern="0" dirty="0">
              <a:solidFill>
                <a:schemeClr val="tx1"/>
              </a:solidFill>
            </a:endParaRPr>
          </a:p>
          <a:p>
            <a:pPr marL="0" indent="0">
              <a:buNone/>
            </a:pPr>
            <a:r>
              <a:rPr lang="en-US" altLang="zh-CN" sz="1400" kern="0" dirty="0">
                <a:solidFill>
                  <a:schemeClr val="tx1"/>
                </a:solidFill>
              </a:rPr>
              <a:t>   }</a:t>
            </a:r>
            <a:endParaRPr lang="en-US" altLang="zh-CN" sz="1400" kern="0" dirty="0">
              <a:solidFill>
                <a:schemeClr val="tx1"/>
              </a:solidFill>
            </a:endParaRPr>
          </a:p>
          <a:p>
            <a:pPr marL="0" indent="0">
              <a:buNone/>
            </a:pPr>
            <a:r>
              <a:rPr lang="en-US" altLang="zh-CN" sz="1400" kern="0" dirty="0">
                <a:solidFill>
                  <a:schemeClr val="tx1"/>
                </a:solidFill>
              </a:rPr>
              <a:t>   catch(</a:t>
            </a:r>
            <a:r>
              <a:rPr lang="en-US" altLang="zh-CN" sz="1400" kern="0" dirty="0" err="1">
                <a:solidFill>
                  <a:schemeClr val="tx1"/>
                </a:solidFill>
              </a:rPr>
              <a:t>CloneNotSupported</a:t>
            </a:r>
            <a:r>
              <a:rPr lang="en-US" altLang="zh-CN" sz="1400" kern="0" dirty="0">
                <a:solidFill>
                  <a:schemeClr val="tx1"/>
                </a:solidFill>
              </a:rPr>
              <a:t> Exception e)</a:t>
            </a:r>
            <a:endParaRPr lang="en-US" altLang="zh-CN" sz="1400" kern="0" dirty="0">
              <a:solidFill>
                <a:schemeClr val="tx1"/>
              </a:solidFill>
            </a:endParaRPr>
          </a:p>
          <a:p>
            <a:pPr marL="0" indent="0">
              <a:buNone/>
            </a:pPr>
            <a:r>
              <a:rPr lang="en-US" altLang="zh-CN" sz="1400" kern="0" dirty="0">
                <a:solidFill>
                  <a:schemeClr val="tx1"/>
                </a:solidFill>
              </a:rPr>
              <a:t>   {</a:t>
            </a:r>
            <a:endParaRPr lang="en-US" altLang="zh-CN" sz="1400" kern="0" dirty="0">
              <a:solidFill>
                <a:schemeClr val="tx1"/>
              </a:solidFill>
            </a:endParaRPr>
          </a:p>
          <a:p>
            <a:pPr marL="0" indent="0">
              <a:buNone/>
            </a:pPr>
            <a:r>
              <a:rPr lang="en-US" altLang="zh-CN" sz="1400" kern="0" dirty="0">
                <a:solidFill>
                  <a:schemeClr val="tx1"/>
                </a:solidFill>
              </a:rPr>
              <a:t>     </a:t>
            </a:r>
            <a:r>
              <a:rPr lang="en-US" altLang="zh-CN" sz="1400" kern="0" dirty="0" err="1">
                <a:solidFill>
                  <a:schemeClr val="tx1"/>
                </a:solidFill>
              </a:rPr>
              <a:t>System.out.println</a:t>
            </a:r>
            <a:r>
              <a:rPr lang="en-US" altLang="zh-CN" sz="1400" kern="0" dirty="0">
                <a:solidFill>
                  <a:schemeClr val="tx1"/>
                </a:solidFill>
              </a:rPr>
              <a:t>( "</a:t>
            </a:r>
            <a:r>
              <a:rPr lang="zh-CN" altLang="en-US" sz="1400" kern="0" dirty="0">
                <a:solidFill>
                  <a:schemeClr val="tx1"/>
                </a:solidFill>
              </a:rPr>
              <a:t>不支持复制！</a:t>
            </a:r>
            <a:r>
              <a:rPr lang="en-US" altLang="zh-CN" sz="1400" kern="0" dirty="0">
                <a:solidFill>
                  <a:schemeClr val="tx1"/>
                </a:solidFill>
              </a:rPr>
              <a:t>");</a:t>
            </a:r>
            <a:endParaRPr lang="en-US" altLang="zh-CN" sz="1400" kern="0" dirty="0">
              <a:solidFill>
                <a:schemeClr val="tx1"/>
              </a:solidFill>
            </a:endParaRPr>
          </a:p>
          <a:p>
            <a:pPr marL="0" indent="0">
              <a:buNone/>
            </a:pPr>
            <a:r>
              <a:rPr lang="en-US" altLang="zh-CN" sz="1400" kern="0" dirty="0">
                <a:solidFill>
                  <a:schemeClr val="tx1"/>
                </a:solidFill>
              </a:rPr>
              <a:t>     return null;</a:t>
            </a:r>
            <a:endParaRPr lang="en-US" altLang="zh-CN" sz="1400" kern="0" dirty="0">
              <a:solidFill>
                <a:schemeClr val="tx1"/>
              </a:solidFill>
            </a:endParaRPr>
          </a:p>
          <a:p>
            <a:pPr marL="0" indent="0">
              <a:buNone/>
            </a:pPr>
            <a:r>
              <a:rPr lang="en-US" altLang="zh-CN" sz="1400" kern="0" dirty="0">
                <a:solidFill>
                  <a:schemeClr val="tx1"/>
                </a:solidFill>
              </a:rPr>
              <a:t>   }</a:t>
            </a:r>
            <a:endParaRPr lang="en-US" altLang="zh-CN" sz="1400" kern="0" dirty="0">
              <a:solidFill>
                <a:schemeClr val="tx1"/>
              </a:solidFill>
            </a:endParaRPr>
          </a:p>
          <a:p>
            <a:pPr marL="0" indent="0">
              <a:buNone/>
            </a:pPr>
            <a:r>
              <a:rPr lang="en-US" altLang="zh-CN" sz="1400" kern="0" dirty="0">
                <a:solidFill>
                  <a:schemeClr val="tx1"/>
                </a:solidFill>
              </a:rPr>
              <a:t>}</a:t>
            </a:r>
            <a:endParaRPr lang="en-US" altLang="zh-CN" sz="1400" kern="0" dirty="0">
              <a:solidFill>
                <a:schemeClr val="tx1"/>
              </a:solidFill>
            </a:endParaRPr>
          </a:p>
          <a:p>
            <a:pPr marL="0" indent="0">
              <a:buNone/>
            </a:pPr>
            <a:r>
              <a:rPr lang="en-US" altLang="zh-CN" sz="1400" kern="0" dirty="0">
                <a:solidFill>
                  <a:schemeClr val="tx1"/>
                </a:solidFill>
              </a:rPr>
              <a:t>} </a:t>
            </a:r>
            <a:endParaRPr lang="en-US" altLang="zh-CN" sz="1400" kern="0" dirty="0">
              <a:solidFill>
                <a:schemeClr val="tx1"/>
              </a:solidFill>
            </a:endParaRPr>
          </a:p>
        </p:txBody>
      </p:sp>
      <p:sp>
        <p:nvSpPr>
          <p:cNvPr id="6" name="矩形 5"/>
          <p:cNvSpPr/>
          <p:nvPr/>
        </p:nvSpPr>
        <p:spPr>
          <a:xfrm>
            <a:off x="10910880" y="0"/>
            <a:ext cx="1281120" cy="400110"/>
          </a:xfrm>
          <a:prstGeom prst="rect">
            <a:avLst/>
          </a:prstGeom>
          <a:solidFill>
            <a:srgbClr val="EB7C11"/>
          </a:solidFill>
          <a:ln>
            <a:solidFill>
              <a:schemeClr val="accent1">
                <a:lumMod val="20000"/>
                <a:lumOff val="80000"/>
              </a:schemeClr>
            </a:solidFill>
          </a:ln>
        </p:spPr>
        <p:txBody>
          <a:bodyPr wrap="square">
            <a:spAutoFit/>
          </a:bodyPr>
          <a:lstStyle/>
          <a:p>
            <a:pPr algn="ctr"/>
            <a:r>
              <a:rPr lang="en-US" altLang="zh-CN" sz="2000" dirty="0">
                <a:solidFill>
                  <a:schemeClr val="bg1"/>
                </a:solidFill>
              </a:rPr>
              <a:t>Prototype</a:t>
            </a:r>
            <a:endParaRPr lang="zh-CN" altLang="en-US" sz="2000" dirty="0">
              <a:solidFill>
                <a:schemeClr val="bg1"/>
              </a:solidFill>
            </a:endParaRPr>
          </a:p>
        </p:txBody>
      </p:sp>
      <p:sp>
        <p:nvSpPr>
          <p:cNvPr id="7" name="灯片编号占位符 6"/>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客户端测试代码：</a:t>
            </a:r>
            <a:endParaRPr lang="zh-CN" altLang="en-US" dirty="0"/>
          </a:p>
        </p:txBody>
      </p:sp>
      <p:pic>
        <p:nvPicPr>
          <p:cNvPr id="4" name="图片 3"/>
          <p:cNvPicPr>
            <a:picLocks noChangeAspect="1"/>
          </p:cNvPicPr>
          <p:nvPr/>
        </p:nvPicPr>
        <p:blipFill rotWithShape="1">
          <a:blip r:embed="rId1"/>
          <a:srcRect l="-1" r="-6149"/>
          <a:stretch>
            <a:fillRect/>
          </a:stretch>
        </p:blipFill>
        <p:spPr>
          <a:xfrm>
            <a:off x="235134" y="1215420"/>
            <a:ext cx="7992000" cy="5545379"/>
          </a:xfrm>
          <a:prstGeom prst="rect">
            <a:avLst/>
          </a:prstGeom>
          <a:solidFill>
            <a:schemeClr val="bg1"/>
          </a:solidFill>
        </p:spPr>
      </p:pic>
      <p:sp>
        <p:nvSpPr>
          <p:cNvPr id="6" name="矩形 5"/>
          <p:cNvSpPr/>
          <p:nvPr/>
        </p:nvSpPr>
        <p:spPr>
          <a:xfrm>
            <a:off x="10910880" y="0"/>
            <a:ext cx="1281120" cy="400110"/>
          </a:xfrm>
          <a:prstGeom prst="rect">
            <a:avLst/>
          </a:prstGeom>
          <a:solidFill>
            <a:srgbClr val="EB7C11"/>
          </a:solidFill>
          <a:ln>
            <a:solidFill>
              <a:schemeClr val="accent1">
                <a:lumMod val="20000"/>
                <a:lumOff val="80000"/>
              </a:schemeClr>
            </a:solidFill>
          </a:ln>
        </p:spPr>
        <p:txBody>
          <a:bodyPr wrap="square">
            <a:spAutoFit/>
          </a:bodyPr>
          <a:lstStyle/>
          <a:p>
            <a:pPr algn="ctr"/>
            <a:r>
              <a:rPr lang="en-US" altLang="zh-CN" sz="2000" dirty="0">
                <a:solidFill>
                  <a:schemeClr val="bg1"/>
                </a:solidFill>
              </a:rPr>
              <a:t>Prototype</a:t>
            </a:r>
            <a:endParaRPr lang="zh-CN" altLang="en-US" sz="2000" dirty="0">
              <a:solidFill>
                <a:schemeClr val="bg1"/>
              </a:solidFill>
            </a:endParaRPr>
          </a:p>
        </p:txBody>
      </p:sp>
      <p:sp>
        <p:nvSpPr>
          <p:cNvPr id="7" name="内容占位符 2"/>
          <p:cNvSpPr>
            <a:spLocks noGrp="1"/>
          </p:cNvSpPr>
          <p:nvPr>
            <p:ph idx="1"/>
          </p:nvPr>
        </p:nvSpPr>
        <p:spPr>
          <a:xfrm>
            <a:off x="8241376" y="1552559"/>
            <a:ext cx="3817620" cy="5208240"/>
          </a:xfrm>
          <a:solidFill>
            <a:schemeClr val="accent6">
              <a:lumMod val="40000"/>
              <a:lumOff val="60000"/>
            </a:schemeClr>
          </a:solidFill>
        </p:spPr>
        <p:txBody>
          <a:bodyPr/>
          <a:lstStyle/>
          <a:p>
            <a:pPr marL="0" indent="0">
              <a:buNone/>
            </a:pPr>
            <a:r>
              <a:rPr lang="zh-CN" altLang="en-US" sz="1800" dirty="0"/>
              <a:t>编译并运行程序，输出结果如下</a:t>
            </a:r>
            <a:r>
              <a:rPr lang="zh-CN" altLang="en-US" sz="1800" dirty="0" smtClean="0"/>
              <a:t>：</a:t>
            </a:r>
            <a:endParaRPr lang="en-US" altLang="zh-CN" sz="1800" dirty="0" smtClean="0"/>
          </a:p>
          <a:p>
            <a:pPr marL="0" indent="0">
              <a:buNone/>
            </a:pPr>
            <a:endParaRPr lang="zh-CN" altLang="en-US" sz="1800" dirty="0"/>
          </a:p>
          <a:p>
            <a:pPr marL="0" indent="0">
              <a:buNone/>
            </a:pPr>
            <a:r>
              <a:rPr lang="zh-CN" altLang="en-US" sz="1800" b="1" dirty="0"/>
              <a:t>****</a:t>
            </a:r>
            <a:r>
              <a:rPr lang="zh-CN" altLang="en-US" sz="1800" dirty="0"/>
              <a:t>周报</a:t>
            </a:r>
            <a:r>
              <a:rPr lang="zh-CN" altLang="en-US" sz="1800" b="1" dirty="0"/>
              <a:t>**** </a:t>
            </a:r>
            <a:endParaRPr lang="zh-CN" altLang="en-US" sz="1800" dirty="0"/>
          </a:p>
          <a:p>
            <a:pPr marL="0" indent="0">
              <a:buNone/>
            </a:pPr>
            <a:r>
              <a:rPr lang="zh-CN" altLang="en-US" sz="1800" dirty="0"/>
              <a:t>周次：第</a:t>
            </a:r>
            <a:r>
              <a:rPr lang="en-US" altLang="zh-CN" sz="1800" b="1" dirty="0"/>
              <a:t>7</a:t>
            </a:r>
            <a:r>
              <a:rPr lang="zh-CN" altLang="en-US" sz="1800" dirty="0"/>
              <a:t>周</a:t>
            </a:r>
            <a:endParaRPr lang="zh-CN" altLang="en-US" sz="1800" dirty="0"/>
          </a:p>
          <a:p>
            <a:pPr marL="0" indent="0">
              <a:buNone/>
            </a:pPr>
            <a:r>
              <a:rPr lang="zh-CN" altLang="en-US" sz="1800" dirty="0"/>
              <a:t>姓名：张三</a:t>
            </a:r>
            <a:endParaRPr lang="zh-CN" altLang="en-US" sz="1800" dirty="0"/>
          </a:p>
          <a:p>
            <a:pPr marL="0" indent="0">
              <a:buNone/>
            </a:pPr>
            <a:r>
              <a:rPr lang="zh-CN" altLang="en-US" sz="1800" dirty="0"/>
              <a:t>内容：这周工作忙，每天加班 ！</a:t>
            </a:r>
            <a:endParaRPr lang="zh-CN" altLang="en-US" sz="1800" dirty="0"/>
          </a:p>
          <a:p>
            <a:pPr marL="0" indent="0">
              <a:buNone/>
            </a:pPr>
            <a:r>
              <a:rPr lang="en-US" altLang="zh-CN" sz="1800" b="1" dirty="0"/>
              <a:t>--------------------------------</a:t>
            </a:r>
            <a:endParaRPr lang="zh-CN" altLang="en-US" sz="1800" dirty="0"/>
          </a:p>
          <a:p>
            <a:pPr marL="0" indent="0">
              <a:buNone/>
            </a:pPr>
            <a:r>
              <a:rPr lang="zh-CN" altLang="en-US" sz="1800" b="1" dirty="0"/>
              <a:t>****</a:t>
            </a:r>
            <a:r>
              <a:rPr lang="zh-CN" altLang="en-US" sz="1800" dirty="0"/>
              <a:t>周报</a:t>
            </a:r>
            <a:r>
              <a:rPr lang="zh-CN" altLang="en-US" sz="1800" b="1" dirty="0"/>
              <a:t>****</a:t>
            </a:r>
            <a:endParaRPr lang="zh-CN" altLang="en-US" sz="1800" dirty="0"/>
          </a:p>
          <a:p>
            <a:pPr marL="0" indent="0">
              <a:buNone/>
            </a:pPr>
            <a:r>
              <a:rPr lang="zh-CN" altLang="en-US" sz="1800" dirty="0"/>
              <a:t>周次：第</a:t>
            </a:r>
            <a:r>
              <a:rPr lang="en-US" altLang="zh-CN" sz="1800" b="1" dirty="0"/>
              <a:t>8</a:t>
            </a:r>
            <a:r>
              <a:rPr lang="zh-CN" altLang="en-US" sz="1800" dirty="0"/>
              <a:t>周</a:t>
            </a:r>
            <a:endParaRPr lang="zh-CN" altLang="en-US" sz="1800" dirty="0"/>
          </a:p>
          <a:p>
            <a:pPr marL="0" indent="0">
              <a:buNone/>
            </a:pPr>
            <a:r>
              <a:rPr lang="zh-CN" altLang="en-US" sz="1800" dirty="0"/>
              <a:t>姓名：张三</a:t>
            </a:r>
            <a:endParaRPr lang="zh-CN" altLang="en-US" sz="1800" dirty="0"/>
          </a:p>
          <a:p>
            <a:pPr marL="0" indent="0">
              <a:buNone/>
            </a:pPr>
            <a:r>
              <a:rPr lang="zh-CN" altLang="en-US" sz="1800" dirty="0"/>
              <a:t>内容：这周工作忙，每天加班 ！ </a:t>
            </a:r>
            <a:endParaRPr lang="zh-CN" altLang="en-US" sz="1800" dirty="0"/>
          </a:p>
        </p:txBody>
      </p:sp>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Line 2"/>
          <p:cNvSpPr>
            <a:spLocks noChangeShapeType="1"/>
          </p:cNvSpPr>
          <p:nvPr/>
        </p:nvSpPr>
        <p:spPr bwMode="auto">
          <a:xfrm>
            <a:off x="8114290" y="5023227"/>
            <a:ext cx="0" cy="534987"/>
          </a:xfrm>
          <a:prstGeom prst="line">
            <a:avLst/>
          </a:prstGeom>
          <a:noFill/>
          <a:ln w="254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79" name="Line 3"/>
          <p:cNvSpPr>
            <a:spLocks noChangeShapeType="1"/>
          </p:cNvSpPr>
          <p:nvPr/>
        </p:nvSpPr>
        <p:spPr bwMode="auto">
          <a:xfrm>
            <a:off x="6402965" y="5040688"/>
            <a:ext cx="0" cy="522288"/>
          </a:xfrm>
          <a:prstGeom prst="line">
            <a:avLst/>
          </a:prstGeom>
          <a:noFill/>
          <a:ln w="254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80" name="Rectangle 4"/>
          <p:cNvSpPr>
            <a:spLocks noGrp="1" noChangeArrowheads="1"/>
          </p:cNvSpPr>
          <p:nvPr>
            <p:ph type="title"/>
          </p:nvPr>
        </p:nvSpPr>
        <p:spPr/>
        <p:txBody>
          <a:bodyPr/>
          <a:lstStyle/>
          <a:p>
            <a:pPr eaLnBrk="1" hangingPunct="1"/>
            <a:r>
              <a:rPr lang="zh-CN" altLang="en-US" dirty="0" smtClean="0"/>
              <a:t>优化示例：优化</a:t>
            </a:r>
            <a:r>
              <a:rPr lang="en-US" altLang="zh-CN" dirty="0" smtClean="0"/>
              <a:t>Entity</a:t>
            </a:r>
            <a:r>
              <a:rPr lang="zh-CN" altLang="en-US" dirty="0" smtClean="0"/>
              <a:t>类</a:t>
            </a:r>
            <a:endParaRPr lang="en-US" altLang="zh-CN" dirty="0" smtClean="0"/>
          </a:p>
        </p:txBody>
      </p:sp>
      <p:sp>
        <p:nvSpPr>
          <p:cNvPr id="75781" name="Rectangle 5"/>
          <p:cNvSpPr>
            <a:spLocks noGrp="1" noChangeArrowheads="1"/>
          </p:cNvSpPr>
          <p:nvPr>
            <p:ph type="body" idx="1"/>
          </p:nvPr>
        </p:nvSpPr>
        <p:spPr/>
        <p:txBody>
          <a:bodyPr/>
          <a:lstStyle/>
          <a:p>
            <a:pPr eaLnBrk="1" hangingPunct="1"/>
            <a:r>
              <a:rPr lang="en-US" altLang="zh-CN">
                <a:ea typeface="宋体" panose="02010600030101010101" pitchFamily="2" charset="-122"/>
              </a:rPr>
              <a:t>Entity objects are often passive and persistent</a:t>
            </a:r>
            <a:endParaRPr lang="en-US" altLang="zh-CN">
              <a:ea typeface="宋体" panose="02010600030101010101" pitchFamily="2" charset="-122"/>
            </a:endParaRPr>
          </a:p>
          <a:p>
            <a:pPr eaLnBrk="1" hangingPunct="1"/>
            <a:r>
              <a:rPr lang="en-US" altLang="zh-CN">
                <a:ea typeface="宋体" panose="02010600030101010101" pitchFamily="2" charset="-122"/>
              </a:rPr>
              <a:t>Performance requirements may force some re-factoring</a:t>
            </a:r>
            <a:endParaRPr lang="en-US" altLang="zh-CN">
              <a:ea typeface="宋体" panose="02010600030101010101" pitchFamily="2" charset="-122"/>
            </a:endParaRPr>
          </a:p>
          <a:p>
            <a:pPr eaLnBrk="1" hangingPunct="1"/>
            <a:r>
              <a:rPr lang="en-US" altLang="zh-CN">
                <a:ea typeface="宋体" panose="02010600030101010101" pitchFamily="2" charset="-122"/>
              </a:rPr>
              <a:t>See the Identify Persistent Classes step</a:t>
            </a:r>
            <a:endParaRPr lang="en-US" altLang="zh-CN">
              <a:ea typeface="宋体" panose="02010600030101010101" pitchFamily="2" charset="-122"/>
            </a:endParaRPr>
          </a:p>
        </p:txBody>
      </p:sp>
      <p:grpSp>
        <p:nvGrpSpPr>
          <p:cNvPr id="75783" name="Group 7"/>
          <p:cNvGrpSpPr/>
          <p:nvPr/>
        </p:nvGrpSpPr>
        <p:grpSpPr bwMode="auto">
          <a:xfrm>
            <a:off x="1840490" y="3316664"/>
            <a:ext cx="2125662" cy="1762125"/>
            <a:chOff x="598" y="1706"/>
            <a:chExt cx="1339" cy="1110"/>
          </a:xfrm>
        </p:grpSpPr>
        <p:sp>
          <p:nvSpPr>
            <p:cNvPr id="75819" name="Rectangle 8"/>
            <p:cNvSpPr>
              <a:spLocks noChangeArrowheads="1"/>
            </p:cNvSpPr>
            <p:nvPr/>
          </p:nvSpPr>
          <p:spPr bwMode="auto">
            <a:xfrm>
              <a:off x="599" y="1706"/>
              <a:ext cx="1329" cy="1110"/>
            </a:xfrm>
            <a:prstGeom prst="rect">
              <a:avLst/>
            </a:prstGeom>
            <a:solidFill>
              <a:srgbClr val="FFFFCC"/>
            </a:solidFill>
            <a:ln w="25400">
              <a:solidFill>
                <a:srgbClr val="8A0E5E"/>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5820" name="Line 9"/>
            <p:cNvSpPr>
              <a:spLocks noChangeShapeType="1"/>
            </p:cNvSpPr>
            <p:nvPr/>
          </p:nvSpPr>
          <p:spPr bwMode="auto">
            <a:xfrm>
              <a:off x="598" y="2017"/>
              <a:ext cx="1339" cy="0"/>
            </a:xfrm>
            <a:prstGeom prst="line">
              <a:avLst/>
            </a:prstGeom>
            <a:noFill/>
            <a:ln w="25400">
              <a:solidFill>
                <a:srgbClr val="8A0E5E"/>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21" name="Line 10"/>
            <p:cNvSpPr>
              <a:spLocks noChangeShapeType="1"/>
            </p:cNvSpPr>
            <p:nvPr/>
          </p:nvSpPr>
          <p:spPr bwMode="auto">
            <a:xfrm>
              <a:off x="607" y="2736"/>
              <a:ext cx="1321" cy="0"/>
            </a:xfrm>
            <a:prstGeom prst="line">
              <a:avLst/>
            </a:prstGeom>
            <a:noFill/>
            <a:ln w="25400">
              <a:solidFill>
                <a:srgbClr val="8A0E5E"/>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5784" name="Group 11"/>
          <p:cNvGrpSpPr/>
          <p:nvPr/>
        </p:nvGrpSpPr>
        <p:grpSpPr bwMode="auto">
          <a:xfrm>
            <a:off x="6093403" y="3351589"/>
            <a:ext cx="2436813" cy="1560513"/>
            <a:chOff x="3470" y="1842"/>
            <a:chExt cx="1348" cy="983"/>
          </a:xfrm>
        </p:grpSpPr>
        <p:sp>
          <p:nvSpPr>
            <p:cNvPr id="75816" name="Rectangle 12"/>
            <p:cNvSpPr>
              <a:spLocks noChangeArrowheads="1"/>
            </p:cNvSpPr>
            <p:nvPr/>
          </p:nvSpPr>
          <p:spPr bwMode="auto">
            <a:xfrm>
              <a:off x="3480" y="1842"/>
              <a:ext cx="1329" cy="983"/>
            </a:xfrm>
            <a:prstGeom prst="rect">
              <a:avLst/>
            </a:prstGeom>
            <a:solidFill>
              <a:srgbClr val="FFFFCC"/>
            </a:solidFill>
            <a:ln w="25400">
              <a:solidFill>
                <a:srgbClr val="8A0E5E"/>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5817" name="Line 13"/>
            <p:cNvSpPr>
              <a:spLocks noChangeShapeType="1"/>
            </p:cNvSpPr>
            <p:nvPr/>
          </p:nvSpPr>
          <p:spPr bwMode="auto">
            <a:xfrm>
              <a:off x="3470" y="2026"/>
              <a:ext cx="1348" cy="0"/>
            </a:xfrm>
            <a:prstGeom prst="line">
              <a:avLst/>
            </a:prstGeom>
            <a:noFill/>
            <a:ln w="25400">
              <a:solidFill>
                <a:srgbClr val="8A0E5E"/>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18" name="Line 14"/>
            <p:cNvSpPr>
              <a:spLocks noChangeShapeType="1"/>
            </p:cNvSpPr>
            <p:nvPr/>
          </p:nvSpPr>
          <p:spPr bwMode="auto">
            <a:xfrm>
              <a:off x="3488" y="2214"/>
              <a:ext cx="1321" cy="0"/>
            </a:xfrm>
            <a:prstGeom prst="line">
              <a:avLst/>
            </a:prstGeom>
            <a:noFill/>
            <a:ln w="25400">
              <a:solidFill>
                <a:srgbClr val="8A0E5E"/>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5785" name="Rectangle 15"/>
          <p:cNvSpPr>
            <a:spLocks noChangeArrowheads="1"/>
          </p:cNvSpPr>
          <p:nvPr/>
        </p:nvSpPr>
        <p:spPr bwMode="auto">
          <a:xfrm>
            <a:off x="7533265" y="5574088"/>
            <a:ext cx="2201862" cy="996950"/>
          </a:xfrm>
          <a:prstGeom prst="rect">
            <a:avLst/>
          </a:prstGeom>
          <a:solidFill>
            <a:srgbClr val="FFFFCC"/>
          </a:solidFill>
          <a:ln w="25400">
            <a:solidFill>
              <a:srgbClr val="8A0E5E"/>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5786" name="Rectangle 16"/>
          <p:cNvSpPr>
            <a:spLocks noChangeArrowheads="1"/>
          </p:cNvSpPr>
          <p:nvPr/>
        </p:nvSpPr>
        <p:spPr bwMode="auto">
          <a:xfrm>
            <a:off x="7499928" y="5553452"/>
            <a:ext cx="230187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r>
              <a:rPr lang="en-US" altLang="zh-CN" sz="1400" b="1">
                <a:ea typeface="宋体" panose="02010600030101010101" pitchFamily="2" charset="-122"/>
              </a:rPr>
              <a:t>FatClassLazyDataHelper</a:t>
            </a:r>
            <a:endParaRPr lang="en-US" altLang="zh-CN" sz="1400" b="1">
              <a:ea typeface="宋体" panose="02010600030101010101" pitchFamily="2" charset="-122"/>
            </a:endParaRPr>
          </a:p>
        </p:txBody>
      </p:sp>
      <p:sp>
        <p:nvSpPr>
          <p:cNvPr id="75787" name="Line 17"/>
          <p:cNvSpPr>
            <a:spLocks noChangeShapeType="1"/>
          </p:cNvSpPr>
          <p:nvPr/>
        </p:nvSpPr>
        <p:spPr bwMode="auto">
          <a:xfrm>
            <a:off x="7531678" y="5866188"/>
            <a:ext cx="2219325" cy="0"/>
          </a:xfrm>
          <a:prstGeom prst="line">
            <a:avLst/>
          </a:prstGeom>
          <a:noFill/>
          <a:ln w="25400">
            <a:solidFill>
              <a:srgbClr val="8A0E5E"/>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88" name="Line 18"/>
          <p:cNvSpPr>
            <a:spLocks noChangeShapeType="1"/>
          </p:cNvSpPr>
          <p:nvPr/>
        </p:nvSpPr>
        <p:spPr bwMode="auto">
          <a:xfrm>
            <a:off x="7547553" y="6421813"/>
            <a:ext cx="2187575" cy="0"/>
          </a:xfrm>
          <a:prstGeom prst="line">
            <a:avLst/>
          </a:prstGeom>
          <a:noFill/>
          <a:ln w="25400">
            <a:solidFill>
              <a:srgbClr val="8A0E5E"/>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89" name="Rectangle 19"/>
          <p:cNvSpPr>
            <a:spLocks noChangeArrowheads="1"/>
          </p:cNvSpPr>
          <p:nvPr/>
        </p:nvSpPr>
        <p:spPr bwMode="auto">
          <a:xfrm>
            <a:off x="7520566" y="5856664"/>
            <a:ext cx="2281237"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400" b="1" i="1">
                <a:ea typeface="宋体" panose="02010600030101010101" pitchFamily="2" charset="-122"/>
              </a:rPr>
              <a:t>- </a:t>
            </a:r>
            <a:r>
              <a:rPr lang="en-US" altLang="zh-CN" sz="1400" b="1">
                <a:ea typeface="宋体" panose="02010600030101010101" pitchFamily="2" charset="-122"/>
              </a:rPr>
              <a:t>rarelyUsedAttr1</a:t>
            </a:r>
            <a:endParaRPr lang="en-US" altLang="zh-CN" sz="1400" b="1">
              <a:ea typeface="宋体" panose="02010600030101010101" pitchFamily="2" charset="-122"/>
            </a:endParaRPr>
          </a:p>
        </p:txBody>
      </p:sp>
      <p:sp>
        <p:nvSpPr>
          <p:cNvPr id="75790" name="Rectangle 20"/>
          <p:cNvSpPr>
            <a:spLocks noChangeArrowheads="1"/>
          </p:cNvSpPr>
          <p:nvPr/>
        </p:nvSpPr>
        <p:spPr bwMode="auto">
          <a:xfrm>
            <a:off x="7526915" y="6067802"/>
            <a:ext cx="2279650"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400" b="1" i="1">
                <a:ea typeface="宋体" panose="02010600030101010101" pitchFamily="2" charset="-122"/>
              </a:rPr>
              <a:t>- </a:t>
            </a:r>
            <a:r>
              <a:rPr lang="en-US" altLang="zh-CN" sz="1400" b="1">
                <a:ea typeface="宋体" panose="02010600030101010101" pitchFamily="2" charset="-122"/>
              </a:rPr>
              <a:t>rarelyUsedAttr2</a:t>
            </a:r>
            <a:endParaRPr lang="en-US" altLang="zh-CN" sz="1400" b="1">
              <a:ea typeface="宋体" panose="02010600030101010101" pitchFamily="2" charset="-122"/>
            </a:endParaRPr>
          </a:p>
        </p:txBody>
      </p:sp>
      <p:sp>
        <p:nvSpPr>
          <p:cNvPr id="75791" name="Rectangle 21"/>
          <p:cNvSpPr>
            <a:spLocks noChangeArrowheads="1"/>
          </p:cNvSpPr>
          <p:nvPr/>
        </p:nvSpPr>
        <p:spPr bwMode="auto">
          <a:xfrm>
            <a:off x="5191702" y="5583613"/>
            <a:ext cx="2109788" cy="996950"/>
          </a:xfrm>
          <a:prstGeom prst="rect">
            <a:avLst/>
          </a:prstGeom>
          <a:solidFill>
            <a:srgbClr val="FFFFCC"/>
          </a:solidFill>
          <a:ln w="25400">
            <a:solidFill>
              <a:srgbClr val="8A0E5E"/>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endParaRPr lang="zh-CN" altLang="en-US" b="1">
              <a:ea typeface="宋体" panose="02010600030101010101" pitchFamily="2" charset="-122"/>
            </a:endParaRPr>
          </a:p>
        </p:txBody>
      </p:sp>
      <p:sp>
        <p:nvSpPr>
          <p:cNvPr id="75793" name="Rectangle 23"/>
          <p:cNvSpPr>
            <a:spLocks noChangeArrowheads="1"/>
          </p:cNvSpPr>
          <p:nvPr/>
        </p:nvSpPr>
        <p:spPr bwMode="auto">
          <a:xfrm>
            <a:off x="6241041" y="3330952"/>
            <a:ext cx="2084387"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r>
              <a:rPr lang="en-US" altLang="zh-CN" sz="1400" b="1">
                <a:ea typeface="宋体" panose="02010600030101010101" pitchFamily="2" charset="-122"/>
              </a:rPr>
              <a:t>FatClass</a:t>
            </a:r>
            <a:endParaRPr lang="en-US" altLang="zh-CN" sz="1400" b="1">
              <a:ea typeface="宋体" panose="02010600030101010101" pitchFamily="2" charset="-122"/>
            </a:endParaRPr>
          </a:p>
        </p:txBody>
      </p:sp>
      <p:sp>
        <p:nvSpPr>
          <p:cNvPr id="75794" name="Rectangle 24"/>
          <p:cNvSpPr>
            <a:spLocks noChangeArrowheads="1"/>
          </p:cNvSpPr>
          <p:nvPr/>
        </p:nvSpPr>
        <p:spPr bwMode="auto">
          <a:xfrm>
            <a:off x="6104515" y="3611939"/>
            <a:ext cx="2125662"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400" b="1" i="1">
                <a:ea typeface="宋体" panose="02010600030101010101" pitchFamily="2" charset="-122"/>
              </a:rPr>
              <a:t>- </a:t>
            </a:r>
            <a:r>
              <a:rPr lang="en-US" altLang="zh-CN" sz="1400" b="1">
                <a:ea typeface="宋体" panose="02010600030101010101" pitchFamily="2" charset="-122"/>
              </a:rPr>
              <a:t>privateAttr</a:t>
            </a:r>
            <a:endParaRPr lang="en-US" altLang="zh-CN" sz="1400" b="1">
              <a:ea typeface="宋体" panose="02010600030101010101" pitchFamily="2" charset="-122"/>
            </a:endParaRPr>
          </a:p>
        </p:txBody>
      </p:sp>
      <p:sp>
        <p:nvSpPr>
          <p:cNvPr id="75795" name="Rectangle 25"/>
          <p:cNvSpPr>
            <a:spLocks noChangeArrowheads="1"/>
          </p:cNvSpPr>
          <p:nvPr/>
        </p:nvSpPr>
        <p:spPr bwMode="auto">
          <a:xfrm>
            <a:off x="6066415" y="3950077"/>
            <a:ext cx="2608262"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400" b="1">
                <a:ea typeface="宋体" panose="02010600030101010101" pitchFamily="2" charset="-122"/>
              </a:rPr>
              <a:t>+</a:t>
            </a:r>
            <a:r>
              <a:rPr lang="en-US" altLang="zh-CN" sz="1400" b="1">
                <a:ea typeface="宋体" panose="02010600030101010101" pitchFamily="2" charset="-122"/>
              </a:rPr>
              <a:t>getCommonlyUsedAttr1()</a:t>
            </a:r>
            <a:endParaRPr lang="en-US" altLang="zh-CN" sz="1400" b="1">
              <a:ea typeface="宋体" panose="02010600030101010101" pitchFamily="2" charset="-122"/>
            </a:endParaRPr>
          </a:p>
        </p:txBody>
      </p:sp>
      <p:sp>
        <p:nvSpPr>
          <p:cNvPr id="75796" name="Rectangle 26"/>
          <p:cNvSpPr>
            <a:spLocks noChangeArrowheads="1"/>
          </p:cNvSpPr>
          <p:nvPr/>
        </p:nvSpPr>
        <p:spPr bwMode="auto">
          <a:xfrm>
            <a:off x="6061652" y="4159627"/>
            <a:ext cx="2540000"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400" b="1">
                <a:ea typeface="宋体" panose="02010600030101010101" pitchFamily="2" charset="-122"/>
              </a:rPr>
              <a:t>+</a:t>
            </a:r>
            <a:r>
              <a:rPr lang="en-US" altLang="zh-CN" sz="1400" b="1">
                <a:ea typeface="宋体" panose="02010600030101010101" pitchFamily="2" charset="-122"/>
              </a:rPr>
              <a:t>getCommonlyUsedAttr2()</a:t>
            </a:r>
            <a:endParaRPr lang="en-US" altLang="zh-CN" sz="1400" b="1">
              <a:ea typeface="宋体" panose="02010600030101010101" pitchFamily="2" charset="-122"/>
            </a:endParaRPr>
          </a:p>
        </p:txBody>
      </p:sp>
      <p:sp>
        <p:nvSpPr>
          <p:cNvPr id="75797" name="Rectangle 27"/>
          <p:cNvSpPr>
            <a:spLocks noChangeArrowheads="1"/>
          </p:cNvSpPr>
          <p:nvPr/>
        </p:nvSpPr>
        <p:spPr bwMode="auto">
          <a:xfrm>
            <a:off x="6061653" y="4375527"/>
            <a:ext cx="2417763"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400" b="1">
                <a:ea typeface="宋体" panose="02010600030101010101" pitchFamily="2" charset="-122"/>
              </a:rPr>
              <a:t>+ </a:t>
            </a:r>
            <a:r>
              <a:rPr lang="en-US" altLang="zh-CN" sz="1400" b="1">
                <a:ea typeface="宋体" panose="02010600030101010101" pitchFamily="2" charset="-122"/>
              </a:rPr>
              <a:t>getRarelyUsedAtt1()</a:t>
            </a:r>
            <a:endParaRPr lang="en-US" altLang="zh-CN" sz="1400" b="1">
              <a:ea typeface="宋体" panose="02010600030101010101" pitchFamily="2" charset="-122"/>
            </a:endParaRPr>
          </a:p>
        </p:txBody>
      </p:sp>
      <p:sp>
        <p:nvSpPr>
          <p:cNvPr id="75798" name="Rectangle 28"/>
          <p:cNvSpPr>
            <a:spLocks noChangeArrowheads="1"/>
          </p:cNvSpPr>
          <p:nvPr/>
        </p:nvSpPr>
        <p:spPr bwMode="auto">
          <a:xfrm>
            <a:off x="6071178" y="4583489"/>
            <a:ext cx="2417763"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400" b="1">
                <a:ea typeface="宋体" panose="02010600030101010101" pitchFamily="2" charset="-122"/>
              </a:rPr>
              <a:t>+ </a:t>
            </a:r>
            <a:r>
              <a:rPr lang="en-US" altLang="zh-CN" sz="1400" b="1">
                <a:ea typeface="宋体" panose="02010600030101010101" pitchFamily="2" charset="-122"/>
              </a:rPr>
              <a:t>getRarelyUsedAtt2()</a:t>
            </a:r>
            <a:endParaRPr lang="en-US" altLang="zh-CN" sz="1400" b="1">
              <a:ea typeface="宋体" panose="02010600030101010101" pitchFamily="2" charset="-122"/>
            </a:endParaRPr>
          </a:p>
        </p:txBody>
      </p:sp>
      <p:sp>
        <p:nvSpPr>
          <p:cNvPr id="75799" name="Rectangle 29"/>
          <p:cNvSpPr>
            <a:spLocks noChangeArrowheads="1"/>
          </p:cNvSpPr>
          <p:nvPr/>
        </p:nvSpPr>
        <p:spPr bwMode="auto">
          <a:xfrm>
            <a:off x="5182177" y="5562977"/>
            <a:ext cx="2084388"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r>
              <a:rPr lang="en-US" altLang="zh-CN" sz="1400" b="1">
                <a:ea typeface="宋体" panose="02010600030101010101" pitchFamily="2" charset="-122"/>
              </a:rPr>
              <a:t>FatClassDataHelper</a:t>
            </a:r>
            <a:endParaRPr lang="en-US" altLang="zh-CN" sz="1400" b="1">
              <a:ea typeface="宋体" panose="02010600030101010101" pitchFamily="2" charset="-122"/>
            </a:endParaRPr>
          </a:p>
        </p:txBody>
      </p:sp>
      <p:sp>
        <p:nvSpPr>
          <p:cNvPr id="75800" name="Line 30"/>
          <p:cNvSpPr>
            <a:spLocks noChangeShapeType="1"/>
          </p:cNvSpPr>
          <p:nvPr/>
        </p:nvSpPr>
        <p:spPr bwMode="auto">
          <a:xfrm>
            <a:off x="5190115" y="5875713"/>
            <a:ext cx="2125662" cy="0"/>
          </a:xfrm>
          <a:prstGeom prst="line">
            <a:avLst/>
          </a:prstGeom>
          <a:noFill/>
          <a:ln w="25400">
            <a:solidFill>
              <a:srgbClr val="8A0E5E"/>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01" name="Line 31"/>
          <p:cNvSpPr>
            <a:spLocks noChangeShapeType="1"/>
          </p:cNvSpPr>
          <p:nvPr/>
        </p:nvSpPr>
        <p:spPr bwMode="auto">
          <a:xfrm>
            <a:off x="5204402" y="6431338"/>
            <a:ext cx="2097088" cy="0"/>
          </a:xfrm>
          <a:prstGeom prst="line">
            <a:avLst/>
          </a:prstGeom>
          <a:noFill/>
          <a:ln w="25400">
            <a:solidFill>
              <a:srgbClr val="8A0E5E"/>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02" name="Rectangle 32"/>
          <p:cNvSpPr>
            <a:spLocks noChangeArrowheads="1"/>
          </p:cNvSpPr>
          <p:nvPr/>
        </p:nvSpPr>
        <p:spPr bwMode="auto">
          <a:xfrm>
            <a:off x="5179002" y="5866189"/>
            <a:ext cx="2185988"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400" b="1" i="1">
                <a:ea typeface="宋体" panose="02010600030101010101" pitchFamily="2" charset="-122"/>
              </a:rPr>
              <a:t>- </a:t>
            </a:r>
            <a:r>
              <a:rPr lang="en-US" altLang="zh-CN" sz="1400" b="1">
                <a:ea typeface="宋体" panose="02010600030101010101" pitchFamily="2" charset="-122"/>
              </a:rPr>
              <a:t>commonlyUsedAttr1</a:t>
            </a:r>
            <a:endParaRPr lang="en-US" altLang="zh-CN" sz="1400" b="1">
              <a:ea typeface="宋体" panose="02010600030101010101" pitchFamily="2" charset="-122"/>
            </a:endParaRPr>
          </a:p>
        </p:txBody>
      </p:sp>
      <p:sp>
        <p:nvSpPr>
          <p:cNvPr id="75803" name="Rectangle 33"/>
          <p:cNvSpPr>
            <a:spLocks noChangeArrowheads="1"/>
          </p:cNvSpPr>
          <p:nvPr/>
        </p:nvSpPr>
        <p:spPr bwMode="auto">
          <a:xfrm>
            <a:off x="5185352" y="6077327"/>
            <a:ext cx="2184400"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400" b="1" i="1">
                <a:ea typeface="宋体" panose="02010600030101010101" pitchFamily="2" charset="-122"/>
              </a:rPr>
              <a:t>- </a:t>
            </a:r>
            <a:r>
              <a:rPr lang="en-US" altLang="zh-CN" sz="1400" b="1">
                <a:ea typeface="宋体" panose="02010600030101010101" pitchFamily="2" charset="-122"/>
              </a:rPr>
              <a:t>commonlyUsedAttr2</a:t>
            </a:r>
            <a:endParaRPr lang="en-US" altLang="zh-CN" sz="1400" b="1">
              <a:ea typeface="宋体" panose="02010600030101010101" pitchFamily="2" charset="-122"/>
            </a:endParaRPr>
          </a:p>
        </p:txBody>
      </p:sp>
      <p:sp>
        <p:nvSpPr>
          <p:cNvPr id="75804" name="Text Box 34"/>
          <p:cNvSpPr txBox="1">
            <a:spLocks noChangeArrowheads="1"/>
          </p:cNvSpPr>
          <p:nvPr/>
        </p:nvSpPr>
        <p:spPr bwMode="auto">
          <a:xfrm>
            <a:off x="6115627" y="5334377"/>
            <a:ext cx="2682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lg" len="lg"/>
              </a14:hiddenLine>
            </a:ext>
          </a:extLst>
        </p:spPr>
        <p:txBody>
          <a:bodyPr wrap="none">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200" b="1">
                <a:ea typeface="宋体" panose="02010600030101010101" pitchFamily="2" charset="-122"/>
              </a:rPr>
              <a:t>1</a:t>
            </a:r>
            <a:endParaRPr lang="zh-CN" altLang="en-US" sz="1200" b="1">
              <a:ea typeface="宋体" panose="02010600030101010101" pitchFamily="2" charset="-122"/>
            </a:endParaRPr>
          </a:p>
        </p:txBody>
      </p:sp>
      <p:sp>
        <p:nvSpPr>
          <p:cNvPr id="75805" name="Text Box 35"/>
          <p:cNvSpPr txBox="1">
            <a:spLocks noChangeArrowheads="1"/>
          </p:cNvSpPr>
          <p:nvPr/>
        </p:nvSpPr>
        <p:spPr bwMode="auto">
          <a:xfrm>
            <a:off x="7676140" y="5326438"/>
            <a:ext cx="438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lg" len="lg"/>
              </a14:hiddenLine>
            </a:ext>
          </a:extLst>
        </p:spPr>
        <p:txBody>
          <a:bodyPr wrap="none">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200" b="1">
                <a:ea typeface="宋体" panose="02010600030101010101" pitchFamily="2" charset="-122"/>
              </a:rPr>
              <a:t>0..1</a:t>
            </a:r>
            <a:endParaRPr lang="zh-CN" altLang="en-US" sz="1200" b="1">
              <a:ea typeface="宋体" panose="02010600030101010101" pitchFamily="2" charset="-122"/>
            </a:endParaRPr>
          </a:p>
        </p:txBody>
      </p:sp>
      <p:sp>
        <p:nvSpPr>
          <p:cNvPr id="75806" name="Rectangle 36"/>
          <p:cNvSpPr>
            <a:spLocks noChangeArrowheads="1"/>
          </p:cNvSpPr>
          <p:nvPr/>
        </p:nvSpPr>
        <p:spPr bwMode="auto">
          <a:xfrm>
            <a:off x="1857952" y="3497639"/>
            <a:ext cx="2084388"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r>
              <a:rPr lang="en-US" altLang="zh-CN" sz="1400" b="1">
                <a:ea typeface="宋体" panose="02010600030101010101" pitchFamily="2" charset="-122"/>
              </a:rPr>
              <a:t>FatClass</a:t>
            </a:r>
            <a:endParaRPr lang="en-US" altLang="zh-CN" sz="1400" b="1">
              <a:ea typeface="宋体" panose="02010600030101010101" pitchFamily="2" charset="-122"/>
            </a:endParaRPr>
          </a:p>
        </p:txBody>
      </p:sp>
      <p:sp>
        <p:nvSpPr>
          <p:cNvPr id="75807" name="Rectangle 37"/>
          <p:cNvSpPr>
            <a:spLocks noChangeArrowheads="1"/>
          </p:cNvSpPr>
          <p:nvPr/>
        </p:nvSpPr>
        <p:spPr bwMode="auto">
          <a:xfrm>
            <a:off x="1835728" y="3778627"/>
            <a:ext cx="2125663"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400" b="1">
                <a:ea typeface="宋体" panose="02010600030101010101" pitchFamily="2" charset="-122"/>
              </a:rPr>
              <a:t>-</a:t>
            </a:r>
            <a:r>
              <a:rPr lang="zh-CN" altLang="en-US" sz="1400" b="1" i="1">
                <a:ea typeface="宋体" panose="02010600030101010101" pitchFamily="2" charset="-122"/>
              </a:rPr>
              <a:t> </a:t>
            </a:r>
            <a:r>
              <a:rPr lang="en-US" altLang="zh-CN" sz="1400" b="1">
                <a:ea typeface="宋体" panose="02010600030101010101" pitchFamily="2" charset="-122"/>
              </a:rPr>
              <a:t>privateAttr</a:t>
            </a:r>
            <a:endParaRPr lang="en-US" altLang="zh-CN" sz="1400" b="1">
              <a:ea typeface="宋体" panose="02010600030101010101" pitchFamily="2" charset="-122"/>
            </a:endParaRPr>
          </a:p>
        </p:txBody>
      </p:sp>
      <p:sp>
        <p:nvSpPr>
          <p:cNvPr id="75808" name="Rectangle 38"/>
          <p:cNvSpPr>
            <a:spLocks noChangeArrowheads="1"/>
          </p:cNvSpPr>
          <p:nvPr/>
        </p:nvSpPr>
        <p:spPr bwMode="auto">
          <a:xfrm>
            <a:off x="1829377" y="3988177"/>
            <a:ext cx="2185988"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400" b="1" i="1">
                <a:ea typeface="宋体" panose="02010600030101010101" pitchFamily="2" charset="-122"/>
              </a:rPr>
              <a:t>- </a:t>
            </a:r>
            <a:r>
              <a:rPr lang="en-US" altLang="zh-CN" sz="1400" b="1">
                <a:ea typeface="宋体" panose="02010600030101010101" pitchFamily="2" charset="-122"/>
              </a:rPr>
              <a:t>commonlyUsedAttr1</a:t>
            </a:r>
            <a:endParaRPr lang="en-US" altLang="zh-CN" sz="1400" b="1">
              <a:ea typeface="宋体" panose="02010600030101010101" pitchFamily="2" charset="-122"/>
            </a:endParaRPr>
          </a:p>
        </p:txBody>
      </p:sp>
      <p:sp>
        <p:nvSpPr>
          <p:cNvPr id="75809" name="Rectangle 39"/>
          <p:cNvSpPr>
            <a:spLocks noChangeArrowheads="1"/>
          </p:cNvSpPr>
          <p:nvPr/>
        </p:nvSpPr>
        <p:spPr bwMode="auto">
          <a:xfrm>
            <a:off x="1835727" y="4212014"/>
            <a:ext cx="2184400"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400" b="1" i="1">
                <a:ea typeface="宋体" panose="02010600030101010101" pitchFamily="2" charset="-122"/>
              </a:rPr>
              <a:t>- </a:t>
            </a:r>
            <a:r>
              <a:rPr lang="en-US" altLang="zh-CN" sz="1400" b="1">
                <a:ea typeface="宋体" panose="02010600030101010101" pitchFamily="2" charset="-122"/>
              </a:rPr>
              <a:t>commonlyUsedAttr2</a:t>
            </a:r>
            <a:endParaRPr lang="en-US" altLang="zh-CN" sz="1400" b="1">
              <a:ea typeface="宋体" panose="02010600030101010101" pitchFamily="2" charset="-122"/>
            </a:endParaRPr>
          </a:p>
        </p:txBody>
      </p:sp>
      <p:sp>
        <p:nvSpPr>
          <p:cNvPr id="75810" name="Rectangle 40"/>
          <p:cNvSpPr>
            <a:spLocks noChangeArrowheads="1"/>
          </p:cNvSpPr>
          <p:nvPr/>
        </p:nvSpPr>
        <p:spPr bwMode="auto">
          <a:xfrm>
            <a:off x="1845252" y="4408864"/>
            <a:ext cx="2184400"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400" b="1" i="1">
                <a:ea typeface="宋体" panose="02010600030101010101" pitchFamily="2" charset="-122"/>
              </a:rPr>
              <a:t>- </a:t>
            </a:r>
            <a:r>
              <a:rPr lang="en-US" altLang="zh-CN" sz="1400" b="1">
                <a:ea typeface="宋体" panose="02010600030101010101" pitchFamily="2" charset="-122"/>
              </a:rPr>
              <a:t>rarelyUsed1</a:t>
            </a:r>
            <a:endParaRPr lang="en-US" altLang="zh-CN" sz="1400" b="1">
              <a:ea typeface="宋体" panose="02010600030101010101" pitchFamily="2" charset="-122"/>
            </a:endParaRPr>
          </a:p>
        </p:txBody>
      </p:sp>
      <p:sp>
        <p:nvSpPr>
          <p:cNvPr id="75811" name="Rectangle 41"/>
          <p:cNvSpPr>
            <a:spLocks noChangeArrowheads="1"/>
          </p:cNvSpPr>
          <p:nvPr/>
        </p:nvSpPr>
        <p:spPr bwMode="auto">
          <a:xfrm>
            <a:off x="1840490" y="4631114"/>
            <a:ext cx="2184400"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zh-CN" altLang="en-US" sz="1400" b="1" i="1">
                <a:ea typeface="宋体" panose="02010600030101010101" pitchFamily="2" charset="-122"/>
              </a:rPr>
              <a:t>- </a:t>
            </a:r>
            <a:r>
              <a:rPr lang="en-US" altLang="zh-CN" sz="1400" b="1">
                <a:ea typeface="宋体" panose="02010600030101010101" pitchFamily="2" charset="-122"/>
              </a:rPr>
              <a:t>rarelyUsed2</a:t>
            </a:r>
            <a:endParaRPr lang="en-US" altLang="zh-CN" sz="1400" b="1">
              <a:ea typeface="宋体" panose="02010600030101010101" pitchFamily="2" charset="-122"/>
            </a:endParaRPr>
          </a:p>
        </p:txBody>
      </p:sp>
      <p:sp>
        <p:nvSpPr>
          <p:cNvPr id="75812" name="Rectangle 42"/>
          <p:cNvSpPr>
            <a:spLocks noChangeArrowheads="1"/>
          </p:cNvSpPr>
          <p:nvPr/>
        </p:nvSpPr>
        <p:spPr bwMode="auto">
          <a:xfrm>
            <a:off x="1853191" y="3292852"/>
            <a:ext cx="2084387"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r>
              <a:rPr lang="zh-CN" altLang="en-US" sz="1400" b="1">
                <a:ea typeface="宋体" panose="02010600030101010101" pitchFamily="2" charset="-122"/>
              </a:rPr>
              <a:t>&lt;&lt; </a:t>
            </a:r>
            <a:r>
              <a:rPr lang="en-US" altLang="zh-CN" sz="1400" b="1">
                <a:ea typeface="宋体" panose="02010600030101010101" pitchFamily="2" charset="-122"/>
              </a:rPr>
              <a:t>Entity &gt;&gt;</a:t>
            </a:r>
            <a:endParaRPr lang="en-US" altLang="zh-CN" sz="1400" b="1">
              <a:ea typeface="宋体" panose="02010600030101010101" pitchFamily="2" charset="-122"/>
            </a:endParaRPr>
          </a:p>
        </p:txBody>
      </p:sp>
      <p:sp>
        <p:nvSpPr>
          <p:cNvPr id="75813" name="AutoShape 43"/>
          <p:cNvSpPr>
            <a:spLocks noChangeArrowheads="1"/>
          </p:cNvSpPr>
          <p:nvPr/>
        </p:nvSpPr>
        <p:spPr bwMode="auto">
          <a:xfrm>
            <a:off x="6356928" y="4935913"/>
            <a:ext cx="98425" cy="160338"/>
          </a:xfrm>
          <a:prstGeom prst="diamond">
            <a:avLst/>
          </a:prstGeom>
          <a:solidFill>
            <a:srgbClr val="969696"/>
          </a:solidFill>
          <a:ln w="25400">
            <a:solidFill>
              <a:schemeClr val="tx1"/>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5814" name="AutoShape 44"/>
          <p:cNvSpPr>
            <a:spLocks noChangeArrowheads="1"/>
          </p:cNvSpPr>
          <p:nvPr/>
        </p:nvSpPr>
        <p:spPr bwMode="auto">
          <a:xfrm>
            <a:off x="8061903" y="4935913"/>
            <a:ext cx="98425" cy="160338"/>
          </a:xfrm>
          <a:prstGeom prst="diamond">
            <a:avLst/>
          </a:prstGeom>
          <a:solidFill>
            <a:srgbClr val="969696"/>
          </a:solidFill>
          <a:ln w="25400">
            <a:solidFill>
              <a:schemeClr val="tx1"/>
            </a:solidFill>
            <a:miter lim="800000"/>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5815" name="Line 45"/>
          <p:cNvSpPr>
            <a:spLocks noChangeShapeType="1"/>
          </p:cNvSpPr>
          <p:nvPr/>
        </p:nvSpPr>
        <p:spPr bwMode="auto">
          <a:xfrm>
            <a:off x="4617027" y="2954713"/>
            <a:ext cx="0" cy="3644900"/>
          </a:xfrm>
          <a:prstGeom prst="line">
            <a:avLst/>
          </a:prstGeom>
          <a:noFill/>
          <a:ln w="28575">
            <a:solidFill>
              <a:schemeClr val="hlink"/>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 name="右箭头 1"/>
          <p:cNvSpPr/>
          <p:nvPr/>
        </p:nvSpPr>
        <p:spPr bwMode="auto">
          <a:xfrm>
            <a:off x="4353776" y="4159627"/>
            <a:ext cx="825227" cy="357187"/>
          </a:xfrm>
          <a:prstGeom prst="rightArrow">
            <a:avLst/>
          </a:prstGeom>
          <a:solidFill>
            <a:srgbClr val="EB7C11"/>
          </a:solidFill>
          <a:ln w="9525" cap="flat" cmpd="sng" algn="ctr">
            <a:no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endParaRPr lang="zh-CN" altLang="en-US" sz="3600">
              <a:latin typeface="Arial" panose="020B0604020202020204" pitchFamily="34" charset="0"/>
            </a:endParaRPr>
          </a:p>
        </p:txBody>
      </p:sp>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浅克隆和深克隆</a:t>
            </a:r>
            <a:endParaRPr lang="zh-CN" altLang="en-US" dirty="0"/>
          </a:p>
        </p:txBody>
      </p:sp>
      <p:sp>
        <p:nvSpPr>
          <p:cNvPr id="3" name="内容占位符 2"/>
          <p:cNvSpPr>
            <a:spLocks noGrp="1"/>
          </p:cNvSpPr>
          <p:nvPr>
            <p:ph idx="1"/>
          </p:nvPr>
        </p:nvSpPr>
        <p:spPr/>
        <p:txBody>
          <a:bodyPr/>
          <a:lstStyle/>
          <a:p>
            <a:r>
              <a:rPr lang="zh-CN" altLang="en-US" dirty="0" smtClean="0"/>
              <a:t>但：有些工作周报带有附件</a:t>
            </a:r>
            <a:endParaRPr lang="zh-CN" altLang="en-US" dirty="0" smtClean="0"/>
          </a:p>
          <a:p>
            <a:r>
              <a:rPr lang="zh-CN" altLang="en-US" dirty="0" smtClean="0"/>
              <a:t>   如何才能实现周报和附件的同时复制呢？</a:t>
            </a:r>
            <a:endParaRPr lang="en-US" altLang="zh-CN" dirty="0" smtClean="0"/>
          </a:p>
          <a:p>
            <a:r>
              <a:rPr lang="zh-CN" altLang="en-US" dirty="0" smtClean="0"/>
              <a:t>根据其成员对象是否也克隆，分为两种不同的克隆方法：</a:t>
            </a:r>
            <a:endParaRPr lang="zh-CN" altLang="en-US" dirty="0" smtClean="0"/>
          </a:p>
          <a:p>
            <a:pPr lvl="1"/>
            <a:r>
              <a:rPr lang="zh-CN" altLang="en-US" dirty="0" smtClean="0"/>
              <a:t>在</a:t>
            </a:r>
            <a:r>
              <a:rPr lang="zh-CN" altLang="en-US" b="1" dirty="0" smtClean="0">
                <a:solidFill>
                  <a:srgbClr val="EB7C11"/>
                </a:solidFill>
              </a:rPr>
              <a:t>浅克隆</a:t>
            </a:r>
            <a:r>
              <a:rPr lang="en-US" altLang="zh-CN" dirty="0" smtClean="0"/>
              <a:t>(Shallow Clone)</a:t>
            </a:r>
            <a:r>
              <a:rPr lang="zh-CN" altLang="en-US" dirty="0" smtClean="0"/>
              <a:t>中，当对象被复制时它所包含的成员对象却没有被复制。</a:t>
            </a:r>
            <a:endParaRPr lang="zh-CN" altLang="en-US" dirty="0" smtClean="0"/>
          </a:p>
          <a:p>
            <a:pPr lvl="1"/>
            <a:r>
              <a:rPr lang="zh-CN" altLang="en-US" dirty="0" smtClean="0"/>
              <a:t>在</a:t>
            </a:r>
            <a:r>
              <a:rPr lang="zh-CN" altLang="en-US" b="1" dirty="0" smtClean="0">
                <a:solidFill>
                  <a:srgbClr val="EB7C11"/>
                </a:solidFill>
              </a:rPr>
              <a:t>深克隆</a:t>
            </a:r>
            <a:r>
              <a:rPr lang="en-US" altLang="zh-CN" dirty="0" smtClean="0"/>
              <a:t>(Deep Clone)</a:t>
            </a:r>
            <a:r>
              <a:rPr lang="zh-CN" altLang="en-US" dirty="0" smtClean="0"/>
              <a:t>中，除了对象本身被复制外，对象包含的引用也被复制，即其中的成员对象也将复制。</a:t>
            </a:r>
            <a:endParaRPr lang="zh-CN" altLang="en-US" dirty="0" smtClean="0"/>
          </a:p>
          <a:p>
            <a:r>
              <a:rPr lang="zh-CN" altLang="en-US" dirty="0" smtClean="0"/>
              <a:t>在</a:t>
            </a:r>
            <a:r>
              <a:rPr lang="en-US" altLang="zh-CN" dirty="0" smtClean="0"/>
              <a:t>Java</a:t>
            </a:r>
            <a:r>
              <a:rPr lang="zh-CN" altLang="en-US" dirty="0" smtClean="0"/>
              <a:t>语言中，通过覆盖</a:t>
            </a:r>
            <a:r>
              <a:rPr lang="en-US" altLang="zh-CN" dirty="0" smtClean="0"/>
              <a:t>Object</a:t>
            </a:r>
            <a:r>
              <a:rPr lang="zh-CN" altLang="en-US" dirty="0" smtClean="0"/>
              <a:t>类的</a:t>
            </a:r>
            <a:r>
              <a:rPr lang="en-US" altLang="zh-CN" dirty="0" smtClean="0"/>
              <a:t>clone()</a:t>
            </a:r>
            <a:r>
              <a:rPr lang="zh-CN" altLang="en-US" dirty="0" smtClean="0"/>
              <a:t>方法可以实现浅克隆；如果需要实现深克隆，可以通过序列化等方式来实现。 </a:t>
            </a:r>
            <a:endParaRPr lang="zh-CN" altLang="en-US" dirty="0"/>
          </a:p>
        </p:txBody>
      </p:sp>
      <p:sp>
        <p:nvSpPr>
          <p:cNvPr id="5" name="矩形 4"/>
          <p:cNvSpPr/>
          <p:nvPr/>
        </p:nvSpPr>
        <p:spPr>
          <a:xfrm>
            <a:off x="10910880" y="0"/>
            <a:ext cx="1281120" cy="400110"/>
          </a:xfrm>
          <a:prstGeom prst="rect">
            <a:avLst/>
          </a:prstGeom>
          <a:solidFill>
            <a:srgbClr val="EB7C11"/>
          </a:solidFill>
          <a:ln>
            <a:solidFill>
              <a:schemeClr val="accent1">
                <a:lumMod val="20000"/>
                <a:lumOff val="80000"/>
              </a:schemeClr>
            </a:solidFill>
          </a:ln>
        </p:spPr>
        <p:txBody>
          <a:bodyPr wrap="square">
            <a:spAutoFit/>
          </a:bodyPr>
          <a:lstStyle/>
          <a:p>
            <a:pPr algn="ctr"/>
            <a:r>
              <a:rPr lang="en-US" altLang="zh-CN" sz="2000" dirty="0">
                <a:solidFill>
                  <a:schemeClr val="bg1"/>
                </a:solidFill>
              </a:rPr>
              <a:t>Prototype</a:t>
            </a:r>
            <a:endParaRPr lang="zh-CN" altLang="en-US" sz="2000" dirty="0">
              <a:solidFill>
                <a:schemeClr val="bg1"/>
              </a:solidFill>
            </a:endParaRPr>
          </a:p>
        </p:txBody>
      </p:sp>
      <p:sp>
        <p:nvSpPr>
          <p:cNvPr id="8" name="灯片编号占位符 7"/>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Prototype</a:t>
            </a:r>
            <a:endParaRPr lang="zh-CN" altLang="en-US" dirty="0"/>
          </a:p>
        </p:txBody>
      </p:sp>
      <p:sp>
        <p:nvSpPr>
          <p:cNvPr id="3" name="内容占位符 2"/>
          <p:cNvSpPr>
            <a:spLocks noGrp="1"/>
          </p:cNvSpPr>
          <p:nvPr>
            <p:ph idx="1"/>
          </p:nvPr>
        </p:nvSpPr>
        <p:spPr/>
        <p:txBody>
          <a:bodyPr/>
          <a:lstStyle/>
          <a:p>
            <a:r>
              <a:rPr lang="en-US" altLang="zh-CN" b="1" dirty="0" smtClean="0"/>
              <a:t>Intent</a:t>
            </a:r>
            <a:endParaRPr lang="en-US" altLang="zh-CN" dirty="0"/>
          </a:p>
          <a:p>
            <a:pPr lvl="1"/>
            <a:r>
              <a:rPr lang="en-US" altLang="zh-CN" dirty="0" smtClean="0"/>
              <a:t>Specify the kinds </a:t>
            </a:r>
            <a:r>
              <a:rPr lang="en-US" altLang="zh-CN" dirty="0"/>
              <a:t>of </a:t>
            </a:r>
            <a:r>
              <a:rPr lang="en-US" altLang="zh-CN" dirty="0" smtClean="0"/>
              <a:t>objects to create using a </a:t>
            </a:r>
            <a:r>
              <a:rPr lang="en-US" altLang="zh-CN" dirty="0"/>
              <a:t>prototypical instance</a:t>
            </a:r>
            <a:r>
              <a:rPr lang="en-US" altLang="zh-CN" dirty="0" smtClean="0"/>
              <a:t>, and create new objects by copying this </a:t>
            </a:r>
            <a:r>
              <a:rPr lang="en-US" altLang="zh-CN" dirty="0"/>
              <a:t>prototype</a:t>
            </a:r>
            <a:r>
              <a:rPr lang="en-US" altLang="zh-CN" dirty="0" smtClean="0"/>
              <a:t>. </a:t>
            </a:r>
            <a:r>
              <a:rPr lang="en-US" altLang="zh-CN" b="1" dirty="0" smtClean="0"/>
              <a:t>(</a:t>
            </a:r>
            <a:r>
              <a:rPr lang="zh-CN" altLang="en-US" dirty="0"/>
              <a:t>用原型实例指定创建对象的种类，并且通过拷贝这些原型创建新的对象</a:t>
            </a:r>
            <a:r>
              <a:rPr lang="en-US" altLang="zh-CN" b="1" dirty="0"/>
              <a:t>)</a:t>
            </a:r>
            <a:endParaRPr lang="zh-CN" altLang="en-US" dirty="0"/>
          </a:p>
          <a:p>
            <a:r>
              <a:rPr lang="en-US" altLang="zh-CN" b="1" dirty="0" smtClean="0"/>
              <a:t>Motivation</a:t>
            </a:r>
            <a:endParaRPr lang="en-US" altLang="zh-CN" dirty="0"/>
          </a:p>
          <a:p>
            <a:pPr lvl="1"/>
            <a:r>
              <a:rPr lang="zh-CN" altLang="en-US" dirty="0" smtClean="0"/>
              <a:t>以</a:t>
            </a:r>
            <a:r>
              <a:rPr lang="zh-CN" altLang="en-US" dirty="0"/>
              <a:t>一个已有的对象作为原型，通过它来创建新的对象。在增加新的对象的时候，新对象的细节创建工作由自己来负责，从而使新对象的创建过程与框架隔离开来</a:t>
            </a:r>
            <a:endParaRPr lang="zh-CN" altLang="en-US" dirty="0"/>
          </a:p>
        </p:txBody>
      </p:sp>
      <p:sp>
        <p:nvSpPr>
          <p:cNvPr id="6" name="矩形 5"/>
          <p:cNvSpPr/>
          <p:nvPr/>
        </p:nvSpPr>
        <p:spPr>
          <a:xfrm>
            <a:off x="10910880" y="0"/>
            <a:ext cx="1281120" cy="400110"/>
          </a:xfrm>
          <a:prstGeom prst="rect">
            <a:avLst/>
          </a:prstGeom>
          <a:solidFill>
            <a:srgbClr val="EB7C11"/>
          </a:solidFill>
          <a:ln>
            <a:solidFill>
              <a:schemeClr val="accent1">
                <a:lumMod val="20000"/>
                <a:lumOff val="80000"/>
              </a:schemeClr>
            </a:solidFill>
          </a:ln>
        </p:spPr>
        <p:txBody>
          <a:bodyPr wrap="square">
            <a:spAutoFit/>
          </a:bodyPr>
          <a:lstStyle/>
          <a:p>
            <a:pPr algn="ctr"/>
            <a:r>
              <a:rPr lang="en-US" altLang="zh-CN" sz="2000" dirty="0">
                <a:solidFill>
                  <a:schemeClr val="bg1"/>
                </a:solidFill>
              </a:rPr>
              <a:t>Prototype</a:t>
            </a:r>
            <a:endParaRPr lang="zh-CN" altLang="en-US" sz="2000" dirty="0">
              <a:solidFill>
                <a:schemeClr val="bg1"/>
              </a:solidFill>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Solution</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1</a:t>
            </a:r>
            <a:r>
              <a:rPr lang="zh-CN" altLang="en-US" dirty="0" smtClean="0"/>
              <a:t>、简单形式的原型模式</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sz="3200" dirty="0" smtClean="0"/>
          </a:p>
          <a:p>
            <a:r>
              <a:rPr lang="en-US" altLang="zh-CN" dirty="0" smtClean="0"/>
              <a:t>Prototype: </a:t>
            </a:r>
            <a:r>
              <a:rPr lang="zh-CN" altLang="en-US" dirty="0" smtClean="0"/>
              <a:t>声明一个克隆自身的接口</a:t>
            </a:r>
            <a:endParaRPr lang="zh-CN" altLang="en-US" dirty="0" smtClean="0"/>
          </a:p>
          <a:p>
            <a:r>
              <a:rPr lang="en-US" altLang="zh-CN" dirty="0" err="1" smtClean="0"/>
              <a:t>ConcretePrototype</a:t>
            </a:r>
            <a:r>
              <a:rPr lang="en-US" altLang="zh-CN" dirty="0" smtClean="0"/>
              <a:t>: </a:t>
            </a:r>
            <a:r>
              <a:rPr lang="zh-CN" altLang="en-US" dirty="0" smtClean="0"/>
              <a:t>实现一个克隆自身的接口</a:t>
            </a:r>
            <a:endParaRPr lang="zh-CN" altLang="en-US" dirty="0" smtClean="0"/>
          </a:p>
          <a:p>
            <a:r>
              <a:rPr lang="en-US" altLang="zh-CN" dirty="0" smtClean="0"/>
              <a:t>Client:</a:t>
            </a:r>
            <a:r>
              <a:rPr lang="zh-CN" altLang="en-US" dirty="0" smtClean="0"/>
              <a:t>让一个原型克隆自身从而创建一个新的对象。 </a:t>
            </a:r>
            <a:endParaRPr lang="zh-CN" altLang="en-US" dirty="0"/>
          </a:p>
        </p:txBody>
      </p:sp>
      <p:pic>
        <p:nvPicPr>
          <p:cNvPr id="4" name="图片 3"/>
          <p:cNvPicPr>
            <a:picLocks noChangeAspect="1"/>
          </p:cNvPicPr>
          <p:nvPr/>
        </p:nvPicPr>
        <p:blipFill>
          <a:blip r:embed="rId1"/>
          <a:stretch>
            <a:fillRect/>
          </a:stretch>
        </p:blipFill>
        <p:spPr>
          <a:xfrm>
            <a:off x="2351585" y="1988841"/>
            <a:ext cx="7400925" cy="2924175"/>
          </a:xfrm>
          <a:prstGeom prst="rect">
            <a:avLst/>
          </a:prstGeom>
        </p:spPr>
      </p:pic>
      <p:sp>
        <p:nvSpPr>
          <p:cNvPr id="6" name="矩形 5"/>
          <p:cNvSpPr/>
          <p:nvPr/>
        </p:nvSpPr>
        <p:spPr>
          <a:xfrm>
            <a:off x="10910880" y="0"/>
            <a:ext cx="1281120" cy="400110"/>
          </a:xfrm>
          <a:prstGeom prst="rect">
            <a:avLst/>
          </a:prstGeom>
          <a:solidFill>
            <a:srgbClr val="EB7C11"/>
          </a:solidFill>
          <a:ln>
            <a:solidFill>
              <a:schemeClr val="accent1">
                <a:lumMod val="20000"/>
                <a:lumOff val="80000"/>
              </a:schemeClr>
            </a:solidFill>
          </a:ln>
        </p:spPr>
        <p:txBody>
          <a:bodyPr wrap="square">
            <a:spAutoFit/>
          </a:bodyPr>
          <a:lstStyle/>
          <a:p>
            <a:pPr algn="ctr"/>
            <a:r>
              <a:rPr lang="en-US" altLang="zh-CN" sz="2000" dirty="0">
                <a:solidFill>
                  <a:schemeClr val="bg1"/>
                </a:solidFill>
              </a:rPr>
              <a:t>Prototype</a:t>
            </a:r>
            <a:endParaRPr lang="zh-CN" altLang="en-US" sz="2000" dirty="0">
              <a:solidFill>
                <a:schemeClr val="bg1"/>
              </a:solidFill>
            </a:endParaRPr>
          </a:p>
        </p:txBody>
      </p:sp>
      <p:sp>
        <p:nvSpPr>
          <p:cNvPr id="9" name="灯片编号占位符 8"/>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endParaRPr lang="zh-CN" altLang="en-US"/>
          </a:p>
        </p:txBody>
      </p:sp>
      <p:sp>
        <p:nvSpPr>
          <p:cNvPr id="3" name="内容占位符 2"/>
          <p:cNvSpPr>
            <a:spLocks noGrp="1"/>
          </p:cNvSpPr>
          <p:nvPr>
            <p:ph idx="1"/>
          </p:nvPr>
        </p:nvSpPr>
        <p:spPr>
          <a:xfrm>
            <a:off x="612000" y="1253706"/>
            <a:ext cx="11157857" cy="5288241"/>
          </a:xfrm>
        </p:spPr>
        <p:txBody>
          <a:bodyPr/>
          <a:lstStyle/>
          <a:p>
            <a:pPr marL="0" indent="0">
              <a:buNone/>
            </a:pPr>
            <a:r>
              <a:rPr lang="en-US" altLang="zh-CN" dirty="0" smtClean="0"/>
              <a:t>2</a:t>
            </a:r>
            <a:r>
              <a:rPr lang="zh-CN" altLang="en-US" dirty="0" smtClean="0"/>
              <a:t>、登记形式的原型模式：使用一个原型管理器</a:t>
            </a:r>
            <a:endParaRPr lang="zh-CN" altLang="en-US" dirty="0"/>
          </a:p>
        </p:txBody>
      </p:sp>
      <p:pic>
        <p:nvPicPr>
          <p:cNvPr id="4" name="图片 3"/>
          <p:cNvPicPr>
            <a:picLocks noChangeAspect="1"/>
          </p:cNvPicPr>
          <p:nvPr/>
        </p:nvPicPr>
        <p:blipFill>
          <a:blip r:embed="rId1"/>
          <a:stretch>
            <a:fillRect/>
          </a:stretch>
        </p:blipFill>
        <p:spPr>
          <a:xfrm>
            <a:off x="1537595" y="1804156"/>
            <a:ext cx="5875217" cy="3707793"/>
          </a:xfrm>
          <a:prstGeom prst="rect">
            <a:avLst/>
          </a:prstGeom>
        </p:spPr>
      </p:pic>
      <p:sp>
        <p:nvSpPr>
          <p:cNvPr id="5" name="内容占位符 2"/>
          <p:cNvSpPr txBox="1"/>
          <p:nvPr/>
        </p:nvSpPr>
        <p:spPr bwMode="auto">
          <a:xfrm>
            <a:off x="611999" y="5703669"/>
            <a:ext cx="11157857" cy="94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7950" tIns="53975" rIns="107950" bIns="53975" numCol="1" anchor="t" anchorCtr="0" compatLnSpc="1"/>
          <a:lstStyle>
            <a:lvl1pPr marL="339725" indent="-339725" algn="l" rtl="0" eaLnBrk="0" fontAlgn="base" hangingPunct="0">
              <a:spcBef>
                <a:spcPct val="10000"/>
              </a:spcBef>
              <a:spcAft>
                <a:spcPct val="0"/>
              </a:spcAft>
              <a:buClr>
                <a:srgbClr val="FFFF99"/>
              </a:buClr>
              <a:buFont typeface="Wingdings" panose="05000000000000000000" pitchFamily="2" charset="2"/>
              <a:buChar char="w"/>
              <a:defRPr sz="3200" baseline="0">
                <a:solidFill>
                  <a:srgbClr val="FFFF99"/>
                </a:solidFill>
                <a:latin typeface="Arial Unicode MS" panose="020B0604020202020204" charset="-122"/>
                <a:ea typeface="宋体" panose="02010600030101010101" pitchFamily="2" charset="-122"/>
                <a:cs typeface="+mn-cs"/>
              </a:defRPr>
            </a:lvl1pPr>
            <a:lvl2pPr marL="682625" indent="-228600" algn="l" rtl="0" eaLnBrk="0" fontAlgn="base" hangingPunct="0">
              <a:spcBef>
                <a:spcPct val="10000"/>
              </a:spcBef>
              <a:spcAft>
                <a:spcPct val="0"/>
              </a:spcAft>
              <a:buClr>
                <a:srgbClr val="DDDDDD"/>
              </a:buClr>
              <a:buFont typeface="Wingdings" panose="05000000000000000000" pitchFamily="2" charset="2"/>
              <a:buChar char="§"/>
              <a:defRPr sz="2800" baseline="0">
                <a:solidFill>
                  <a:schemeClr val="tx1"/>
                </a:solidFill>
                <a:latin typeface="Arial Unicode MS" panose="020B0604020202020204" charset="-122"/>
                <a:ea typeface="宋体" panose="02010600030101010101" pitchFamily="2" charset="-122"/>
              </a:defRPr>
            </a:lvl2pPr>
            <a:lvl3pPr marL="1025525" indent="-228600" algn="l" rtl="0" eaLnBrk="0" fontAlgn="base" hangingPunct="0">
              <a:spcBef>
                <a:spcPct val="10000"/>
              </a:spcBef>
              <a:spcAft>
                <a:spcPct val="0"/>
              </a:spcAft>
              <a:buClr>
                <a:srgbClr val="73E1FF"/>
              </a:buClr>
              <a:buChar char="•"/>
              <a:defRPr sz="2800" baseline="0">
                <a:solidFill>
                  <a:srgbClr val="73E1FF"/>
                </a:solidFill>
                <a:latin typeface="Arial Unicode MS" panose="020B0604020202020204" charset="-122"/>
                <a:ea typeface="宋体" panose="02010600030101010101" pitchFamily="2" charset="-122"/>
              </a:defRPr>
            </a:lvl3pPr>
            <a:lvl4pPr marL="1368425" indent="-228600" algn="l" rtl="0" eaLnBrk="0" fontAlgn="base" hangingPunct="0">
              <a:spcBef>
                <a:spcPct val="10000"/>
              </a:spcBef>
              <a:spcAft>
                <a:spcPct val="0"/>
              </a:spcAft>
              <a:buClr>
                <a:srgbClr val="FFFF99"/>
              </a:buClr>
              <a:buFont typeface="Wingdings" panose="05000000000000000000" pitchFamily="2" charset="2"/>
              <a:buChar char="w"/>
              <a:defRPr sz="2400" baseline="0">
                <a:solidFill>
                  <a:srgbClr val="FFFF99"/>
                </a:solidFill>
                <a:latin typeface="Arial Unicode MS" panose="020B0604020202020204" charset="-122"/>
                <a:ea typeface="宋体" panose="02010600030101010101" pitchFamily="2" charset="-122"/>
              </a:defRPr>
            </a:lvl4pPr>
            <a:lvl5pPr marL="1711325" indent="-228600" algn="l" rtl="0" eaLnBrk="0" fontAlgn="base" hangingPunct="0">
              <a:spcBef>
                <a:spcPct val="20000"/>
              </a:spcBef>
              <a:spcAft>
                <a:spcPct val="0"/>
              </a:spcAft>
              <a:buClr>
                <a:srgbClr val="FFFF99"/>
              </a:buClr>
              <a:buChar char="•"/>
              <a:defRPr sz="2400" baseline="0">
                <a:solidFill>
                  <a:srgbClr val="FFFF99"/>
                </a:solidFill>
                <a:latin typeface="Arial Unicode MS" panose="020B0604020202020204" charset="-122"/>
                <a:ea typeface="宋体" panose="02010600030101010101" pitchFamily="2" charset="-122"/>
              </a:defRPr>
            </a:lvl5pPr>
            <a:lvl6pPr marL="2168525" indent="-228600" algn="l" rtl="0" fontAlgn="base">
              <a:spcBef>
                <a:spcPct val="20000"/>
              </a:spcBef>
              <a:spcAft>
                <a:spcPct val="0"/>
              </a:spcAft>
              <a:buClr>
                <a:srgbClr val="FFFF99"/>
              </a:buClr>
              <a:buChar char="•"/>
              <a:defRPr sz="2400">
                <a:solidFill>
                  <a:srgbClr val="FFFF99"/>
                </a:solidFill>
                <a:latin typeface="+mn-lt"/>
              </a:defRPr>
            </a:lvl6pPr>
            <a:lvl7pPr marL="2625725" indent="-228600" algn="l" rtl="0" fontAlgn="base">
              <a:spcBef>
                <a:spcPct val="20000"/>
              </a:spcBef>
              <a:spcAft>
                <a:spcPct val="0"/>
              </a:spcAft>
              <a:buClr>
                <a:srgbClr val="FFFF99"/>
              </a:buClr>
              <a:buChar char="•"/>
              <a:defRPr sz="2400">
                <a:solidFill>
                  <a:srgbClr val="FFFF99"/>
                </a:solidFill>
                <a:latin typeface="+mn-lt"/>
              </a:defRPr>
            </a:lvl7pPr>
            <a:lvl8pPr marL="3082925" indent="-228600" algn="l" rtl="0" fontAlgn="base">
              <a:spcBef>
                <a:spcPct val="20000"/>
              </a:spcBef>
              <a:spcAft>
                <a:spcPct val="0"/>
              </a:spcAft>
              <a:buClr>
                <a:srgbClr val="FFFF99"/>
              </a:buClr>
              <a:buChar char="•"/>
              <a:defRPr sz="2400">
                <a:solidFill>
                  <a:srgbClr val="FFFF99"/>
                </a:solidFill>
                <a:latin typeface="+mn-lt"/>
              </a:defRPr>
            </a:lvl8pPr>
            <a:lvl9pPr marL="3540125" indent="-228600" algn="l" rtl="0" fontAlgn="base">
              <a:spcBef>
                <a:spcPct val="20000"/>
              </a:spcBef>
              <a:spcAft>
                <a:spcPct val="0"/>
              </a:spcAft>
              <a:buClr>
                <a:srgbClr val="FFFF99"/>
              </a:buClr>
              <a:buChar char="•"/>
              <a:defRPr sz="2400">
                <a:solidFill>
                  <a:srgbClr val="FFFF99"/>
                </a:solidFill>
                <a:latin typeface="+mn-lt"/>
              </a:defRPr>
            </a:lvl9pPr>
          </a:lstStyle>
          <a:p>
            <a:pPr>
              <a:buClr>
                <a:srgbClr val="92D050"/>
              </a:buClr>
              <a:buFont typeface="Wingdings" panose="05000000000000000000" pitchFamily="2" charset="2"/>
              <a:buChar char="p"/>
            </a:pPr>
            <a:r>
              <a:rPr lang="en-US" altLang="zh-CN" sz="2400" kern="0" dirty="0">
                <a:solidFill>
                  <a:schemeClr val="tx1"/>
                </a:solidFill>
                <a:latin typeface="+mn-ea"/>
                <a:ea typeface="+mn-ea"/>
              </a:rPr>
              <a:t>Client :</a:t>
            </a:r>
            <a:r>
              <a:rPr lang="zh-CN" altLang="en-US" sz="2400" kern="0" dirty="0">
                <a:solidFill>
                  <a:schemeClr val="tx1"/>
                </a:solidFill>
                <a:latin typeface="+mn-ea"/>
                <a:ea typeface="+mn-ea"/>
              </a:rPr>
              <a:t>客户端向管理员提出创建对象的请求</a:t>
            </a:r>
            <a:r>
              <a:rPr lang="zh-CN" altLang="en-US" sz="2400" kern="0" dirty="0" smtClean="0">
                <a:solidFill>
                  <a:schemeClr val="tx1"/>
                </a:solidFill>
                <a:latin typeface="+mn-ea"/>
                <a:ea typeface="+mn-ea"/>
              </a:rPr>
              <a:t>；</a:t>
            </a:r>
            <a:endParaRPr lang="en-US" altLang="zh-CN" sz="2400" kern="0" dirty="0" smtClean="0">
              <a:solidFill>
                <a:schemeClr val="tx1"/>
              </a:solidFill>
              <a:latin typeface="+mn-ea"/>
              <a:ea typeface="+mn-ea"/>
            </a:endParaRPr>
          </a:p>
          <a:p>
            <a:pPr>
              <a:buClr>
                <a:srgbClr val="92D050"/>
              </a:buClr>
              <a:buFont typeface="Wingdings" panose="05000000000000000000" pitchFamily="2" charset="2"/>
              <a:buChar char="p"/>
            </a:pPr>
            <a:r>
              <a:rPr lang="en-US" altLang="zh-CN" sz="2400" kern="0" dirty="0" smtClean="0">
                <a:solidFill>
                  <a:schemeClr val="tx1"/>
                </a:solidFill>
                <a:latin typeface="+mn-ea"/>
                <a:ea typeface="+mn-ea"/>
              </a:rPr>
              <a:t>Prototype </a:t>
            </a:r>
            <a:r>
              <a:rPr lang="en-US" altLang="zh-CN" sz="2400" kern="0" dirty="0">
                <a:solidFill>
                  <a:schemeClr val="tx1"/>
                </a:solidFill>
                <a:latin typeface="+mn-ea"/>
                <a:ea typeface="+mn-ea"/>
              </a:rPr>
              <a:t>Manager: </a:t>
            </a:r>
            <a:r>
              <a:rPr lang="zh-CN" altLang="en-US" sz="2400" kern="0" dirty="0">
                <a:solidFill>
                  <a:schemeClr val="tx1"/>
                </a:solidFill>
                <a:latin typeface="+mn-ea"/>
                <a:ea typeface="+mn-ea"/>
              </a:rPr>
              <a:t>创建具体原型类的对象，并记录每一个被创建的对象</a:t>
            </a:r>
            <a:endParaRPr lang="zh-CN" altLang="en-US" sz="2400" kern="0" dirty="0">
              <a:solidFill>
                <a:schemeClr val="tx1"/>
              </a:solidFill>
              <a:latin typeface="+mn-ea"/>
              <a:ea typeface="+mn-ea"/>
            </a:endParaRPr>
          </a:p>
        </p:txBody>
      </p:sp>
      <p:sp>
        <p:nvSpPr>
          <p:cNvPr id="6" name="内容占位符 2"/>
          <p:cNvSpPr txBox="1"/>
          <p:nvPr/>
        </p:nvSpPr>
        <p:spPr bwMode="auto">
          <a:xfrm>
            <a:off x="8338406" y="2448526"/>
            <a:ext cx="3415596" cy="2384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7950" tIns="53975" rIns="107950" bIns="53975" numCol="1" anchor="t" anchorCtr="0" compatLnSpc="1"/>
          <a:lstStyle>
            <a:lvl1pPr marL="339725" indent="-339725" algn="l" rtl="0" eaLnBrk="0" fontAlgn="base" hangingPunct="0">
              <a:spcBef>
                <a:spcPct val="10000"/>
              </a:spcBef>
              <a:spcAft>
                <a:spcPct val="0"/>
              </a:spcAft>
              <a:buClr>
                <a:srgbClr val="FFFF99"/>
              </a:buClr>
              <a:buFont typeface="Wingdings" panose="05000000000000000000" pitchFamily="2" charset="2"/>
              <a:buChar char="w"/>
              <a:defRPr sz="3200" baseline="0">
                <a:solidFill>
                  <a:srgbClr val="FFFF99"/>
                </a:solidFill>
                <a:latin typeface="Arial Unicode MS" panose="020B0604020202020204" charset="-122"/>
                <a:ea typeface="宋体" panose="02010600030101010101" pitchFamily="2" charset="-122"/>
                <a:cs typeface="+mn-cs"/>
              </a:defRPr>
            </a:lvl1pPr>
            <a:lvl2pPr marL="682625" indent="-228600" algn="l" rtl="0" eaLnBrk="0" fontAlgn="base" hangingPunct="0">
              <a:spcBef>
                <a:spcPct val="10000"/>
              </a:spcBef>
              <a:spcAft>
                <a:spcPct val="0"/>
              </a:spcAft>
              <a:buClr>
                <a:srgbClr val="DDDDDD"/>
              </a:buClr>
              <a:buFont typeface="Wingdings" panose="05000000000000000000" pitchFamily="2" charset="2"/>
              <a:buChar char="§"/>
              <a:defRPr sz="2800" baseline="0">
                <a:solidFill>
                  <a:schemeClr val="tx1"/>
                </a:solidFill>
                <a:latin typeface="Arial Unicode MS" panose="020B0604020202020204" charset="-122"/>
                <a:ea typeface="宋体" panose="02010600030101010101" pitchFamily="2" charset="-122"/>
              </a:defRPr>
            </a:lvl2pPr>
            <a:lvl3pPr marL="1025525" indent="-228600" algn="l" rtl="0" eaLnBrk="0" fontAlgn="base" hangingPunct="0">
              <a:spcBef>
                <a:spcPct val="10000"/>
              </a:spcBef>
              <a:spcAft>
                <a:spcPct val="0"/>
              </a:spcAft>
              <a:buClr>
                <a:srgbClr val="73E1FF"/>
              </a:buClr>
              <a:buChar char="•"/>
              <a:defRPr sz="2800" baseline="0">
                <a:solidFill>
                  <a:srgbClr val="73E1FF"/>
                </a:solidFill>
                <a:latin typeface="Arial Unicode MS" panose="020B0604020202020204" charset="-122"/>
                <a:ea typeface="宋体" panose="02010600030101010101" pitchFamily="2" charset="-122"/>
              </a:defRPr>
            </a:lvl3pPr>
            <a:lvl4pPr marL="1368425" indent="-228600" algn="l" rtl="0" eaLnBrk="0" fontAlgn="base" hangingPunct="0">
              <a:spcBef>
                <a:spcPct val="10000"/>
              </a:spcBef>
              <a:spcAft>
                <a:spcPct val="0"/>
              </a:spcAft>
              <a:buClr>
                <a:srgbClr val="FFFF99"/>
              </a:buClr>
              <a:buFont typeface="Wingdings" panose="05000000000000000000" pitchFamily="2" charset="2"/>
              <a:buChar char="w"/>
              <a:defRPr sz="2400" baseline="0">
                <a:solidFill>
                  <a:srgbClr val="FFFF99"/>
                </a:solidFill>
                <a:latin typeface="Arial Unicode MS" panose="020B0604020202020204" charset="-122"/>
                <a:ea typeface="宋体" panose="02010600030101010101" pitchFamily="2" charset="-122"/>
              </a:defRPr>
            </a:lvl4pPr>
            <a:lvl5pPr marL="1711325" indent="-228600" algn="l" rtl="0" eaLnBrk="0" fontAlgn="base" hangingPunct="0">
              <a:spcBef>
                <a:spcPct val="20000"/>
              </a:spcBef>
              <a:spcAft>
                <a:spcPct val="0"/>
              </a:spcAft>
              <a:buClr>
                <a:srgbClr val="FFFF99"/>
              </a:buClr>
              <a:buChar char="•"/>
              <a:defRPr sz="2400" baseline="0">
                <a:solidFill>
                  <a:srgbClr val="FFFF99"/>
                </a:solidFill>
                <a:latin typeface="Arial Unicode MS" panose="020B0604020202020204" charset="-122"/>
                <a:ea typeface="宋体" panose="02010600030101010101" pitchFamily="2" charset="-122"/>
              </a:defRPr>
            </a:lvl5pPr>
            <a:lvl6pPr marL="2168525" indent="-228600" algn="l" rtl="0" fontAlgn="base">
              <a:spcBef>
                <a:spcPct val="20000"/>
              </a:spcBef>
              <a:spcAft>
                <a:spcPct val="0"/>
              </a:spcAft>
              <a:buClr>
                <a:srgbClr val="FFFF99"/>
              </a:buClr>
              <a:buChar char="•"/>
              <a:defRPr sz="2400">
                <a:solidFill>
                  <a:srgbClr val="FFFF99"/>
                </a:solidFill>
                <a:latin typeface="+mn-lt"/>
              </a:defRPr>
            </a:lvl6pPr>
            <a:lvl7pPr marL="2625725" indent="-228600" algn="l" rtl="0" fontAlgn="base">
              <a:spcBef>
                <a:spcPct val="20000"/>
              </a:spcBef>
              <a:spcAft>
                <a:spcPct val="0"/>
              </a:spcAft>
              <a:buClr>
                <a:srgbClr val="FFFF99"/>
              </a:buClr>
              <a:buChar char="•"/>
              <a:defRPr sz="2400">
                <a:solidFill>
                  <a:srgbClr val="FFFF99"/>
                </a:solidFill>
                <a:latin typeface="+mn-lt"/>
              </a:defRPr>
            </a:lvl7pPr>
            <a:lvl8pPr marL="3082925" indent="-228600" algn="l" rtl="0" fontAlgn="base">
              <a:spcBef>
                <a:spcPct val="20000"/>
              </a:spcBef>
              <a:spcAft>
                <a:spcPct val="0"/>
              </a:spcAft>
              <a:buClr>
                <a:srgbClr val="FFFF99"/>
              </a:buClr>
              <a:buChar char="•"/>
              <a:defRPr sz="2400">
                <a:solidFill>
                  <a:srgbClr val="FFFF99"/>
                </a:solidFill>
                <a:latin typeface="+mn-lt"/>
              </a:defRPr>
            </a:lvl8pPr>
            <a:lvl9pPr marL="3540125" indent="-228600" algn="l" rtl="0" fontAlgn="base">
              <a:spcBef>
                <a:spcPct val="20000"/>
              </a:spcBef>
              <a:spcAft>
                <a:spcPct val="0"/>
              </a:spcAft>
              <a:buClr>
                <a:srgbClr val="FFFF99"/>
              </a:buClr>
              <a:buChar char="•"/>
              <a:defRPr sz="2400">
                <a:solidFill>
                  <a:srgbClr val="FFFF99"/>
                </a:solidFill>
                <a:latin typeface="+mn-lt"/>
              </a:defRPr>
            </a:lvl9pPr>
          </a:lstStyle>
          <a:p>
            <a:pPr marL="0" indent="0">
              <a:lnSpc>
                <a:spcPct val="150000"/>
              </a:lnSpc>
              <a:buNone/>
            </a:pPr>
            <a:r>
              <a:rPr lang="zh-CN" altLang="en-US" sz="2400" i="1" kern="0" dirty="0">
                <a:solidFill>
                  <a:srgbClr val="EB7C11"/>
                </a:solidFill>
                <a:latin typeface="+mn-ea"/>
                <a:ea typeface="+mn-ea"/>
              </a:rPr>
              <a:t>当一个系统中原型数目不固定时，要保持一个可用原型的注册表</a:t>
            </a:r>
            <a:endParaRPr lang="zh-CN" altLang="en-US" sz="2400" i="1" kern="0" dirty="0">
              <a:solidFill>
                <a:srgbClr val="EB7C11"/>
              </a:solidFill>
              <a:latin typeface="+mn-ea"/>
              <a:ea typeface="+mn-ea"/>
            </a:endParaRPr>
          </a:p>
        </p:txBody>
      </p:sp>
      <p:sp>
        <p:nvSpPr>
          <p:cNvPr id="8" name="矩形 7"/>
          <p:cNvSpPr/>
          <p:nvPr/>
        </p:nvSpPr>
        <p:spPr>
          <a:xfrm>
            <a:off x="10910880" y="0"/>
            <a:ext cx="1281120" cy="400110"/>
          </a:xfrm>
          <a:prstGeom prst="rect">
            <a:avLst/>
          </a:prstGeom>
          <a:solidFill>
            <a:srgbClr val="EB7C11"/>
          </a:solidFill>
          <a:ln>
            <a:solidFill>
              <a:schemeClr val="accent1">
                <a:lumMod val="20000"/>
                <a:lumOff val="80000"/>
              </a:schemeClr>
            </a:solidFill>
          </a:ln>
        </p:spPr>
        <p:txBody>
          <a:bodyPr wrap="square">
            <a:spAutoFit/>
          </a:bodyPr>
          <a:lstStyle/>
          <a:p>
            <a:pPr algn="ctr"/>
            <a:r>
              <a:rPr lang="en-US" altLang="zh-CN" sz="2000" dirty="0">
                <a:solidFill>
                  <a:schemeClr val="bg1"/>
                </a:solidFill>
              </a:rPr>
              <a:t>Prototype</a:t>
            </a:r>
            <a:endParaRPr lang="zh-CN" altLang="en-US" sz="2000" dirty="0">
              <a:solidFill>
                <a:schemeClr val="bg1"/>
              </a:solidFill>
            </a:endParaRPr>
          </a:p>
        </p:txBody>
      </p:sp>
      <p:sp>
        <p:nvSpPr>
          <p:cNvPr id="11" name="灯片编号占位符 10"/>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Prototype</a:t>
            </a:r>
            <a:r>
              <a:rPr lang="zh-CN" altLang="en-US" smtClean="0"/>
              <a:t>模式的优点</a:t>
            </a:r>
            <a:endParaRPr lang="zh-CN" altLang="en-US" dirty="0"/>
          </a:p>
        </p:txBody>
      </p:sp>
      <p:sp>
        <p:nvSpPr>
          <p:cNvPr id="3" name="内容占位符 2"/>
          <p:cNvSpPr>
            <a:spLocks noGrp="1"/>
          </p:cNvSpPr>
          <p:nvPr>
            <p:ph idx="1"/>
          </p:nvPr>
        </p:nvSpPr>
        <p:spPr>
          <a:xfrm>
            <a:off x="612000" y="1353458"/>
            <a:ext cx="11383265" cy="5288241"/>
          </a:xfrm>
        </p:spPr>
        <p:txBody>
          <a:bodyPr/>
          <a:lstStyle/>
          <a:p>
            <a:r>
              <a:rPr lang="zh-CN" altLang="en-US" sz="2250" dirty="0" smtClean="0"/>
              <a:t>原型模式允许动态地增加或减少产品类。由于创建产品类实例的方法是产品类内部具有的，因此增加新产品对整个结构没有影响。</a:t>
            </a:r>
            <a:endParaRPr lang="zh-CN" altLang="en-US" sz="2250" dirty="0" smtClean="0"/>
          </a:p>
          <a:p>
            <a:r>
              <a:rPr lang="zh-CN" altLang="en-US" sz="2250" dirty="0" smtClean="0"/>
              <a:t>原型模式提供简化的创建结构。工厂方法常需要有一个与产品类相同的等级结构，而原型模式不需要。对</a:t>
            </a:r>
            <a:r>
              <a:rPr lang="en-US" altLang="zh-CN" sz="2250" dirty="0" smtClean="0"/>
              <a:t>Java</a:t>
            </a:r>
            <a:r>
              <a:rPr lang="zh-CN" altLang="en-US" sz="2250" dirty="0" smtClean="0"/>
              <a:t>设计者，原型模式有其特有方便之处，</a:t>
            </a:r>
            <a:r>
              <a:rPr lang="en-US" altLang="zh-CN" sz="2250" dirty="0" smtClean="0"/>
              <a:t>Java</a:t>
            </a:r>
            <a:r>
              <a:rPr lang="zh-CN" altLang="en-US" sz="2250" dirty="0" smtClean="0"/>
              <a:t>语言已将原型模式设计到语言模型里。如果善于利用原型模式和</a:t>
            </a:r>
            <a:r>
              <a:rPr lang="en-US" altLang="zh-CN" sz="2250" dirty="0" smtClean="0"/>
              <a:t>Java</a:t>
            </a:r>
            <a:r>
              <a:rPr lang="zh-CN" altLang="en-US" sz="2250" dirty="0" smtClean="0"/>
              <a:t>语言特点，可事半功倍。</a:t>
            </a:r>
            <a:endParaRPr lang="zh-CN" altLang="en-US" sz="2250" dirty="0" smtClean="0"/>
          </a:p>
          <a:p>
            <a:r>
              <a:rPr lang="zh-CN" altLang="en-US" sz="2250" dirty="0" smtClean="0"/>
              <a:t>具有给一个应用软件加载新功能的能力。如：一个分析</a:t>
            </a:r>
            <a:r>
              <a:rPr lang="en-US" altLang="zh-CN" sz="2250" dirty="0" smtClean="0"/>
              <a:t>web</a:t>
            </a:r>
            <a:r>
              <a:rPr lang="zh-CN" altLang="en-US" sz="2250" dirty="0" smtClean="0"/>
              <a:t>服务器的记录文件的应用软件，针对每一种记录文件格式，都可以由一个相应的“格式类”负责。如果出现了应用软件所不支持的新的</a:t>
            </a:r>
            <a:r>
              <a:rPr lang="en-US" altLang="zh-CN" sz="2250" dirty="0" smtClean="0"/>
              <a:t>web</a:t>
            </a:r>
            <a:r>
              <a:rPr lang="zh-CN" altLang="en-US" sz="2250" dirty="0" smtClean="0"/>
              <a:t>服务器，只需提供一个格式类的克隆，并在客户端登记即可，不必给每个软件的用户提供一个全新的软件包。</a:t>
            </a:r>
            <a:endParaRPr lang="zh-CN" altLang="en-US" sz="2250" dirty="0" smtClean="0"/>
          </a:p>
          <a:p>
            <a:r>
              <a:rPr lang="zh-CN" altLang="en-US" sz="2250" dirty="0" smtClean="0"/>
              <a:t>产品类不需要非得有任何事先确定的等级结构，因为原型模式适用于任何的等级结构。</a:t>
            </a:r>
            <a:endParaRPr lang="zh-CN" altLang="en-US" sz="2250" dirty="0"/>
          </a:p>
        </p:txBody>
      </p:sp>
      <p:sp>
        <p:nvSpPr>
          <p:cNvPr id="5" name="矩形 4"/>
          <p:cNvSpPr/>
          <p:nvPr/>
        </p:nvSpPr>
        <p:spPr>
          <a:xfrm>
            <a:off x="10910880" y="0"/>
            <a:ext cx="1281120" cy="400110"/>
          </a:xfrm>
          <a:prstGeom prst="rect">
            <a:avLst/>
          </a:prstGeom>
          <a:solidFill>
            <a:srgbClr val="EB7C11"/>
          </a:solidFill>
          <a:ln>
            <a:solidFill>
              <a:schemeClr val="accent1">
                <a:lumMod val="20000"/>
                <a:lumOff val="80000"/>
              </a:schemeClr>
            </a:solidFill>
          </a:ln>
        </p:spPr>
        <p:txBody>
          <a:bodyPr wrap="square">
            <a:spAutoFit/>
          </a:bodyPr>
          <a:lstStyle/>
          <a:p>
            <a:pPr algn="ctr"/>
            <a:r>
              <a:rPr lang="en-US" altLang="zh-CN" sz="2000" dirty="0">
                <a:solidFill>
                  <a:schemeClr val="bg1"/>
                </a:solidFill>
              </a:rPr>
              <a:t>Prototype</a:t>
            </a:r>
            <a:endParaRPr lang="zh-CN" altLang="en-US" sz="2000" dirty="0">
              <a:solidFill>
                <a:schemeClr val="bg1"/>
              </a:solidFill>
            </a:endParaRPr>
          </a:p>
        </p:txBody>
      </p:sp>
      <p:sp>
        <p:nvSpPr>
          <p:cNvPr id="8" name="灯片编号占位符 7"/>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Prototype</a:t>
            </a:r>
            <a:r>
              <a:rPr lang="zh-CN" altLang="en-US" smtClean="0"/>
              <a:t>模式的缺点</a:t>
            </a:r>
            <a:endParaRPr lang="zh-CN" altLang="en-US" dirty="0"/>
          </a:p>
        </p:txBody>
      </p:sp>
      <p:sp>
        <p:nvSpPr>
          <p:cNvPr id="3" name="内容占位符 2"/>
          <p:cNvSpPr>
            <a:spLocks noGrp="1"/>
          </p:cNvSpPr>
          <p:nvPr>
            <p:ph idx="1"/>
          </p:nvPr>
        </p:nvSpPr>
        <p:spPr/>
        <p:txBody>
          <a:bodyPr/>
          <a:lstStyle/>
          <a:p>
            <a:r>
              <a:rPr lang="zh-CN" altLang="en-US" smtClean="0"/>
              <a:t>每一个类必须配备一个克隆方法。</a:t>
            </a:r>
            <a:endParaRPr lang="zh-CN" altLang="en-US" smtClean="0"/>
          </a:p>
          <a:p>
            <a:r>
              <a:rPr lang="zh-CN" altLang="en-US" smtClean="0"/>
              <a:t>配备克隆方法需要对类的功能进行通盘考虑，这对于全新的类不是很难，但对于已有的类不一定很容易，特别当一个类引用不支持串行化的间接对象，或者引用含有循环结构的时候。 </a:t>
            </a:r>
            <a:endParaRPr lang="zh-CN" altLang="en-US" dirty="0"/>
          </a:p>
        </p:txBody>
      </p:sp>
      <p:sp>
        <p:nvSpPr>
          <p:cNvPr id="5" name="矩形 4"/>
          <p:cNvSpPr/>
          <p:nvPr/>
        </p:nvSpPr>
        <p:spPr>
          <a:xfrm>
            <a:off x="10910880" y="0"/>
            <a:ext cx="1281120" cy="400110"/>
          </a:xfrm>
          <a:prstGeom prst="rect">
            <a:avLst/>
          </a:prstGeom>
          <a:solidFill>
            <a:srgbClr val="EB7C11"/>
          </a:solidFill>
          <a:ln>
            <a:solidFill>
              <a:schemeClr val="accent1">
                <a:lumMod val="20000"/>
                <a:lumOff val="80000"/>
              </a:schemeClr>
            </a:solidFill>
          </a:ln>
        </p:spPr>
        <p:txBody>
          <a:bodyPr wrap="square">
            <a:spAutoFit/>
          </a:bodyPr>
          <a:lstStyle/>
          <a:p>
            <a:pPr algn="ctr"/>
            <a:r>
              <a:rPr lang="en-US" altLang="zh-CN" sz="2000" dirty="0">
                <a:solidFill>
                  <a:schemeClr val="bg1"/>
                </a:solidFill>
              </a:rPr>
              <a:t>Prototype</a:t>
            </a:r>
            <a:endParaRPr lang="zh-CN" altLang="en-US" sz="2000" dirty="0">
              <a:solidFill>
                <a:schemeClr val="bg1"/>
              </a:solidFill>
            </a:endParaRPr>
          </a:p>
        </p:txBody>
      </p:sp>
      <p:sp>
        <p:nvSpPr>
          <p:cNvPr id="8" name="灯片编号占位符 7"/>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Prototype</a:t>
            </a:r>
            <a:r>
              <a:rPr lang="zh-CN" altLang="en-US" smtClean="0"/>
              <a:t>模式的适用性</a:t>
            </a:r>
            <a:endParaRPr lang="zh-CN" altLang="en-US" dirty="0"/>
          </a:p>
        </p:txBody>
      </p:sp>
      <p:sp>
        <p:nvSpPr>
          <p:cNvPr id="3" name="内容占位符 2"/>
          <p:cNvSpPr>
            <a:spLocks noGrp="1"/>
          </p:cNvSpPr>
          <p:nvPr>
            <p:ph idx="1"/>
          </p:nvPr>
        </p:nvSpPr>
        <p:spPr/>
        <p:txBody>
          <a:bodyPr/>
          <a:lstStyle/>
          <a:p>
            <a:r>
              <a:rPr lang="zh-CN" altLang="en-US" smtClean="0"/>
              <a:t>原型模式应用于很多软件中，如果每次创建一个对象要花大量时间，原型模式是最好的解决方案。</a:t>
            </a:r>
            <a:endParaRPr lang="zh-CN" altLang="en-US" smtClean="0"/>
          </a:p>
          <a:p>
            <a:r>
              <a:rPr lang="zh-CN" altLang="en-US" smtClean="0"/>
              <a:t>很多软件提供的复制</a:t>
            </a:r>
            <a:r>
              <a:rPr lang="en-US" altLang="zh-CN" smtClean="0"/>
              <a:t>(Ctrl+C)</a:t>
            </a:r>
            <a:r>
              <a:rPr lang="zh-CN" altLang="en-US" smtClean="0"/>
              <a:t>和粘贴</a:t>
            </a:r>
            <a:r>
              <a:rPr lang="en-US" altLang="zh-CN" smtClean="0"/>
              <a:t>(Ctrl+V)</a:t>
            </a:r>
            <a:r>
              <a:rPr lang="zh-CN" altLang="en-US" smtClean="0"/>
              <a:t>操作就是原型模式的应用，复制得到的对象与原型对象是两个类型相同但内存地址不同的对象，通过原型模式可以大大提高对象的创建效率。</a:t>
            </a:r>
            <a:endParaRPr lang="zh-CN" altLang="en-US" smtClean="0"/>
          </a:p>
          <a:p>
            <a:r>
              <a:rPr lang="zh-CN" altLang="en-US" smtClean="0"/>
              <a:t>使用场景：</a:t>
            </a:r>
            <a:endParaRPr lang="zh-CN" altLang="en-US" smtClean="0"/>
          </a:p>
          <a:p>
            <a:pPr lvl="1"/>
            <a:r>
              <a:rPr lang="zh-CN" altLang="en-US" smtClean="0"/>
              <a:t>资源优化场景</a:t>
            </a:r>
            <a:endParaRPr lang="zh-CN" altLang="en-US" smtClean="0"/>
          </a:p>
          <a:p>
            <a:pPr lvl="1"/>
            <a:r>
              <a:rPr lang="zh-CN" altLang="en-US" smtClean="0"/>
              <a:t>性能和安全要求的场景</a:t>
            </a:r>
            <a:endParaRPr lang="zh-CN" altLang="en-US" smtClean="0"/>
          </a:p>
          <a:p>
            <a:pPr lvl="1"/>
            <a:r>
              <a:rPr lang="zh-CN" altLang="en-US" smtClean="0"/>
              <a:t>一个对象多个修改者的场景 </a:t>
            </a:r>
            <a:endParaRPr lang="zh-CN" altLang="en-US" dirty="0"/>
          </a:p>
        </p:txBody>
      </p:sp>
      <p:sp>
        <p:nvSpPr>
          <p:cNvPr id="5" name="矩形 4"/>
          <p:cNvSpPr/>
          <p:nvPr/>
        </p:nvSpPr>
        <p:spPr>
          <a:xfrm>
            <a:off x="10910880" y="0"/>
            <a:ext cx="1281120" cy="400110"/>
          </a:xfrm>
          <a:prstGeom prst="rect">
            <a:avLst/>
          </a:prstGeom>
          <a:solidFill>
            <a:srgbClr val="EB7C11"/>
          </a:solidFill>
          <a:ln>
            <a:solidFill>
              <a:schemeClr val="accent1">
                <a:lumMod val="20000"/>
                <a:lumOff val="80000"/>
              </a:schemeClr>
            </a:solidFill>
          </a:ln>
        </p:spPr>
        <p:txBody>
          <a:bodyPr wrap="square">
            <a:spAutoFit/>
          </a:bodyPr>
          <a:lstStyle/>
          <a:p>
            <a:pPr algn="ctr"/>
            <a:r>
              <a:rPr lang="en-US" altLang="zh-CN" sz="2000" dirty="0">
                <a:solidFill>
                  <a:schemeClr val="bg1"/>
                </a:solidFill>
              </a:rPr>
              <a:t>Prototype</a:t>
            </a:r>
            <a:endParaRPr lang="zh-CN" altLang="en-US" sz="2000" dirty="0">
              <a:solidFill>
                <a:schemeClr val="bg1"/>
              </a:solidFill>
            </a:endParaRPr>
          </a:p>
        </p:txBody>
      </p:sp>
      <p:sp>
        <p:nvSpPr>
          <p:cNvPr id="8" name="灯片编号占位符 7"/>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5</a:t>
            </a:r>
            <a:r>
              <a:rPr lang="zh-CN" altLang="en-US" smtClean="0"/>
              <a:t>）单例模式 </a:t>
            </a:r>
            <a:r>
              <a:rPr lang="en-US" altLang="zh-CN" smtClean="0"/>
              <a:t>Singleton</a:t>
            </a:r>
            <a:endParaRPr lang="zh-CN" altLang="en-US" dirty="0"/>
          </a:p>
        </p:txBody>
      </p:sp>
      <p:sp>
        <p:nvSpPr>
          <p:cNvPr id="3" name="内容占位符 2"/>
          <p:cNvSpPr>
            <a:spLocks noGrp="1"/>
          </p:cNvSpPr>
          <p:nvPr>
            <p:ph idx="1"/>
          </p:nvPr>
        </p:nvSpPr>
        <p:spPr>
          <a:xfrm>
            <a:off x="596145" y="1203829"/>
            <a:ext cx="11157857" cy="5288241"/>
          </a:xfrm>
        </p:spPr>
        <p:txBody>
          <a:bodyPr/>
          <a:lstStyle/>
          <a:p>
            <a:r>
              <a:rPr lang="zh-CN" altLang="en-US" dirty="0" smtClean="0"/>
              <a:t>举例：在操作系统中，打印池 </a:t>
            </a:r>
            <a:r>
              <a:rPr lang="en-US" altLang="zh-CN" dirty="0" smtClean="0"/>
              <a:t>(</a:t>
            </a:r>
            <a:r>
              <a:rPr lang="en-US" altLang="zh-CN" dirty="0" err="1" smtClean="0"/>
              <a:t>PrintSpooler</a:t>
            </a:r>
            <a:r>
              <a:rPr lang="en-US" altLang="zh-CN" dirty="0" smtClean="0"/>
              <a:t>) </a:t>
            </a:r>
            <a:r>
              <a:rPr lang="zh-CN" altLang="en-US" dirty="0" smtClean="0"/>
              <a:t>是一个用于管理打印任务的应用程序，通过打印池用户可以删除、中止或者改变打印任务的优先级，在一个系统中只允许运行一个打印池对象，如果重复创建打印池则抛出异常。</a:t>
            </a:r>
            <a:endParaRPr lang="zh-CN" altLang="en-US" dirty="0"/>
          </a:p>
        </p:txBody>
      </p:sp>
      <p:sp>
        <p:nvSpPr>
          <p:cNvPr id="4" name="矩形 3"/>
          <p:cNvSpPr/>
          <p:nvPr/>
        </p:nvSpPr>
        <p:spPr>
          <a:xfrm>
            <a:off x="10936528" y="0"/>
            <a:ext cx="1255472" cy="400110"/>
          </a:xfrm>
          <a:prstGeom prst="rect">
            <a:avLst/>
          </a:prstGeom>
          <a:solidFill>
            <a:srgbClr val="EB7C11"/>
          </a:solidFill>
          <a:ln>
            <a:solidFill>
              <a:schemeClr val="accent1">
                <a:lumMod val="20000"/>
                <a:lumOff val="80000"/>
              </a:schemeClr>
            </a:solidFill>
          </a:ln>
        </p:spPr>
        <p:txBody>
          <a:bodyPr wrap="square">
            <a:spAutoFit/>
          </a:bodyPr>
          <a:lstStyle/>
          <a:p>
            <a:pPr algn="ctr"/>
            <a:r>
              <a:rPr lang="en-US" altLang="zh-CN" sz="2000" dirty="0">
                <a:solidFill>
                  <a:schemeClr val="bg1"/>
                </a:solidFill>
              </a:rPr>
              <a:t>Singleton</a:t>
            </a:r>
            <a:endParaRPr lang="zh-CN" altLang="en-US" sz="2000" dirty="0">
              <a:solidFill>
                <a:schemeClr val="bg1"/>
              </a:solidFill>
            </a:endParaRPr>
          </a:p>
        </p:txBody>
      </p:sp>
      <p:pic>
        <p:nvPicPr>
          <p:cNvPr id="5" name="图片 4"/>
          <p:cNvPicPr>
            <a:picLocks noChangeAspect="1"/>
          </p:cNvPicPr>
          <p:nvPr/>
        </p:nvPicPr>
        <p:blipFill>
          <a:blip r:embed="rId1"/>
          <a:stretch>
            <a:fillRect/>
          </a:stretch>
        </p:blipFill>
        <p:spPr>
          <a:xfrm>
            <a:off x="3408219" y="2605764"/>
            <a:ext cx="5485082" cy="4111665"/>
          </a:xfrm>
          <a:prstGeom prst="rect">
            <a:avLst/>
          </a:prstGeom>
        </p:spPr>
      </p:pic>
      <p:sp>
        <p:nvSpPr>
          <p:cNvPr id="8" name="灯片编号占位符 7"/>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特殊的类</a:t>
            </a:r>
            <a:endParaRPr lang="zh-CN" altLang="en-US" dirty="0"/>
          </a:p>
        </p:txBody>
      </p:sp>
      <p:sp>
        <p:nvSpPr>
          <p:cNvPr id="3" name="内容占位符 2"/>
          <p:cNvSpPr>
            <a:spLocks noGrp="1"/>
          </p:cNvSpPr>
          <p:nvPr>
            <p:ph idx="1"/>
          </p:nvPr>
        </p:nvSpPr>
        <p:spPr/>
        <p:txBody>
          <a:bodyPr/>
          <a:lstStyle/>
          <a:p>
            <a:r>
              <a:rPr lang="zh-CN" altLang="en-US" smtClean="0"/>
              <a:t>类和它的实例间一般是一对多的关系。对大多数的类而言，都可以创建多个实例。在需要这些实例时创建它们，在这些实例不再有用时删除它们。这些实例的来去伴随着内存的分配和归还。</a:t>
            </a:r>
            <a:endParaRPr lang="zh-CN" altLang="en-US" smtClean="0"/>
          </a:p>
          <a:p>
            <a:r>
              <a:rPr lang="zh-CN" altLang="en-US" smtClean="0"/>
              <a:t>但有一些类，应该只有一个实例。这个实例似乎应该在程序启动时被创建出来，且只有在程序结束时才被删除。</a:t>
            </a:r>
            <a:endParaRPr lang="zh-CN" altLang="en-US" smtClean="0"/>
          </a:p>
          <a:p>
            <a:pPr lvl="1"/>
            <a:r>
              <a:rPr lang="zh-CN" altLang="en-US" smtClean="0"/>
              <a:t>如：应用程序的基础对象，通过这些对象可以得到系统中的许多其他对象；</a:t>
            </a:r>
            <a:endParaRPr lang="zh-CN" altLang="en-US" smtClean="0"/>
          </a:p>
          <a:p>
            <a:pPr lvl="1"/>
            <a:r>
              <a:rPr lang="zh-CN" altLang="en-US" smtClean="0"/>
              <a:t>如：工厂对象，用于创建系统中其它对象</a:t>
            </a:r>
            <a:endParaRPr lang="zh-CN" altLang="en-US" smtClean="0"/>
          </a:p>
          <a:p>
            <a:pPr lvl="1"/>
            <a:r>
              <a:rPr lang="zh-CN" altLang="en-US" smtClean="0"/>
              <a:t>如：管理器对象，负责管理某些其他对象并以合适的方式去控制它们。</a:t>
            </a:r>
            <a:endParaRPr lang="zh-CN" altLang="en-US" dirty="0"/>
          </a:p>
        </p:txBody>
      </p:sp>
      <p:sp>
        <p:nvSpPr>
          <p:cNvPr id="7" name="矩形 6"/>
          <p:cNvSpPr/>
          <p:nvPr/>
        </p:nvSpPr>
        <p:spPr>
          <a:xfrm>
            <a:off x="10936528" y="0"/>
            <a:ext cx="1255472" cy="400110"/>
          </a:xfrm>
          <a:prstGeom prst="rect">
            <a:avLst/>
          </a:prstGeom>
          <a:solidFill>
            <a:srgbClr val="EB7C11"/>
          </a:solidFill>
          <a:ln>
            <a:solidFill>
              <a:schemeClr val="accent1">
                <a:lumMod val="20000"/>
                <a:lumOff val="80000"/>
              </a:schemeClr>
            </a:solidFill>
          </a:ln>
        </p:spPr>
        <p:txBody>
          <a:bodyPr wrap="square">
            <a:spAutoFit/>
          </a:bodyPr>
          <a:lstStyle/>
          <a:p>
            <a:pPr algn="ctr"/>
            <a:r>
              <a:rPr lang="en-US" altLang="zh-CN" sz="2000" dirty="0">
                <a:solidFill>
                  <a:schemeClr val="bg1"/>
                </a:solidFill>
              </a:rPr>
              <a:t>Singleton</a:t>
            </a:r>
            <a:endParaRPr lang="zh-CN" altLang="en-US" sz="2000" dirty="0">
              <a:solidFill>
                <a:schemeClr val="bg1"/>
              </a:solidFill>
            </a:endParaRPr>
          </a:p>
        </p:txBody>
      </p:sp>
      <p:sp>
        <p:nvSpPr>
          <p:cNvPr id="8" name="灯片编号占位符 7"/>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mtClean="0"/>
              <a:t>对于系统中的某些类来说，只有一个实例很重要。</a:t>
            </a:r>
            <a:endParaRPr lang="en-US" altLang="zh-CN" smtClean="0"/>
          </a:p>
          <a:p>
            <a:pPr lvl="1"/>
            <a:r>
              <a:rPr lang="zh-CN" altLang="en-US" smtClean="0"/>
              <a:t>例如，一个系统中可以存在多个打印任务，但是只能有一个正在工作的任务；一个系统只能有一个窗口管理器或文件系统；一个系统只能有一个计时工具或</a:t>
            </a:r>
            <a:r>
              <a:rPr lang="en-US" altLang="zh-CN" smtClean="0"/>
              <a:t>ID</a:t>
            </a:r>
            <a:r>
              <a:rPr lang="zh-CN" altLang="en-US" smtClean="0"/>
              <a:t>（序号）生成器。</a:t>
            </a:r>
            <a:endParaRPr lang="zh-CN" altLang="en-US" dirty="0"/>
          </a:p>
        </p:txBody>
      </p:sp>
      <p:pic>
        <p:nvPicPr>
          <p:cNvPr id="4" name="图片 3"/>
          <p:cNvPicPr>
            <a:picLocks noChangeAspect="1"/>
          </p:cNvPicPr>
          <p:nvPr/>
        </p:nvPicPr>
        <p:blipFill>
          <a:blip r:embed="rId1"/>
          <a:stretch>
            <a:fillRect/>
          </a:stretch>
        </p:blipFill>
        <p:spPr>
          <a:xfrm>
            <a:off x="4887528" y="3285091"/>
            <a:ext cx="3086100" cy="3200400"/>
          </a:xfrm>
          <a:prstGeom prst="rect">
            <a:avLst/>
          </a:prstGeom>
        </p:spPr>
      </p:pic>
      <p:sp>
        <p:nvSpPr>
          <p:cNvPr id="6" name="矩形 5"/>
          <p:cNvSpPr/>
          <p:nvPr/>
        </p:nvSpPr>
        <p:spPr>
          <a:xfrm>
            <a:off x="10936528" y="0"/>
            <a:ext cx="1255472" cy="400110"/>
          </a:xfrm>
          <a:prstGeom prst="rect">
            <a:avLst/>
          </a:prstGeom>
          <a:solidFill>
            <a:srgbClr val="EB7C11"/>
          </a:solidFill>
          <a:ln>
            <a:solidFill>
              <a:schemeClr val="accent1">
                <a:lumMod val="20000"/>
                <a:lumOff val="80000"/>
              </a:schemeClr>
            </a:solidFill>
          </a:ln>
        </p:spPr>
        <p:txBody>
          <a:bodyPr wrap="square">
            <a:spAutoFit/>
          </a:bodyPr>
          <a:lstStyle/>
          <a:p>
            <a:pPr algn="ctr"/>
            <a:r>
              <a:rPr lang="en-US" altLang="zh-CN" sz="2000" dirty="0">
                <a:solidFill>
                  <a:schemeClr val="bg1"/>
                </a:solidFill>
              </a:rPr>
              <a:t>Singleton</a:t>
            </a:r>
            <a:endParaRPr lang="zh-CN" altLang="en-US" sz="2000" dirty="0">
              <a:solidFill>
                <a:schemeClr val="bg1"/>
              </a:solidFill>
            </a:endParaRPr>
          </a:p>
        </p:txBody>
      </p:sp>
      <p:sp>
        <p:nvSpPr>
          <p:cNvPr id="9" name="灯片编号占位符 8"/>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zh-CN" altLang="en-US" dirty="0"/>
              <a:t>优化示例：</a:t>
            </a:r>
            <a:r>
              <a:rPr lang="zh-CN" altLang="en-US" dirty="0" smtClean="0"/>
              <a:t>优化</a:t>
            </a:r>
            <a:r>
              <a:rPr lang="en-US" altLang="zh-CN" dirty="0" smtClean="0"/>
              <a:t>Control</a:t>
            </a:r>
            <a:r>
              <a:rPr lang="zh-CN" altLang="en-US" dirty="0" smtClean="0"/>
              <a:t>类</a:t>
            </a:r>
            <a:endParaRPr lang="en-US" altLang="zh-CN" dirty="0" smtClean="0"/>
          </a:p>
        </p:txBody>
      </p:sp>
      <p:sp>
        <p:nvSpPr>
          <p:cNvPr id="74755" name="Rectangle 3"/>
          <p:cNvSpPr>
            <a:spLocks noGrp="1" noChangeArrowheads="1"/>
          </p:cNvSpPr>
          <p:nvPr>
            <p:ph type="body" idx="1"/>
          </p:nvPr>
        </p:nvSpPr>
        <p:spPr/>
        <p:txBody>
          <a:bodyPr/>
          <a:lstStyle/>
          <a:p>
            <a:pPr eaLnBrk="1" hangingPunct="1"/>
            <a:r>
              <a:rPr lang="en-US" altLang="zh-CN" dirty="0" smtClean="0">
                <a:ea typeface="宋体" panose="02010600030101010101" pitchFamily="2" charset="-122"/>
              </a:rPr>
              <a:t>What happens to Control Classes?</a:t>
            </a:r>
            <a:endParaRPr lang="en-US" altLang="zh-CN" dirty="0" smtClean="0">
              <a:ea typeface="宋体" panose="02010600030101010101" pitchFamily="2" charset="-122"/>
            </a:endParaRPr>
          </a:p>
          <a:p>
            <a:pPr lvl="1" eaLnBrk="1" hangingPunct="1"/>
            <a:r>
              <a:rPr lang="en-US" altLang="zh-CN" dirty="0" smtClean="0">
                <a:ea typeface="宋体" panose="02010600030101010101" pitchFamily="2" charset="-122"/>
              </a:rPr>
              <a:t>Are they really needed?</a:t>
            </a:r>
            <a:endParaRPr lang="en-US" altLang="zh-CN" dirty="0" smtClean="0">
              <a:ea typeface="宋体" panose="02010600030101010101" pitchFamily="2" charset="-122"/>
            </a:endParaRPr>
          </a:p>
          <a:p>
            <a:pPr lvl="1" eaLnBrk="1" hangingPunct="1"/>
            <a:r>
              <a:rPr lang="en-US" altLang="zh-CN" dirty="0" smtClean="0">
                <a:ea typeface="宋体" panose="02010600030101010101" pitchFamily="2" charset="-122"/>
              </a:rPr>
              <a:t>Should they be split?</a:t>
            </a:r>
            <a:endParaRPr lang="en-US" altLang="zh-CN" dirty="0" smtClean="0">
              <a:ea typeface="宋体" panose="02010600030101010101" pitchFamily="2" charset="-122"/>
            </a:endParaRPr>
          </a:p>
          <a:p>
            <a:pPr eaLnBrk="1" hangingPunct="1"/>
            <a:r>
              <a:rPr lang="en-US" altLang="zh-CN" dirty="0" smtClean="0">
                <a:ea typeface="宋体" panose="02010600030101010101" pitchFamily="2" charset="-122"/>
              </a:rPr>
              <a:t>How do you decide?</a:t>
            </a:r>
            <a:endParaRPr lang="en-US" altLang="zh-CN" dirty="0" smtClean="0">
              <a:ea typeface="宋体" panose="02010600030101010101" pitchFamily="2" charset="-122"/>
            </a:endParaRPr>
          </a:p>
          <a:p>
            <a:pPr lvl="1" eaLnBrk="1" hangingPunct="1"/>
            <a:r>
              <a:rPr lang="en-US" altLang="zh-CN" dirty="0" smtClean="0">
                <a:ea typeface="宋体" panose="02010600030101010101" pitchFamily="2" charset="-122"/>
              </a:rPr>
              <a:t>Complexity</a:t>
            </a:r>
            <a:endParaRPr lang="en-US" altLang="zh-CN" dirty="0" smtClean="0">
              <a:ea typeface="宋体" panose="02010600030101010101" pitchFamily="2" charset="-122"/>
            </a:endParaRPr>
          </a:p>
          <a:p>
            <a:pPr lvl="1" eaLnBrk="1" hangingPunct="1"/>
            <a:r>
              <a:rPr lang="en-US" altLang="zh-CN" dirty="0" smtClean="0">
                <a:ea typeface="宋体" panose="02010600030101010101" pitchFamily="2" charset="-122"/>
              </a:rPr>
              <a:t>Change probability</a:t>
            </a:r>
            <a:endParaRPr lang="en-US" altLang="zh-CN" dirty="0" smtClean="0">
              <a:ea typeface="宋体" panose="02010600030101010101" pitchFamily="2" charset="-122"/>
            </a:endParaRPr>
          </a:p>
          <a:p>
            <a:pPr lvl="1" eaLnBrk="1" hangingPunct="1"/>
            <a:r>
              <a:rPr lang="en-US" altLang="zh-CN" dirty="0" smtClean="0">
                <a:ea typeface="宋体" panose="02010600030101010101" pitchFamily="2" charset="-122"/>
              </a:rPr>
              <a:t>Distribution and performance</a:t>
            </a:r>
            <a:endParaRPr lang="en-US" altLang="zh-CN" dirty="0" smtClean="0">
              <a:ea typeface="宋体" panose="02010600030101010101" pitchFamily="2" charset="-122"/>
            </a:endParaRPr>
          </a:p>
          <a:p>
            <a:pPr lvl="1" eaLnBrk="1" hangingPunct="1"/>
            <a:r>
              <a:rPr lang="en-US" altLang="zh-CN" dirty="0" smtClean="0">
                <a:ea typeface="宋体" panose="02010600030101010101" pitchFamily="2" charset="-122"/>
              </a:rPr>
              <a:t>Transaction management</a:t>
            </a:r>
            <a:endParaRPr lang="en-US" altLang="zh-CN" dirty="0" smtClean="0">
              <a:ea typeface="宋体" panose="02010600030101010101" pitchFamily="2" charset="-122"/>
            </a:endParaRPr>
          </a:p>
        </p:txBody>
      </p:sp>
      <p:grpSp>
        <p:nvGrpSpPr>
          <p:cNvPr id="74756" name="Group 4"/>
          <p:cNvGrpSpPr/>
          <p:nvPr/>
        </p:nvGrpSpPr>
        <p:grpSpPr bwMode="auto">
          <a:xfrm>
            <a:off x="6767514" y="1928814"/>
            <a:ext cx="3451225" cy="1533525"/>
            <a:chOff x="2895" y="1204"/>
            <a:chExt cx="2846" cy="1265"/>
          </a:xfrm>
        </p:grpSpPr>
        <p:sp>
          <p:nvSpPr>
            <p:cNvPr id="74757" name="Freeform 5"/>
            <p:cNvSpPr/>
            <p:nvPr/>
          </p:nvSpPr>
          <p:spPr bwMode="auto">
            <a:xfrm>
              <a:off x="3421" y="1505"/>
              <a:ext cx="1786" cy="943"/>
            </a:xfrm>
            <a:custGeom>
              <a:avLst/>
              <a:gdLst>
                <a:gd name="T0" fmla="*/ 2 w 3573"/>
                <a:gd name="T1" fmla="*/ 6 h 1888"/>
                <a:gd name="T2" fmla="*/ 1 w 3573"/>
                <a:gd name="T3" fmla="*/ 14 h 1888"/>
                <a:gd name="T4" fmla="*/ 0 w 3573"/>
                <a:gd name="T5" fmla="*/ 20 h 1888"/>
                <a:gd name="T6" fmla="*/ 3 w 3573"/>
                <a:gd name="T7" fmla="*/ 23 h 1888"/>
                <a:gd name="T8" fmla="*/ 6 w 3573"/>
                <a:gd name="T9" fmla="*/ 25 h 1888"/>
                <a:gd name="T10" fmla="*/ 10 w 3573"/>
                <a:gd name="T11" fmla="*/ 28 h 1888"/>
                <a:gd name="T12" fmla="*/ 15 w 3573"/>
                <a:gd name="T13" fmla="*/ 27 h 1888"/>
                <a:gd name="T14" fmla="*/ 14 w 3573"/>
                <a:gd name="T15" fmla="*/ 22 h 1888"/>
                <a:gd name="T16" fmla="*/ 18 w 3573"/>
                <a:gd name="T17" fmla="*/ 27 h 1888"/>
                <a:gd name="T18" fmla="*/ 18 w 3573"/>
                <a:gd name="T19" fmla="*/ 25 h 1888"/>
                <a:gd name="T20" fmla="*/ 18 w 3573"/>
                <a:gd name="T21" fmla="*/ 22 h 1888"/>
                <a:gd name="T22" fmla="*/ 19 w 3573"/>
                <a:gd name="T23" fmla="*/ 25 h 1888"/>
                <a:gd name="T24" fmla="*/ 23 w 3573"/>
                <a:gd name="T25" fmla="*/ 28 h 1888"/>
                <a:gd name="T26" fmla="*/ 29 w 3573"/>
                <a:gd name="T27" fmla="*/ 29 h 1888"/>
                <a:gd name="T28" fmla="*/ 32 w 3573"/>
                <a:gd name="T29" fmla="*/ 26 h 1888"/>
                <a:gd name="T30" fmla="*/ 35 w 3573"/>
                <a:gd name="T31" fmla="*/ 23 h 1888"/>
                <a:gd name="T32" fmla="*/ 36 w 3573"/>
                <a:gd name="T33" fmla="*/ 22 h 1888"/>
                <a:gd name="T34" fmla="*/ 35 w 3573"/>
                <a:gd name="T35" fmla="*/ 26 h 1888"/>
                <a:gd name="T36" fmla="*/ 35 w 3573"/>
                <a:gd name="T37" fmla="*/ 28 h 1888"/>
                <a:gd name="T38" fmla="*/ 38 w 3573"/>
                <a:gd name="T39" fmla="*/ 25 h 1888"/>
                <a:gd name="T40" fmla="*/ 38 w 3573"/>
                <a:gd name="T41" fmla="*/ 25 h 1888"/>
                <a:gd name="T42" fmla="*/ 41 w 3573"/>
                <a:gd name="T43" fmla="*/ 28 h 1888"/>
                <a:gd name="T44" fmla="*/ 45 w 3573"/>
                <a:gd name="T45" fmla="*/ 29 h 1888"/>
                <a:gd name="T46" fmla="*/ 48 w 3573"/>
                <a:gd name="T47" fmla="*/ 27 h 1888"/>
                <a:gd name="T48" fmla="*/ 50 w 3573"/>
                <a:gd name="T49" fmla="*/ 22 h 1888"/>
                <a:gd name="T50" fmla="*/ 53 w 3573"/>
                <a:gd name="T51" fmla="*/ 20 h 1888"/>
                <a:gd name="T52" fmla="*/ 55 w 3573"/>
                <a:gd name="T53" fmla="*/ 17 h 1888"/>
                <a:gd name="T54" fmla="*/ 53 w 3573"/>
                <a:gd name="T55" fmla="*/ 14 h 1888"/>
                <a:gd name="T56" fmla="*/ 53 w 3573"/>
                <a:gd name="T57" fmla="*/ 8 h 1888"/>
                <a:gd name="T58" fmla="*/ 54 w 3573"/>
                <a:gd name="T59" fmla="*/ 7 h 1888"/>
                <a:gd name="T60" fmla="*/ 50 w 3573"/>
                <a:gd name="T61" fmla="*/ 2 h 1888"/>
                <a:gd name="T62" fmla="*/ 43 w 3573"/>
                <a:gd name="T63" fmla="*/ 2 h 1888"/>
                <a:gd name="T64" fmla="*/ 29 w 3573"/>
                <a:gd name="T65" fmla="*/ 0 h 1888"/>
                <a:gd name="T66" fmla="*/ 11 w 3573"/>
                <a:gd name="T67" fmla="*/ 0 h 1888"/>
                <a:gd name="T68" fmla="*/ 7 w 3573"/>
                <a:gd name="T69" fmla="*/ 0 h 1888"/>
                <a:gd name="T70" fmla="*/ 6 w 3573"/>
                <a:gd name="T71" fmla="*/ 0 h 1888"/>
                <a:gd name="T72" fmla="*/ 6 w 3573"/>
                <a:gd name="T73" fmla="*/ 1 h 1888"/>
                <a:gd name="T74" fmla="*/ 5 w 3573"/>
                <a:gd name="T75" fmla="*/ 1 h 1888"/>
                <a:gd name="T76" fmla="*/ 5 w 3573"/>
                <a:gd name="T77" fmla="*/ 1 h 1888"/>
                <a:gd name="T78" fmla="*/ 4 w 3573"/>
                <a:gd name="T79" fmla="*/ 2 h 1888"/>
                <a:gd name="T80" fmla="*/ 3 w 3573"/>
                <a:gd name="T81" fmla="*/ 2 h 1888"/>
                <a:gd name="T82" fmla="*/ 3 w 3573"/>
                <a:gd name="T83" fmla="*/ 3 h 188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573"/>
                <a:gd name="T127" fmla="*/ 0 h 1888"/>
                <a:gd name="T128" fmla="*/ 3573 w 3573"/>
                <a:gd name="T129" fmla="*/ 1888 h 188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573" h="1888">
                  <a:moveTo>
                    <a:pt x="219" y="193"/>
                  </a:moveTo>
                  <a:lnTo>
                    <a:pt x="155" y="388"/>
                  </a:lnTo>
                  <a:lnTo>
                    <a:pt x="102" y="672"/>
                  </a:lnTo>
                  <a:lnTo>
                    <a:pt x="97" y="938"/>
                  </a:lnTo>
                  <a:lnTo>
                    <a:pt x="0" y="1252"/>
                  </a:lnTo>
                  <a:lnTo>
                    <a:pt x="51" y="1343"/>
                  </a:lnTo>
                  <a:lnTo>
                    <a:pt x="187" y="1375"/>
                  </a:lnTo>
                  <a:lnTo>
                    <a:pt x="238" y="1511"/>
                  </a:lnTo>
                  <a:lnTo>
                    <a:pt x="337" y="1583"/>
                  </a:lnTo>
                  <a:lnTo>
                    <a:pt x="425" y="1655"/>
                  </a:lnTo>
                  <a:lnTo>
                    <a:pt x="562" y="1778"/>
                  </a:lnTo>
                  <a:lnTo>
                    <a:pt x="679" y="1810"/>
                  </a:lnTo>
                  <a:lnTo>
                    <a:pt x="845" y="1784"/>
                  </a:lnTo>
                  <a:lnTo>
                    <a:pt x="968" y="1732"/>
                  </a:lnTo>
                  <a:lnTo>
                    <a:pt x="1021" y="1687"/>
                  </a:lnTo>
                  <a:lnTo>
                    <a:pt x="949" y="1434"/>
                  </a:lnTo>
                  <a:lnTo>
                    <a:pt x="1070" y="1647"/>
                  </a:lnTo>
                  <a:lnTo>
                    <a:pt x="1155" y="1765"/>
                  </a:lnTo>
                  <a:lnTo>
                    <a:pt x="1265" y="1837"/>
                  </a:lnTo>
                  <a:lnTo>
                    <a:pt x="1161" y="1634"/>
                  </a:lnTo>
                  <a:lnTo>
                    <a:pt x="1110" y="1434"/>
                  </a:lnTo>
                  <a:lnTo>
                    <a:pt x="1161" y="1409"/>
                  </a:lnTo>
                  <a:lnTo>
                    <a:pt x="1212" y="1543"/>
                  </a:lnTo>
                  <a:lnTo>
                    <a:pt x="1270" y="1647"/>
                  </a:lnTo>
                  <a:lnTo>
                    <a:pt x="1367" y="1746"/>
                  </a:lnTo>
                  <a:lnTo>
                    <a:pt x="1529" y="1848"/>
                  </a:lnTo>
                  <a:lnTo>
                    <a:pt x="1671" y="1888"/>
                  </a:lnTo>
                  <a:lnTo>
                    <a:pt x="1864" y="1874"/>
                  </a:lnTo>
                  <a:lnTo>
                    <a:pt x="1989" y="1797"/>
                  </a:lnTo>
                  <a:lnTo>
                    <a:pt x="2091" y="1700"/>
                  </a:lnTo>
                  <a:lnTo>
                    <a:pt x="2167" y="1628"/>
                  </a:lnTo>
                  <a:lnTo>
                    <a:pt x="2271" y="1506"/>
                  </a:lnTo>
                  <a:lnTo>
                    <a:pt x="2322" y="1396"/>
                  </a:lnTo>
                  <a:lnTo>
                    <a:pt x="2367" y="1441"/>
                  </a:lnTo>
                  <a:lnTo>
                    <a:pt x="2303" y="1634"/>
                  </a:lnTo>
                  <a:lnTo>
                    <a:pt x="2252" y="1712"/>
                  </a:lnTo>
                  <a:lnTo>
                    <a:pt x="2185" y="1802"/>
                  </a:lnTo>
                  <a:lnTo>
                    <a:pt x="2303" y="1802"/>
                  </a:lnTo>
                  <a:lnTo>
                    <a:pt x="2386" y="1706"/>
                  </a:lnTo>
                  <a:lnTo>
                    <a:pt x="2439" y="1602"/>
                  </a:lnTo>
                  <a:lnTo>
                    <a:pt x="2463" y="1473"/>
                  </a:lnTo>
                  <a:lnTo>
                    <a:pt x="2484" y="1615"/>
                  </a:lnTo>
                  <a:lnTo>
                    <a:pt x="2548" y="1712"/>
                  </a:lnTo>
                  <a:lnTo>
                    <a:pt x="2652" y="1802"/>
                  </a:lnTo>
                  <a:lnTo>
                    <a:pt x="2787" y="1880"/>
                  </a:lnTo>
                  <a:lnTo>
                    <a:pt x="2917" y="1880"/>
                  </a:lnTo>
                  <a:lnTo>
                    <a:pt x="3032" y="1810"/>
                  </a:lnTo>
                  <a:lnTo>
                    <a:pt x="3110" y="1732"/>
                  </a:lnTo>
                  <a:lnTo>
                    <a:pt x="3174" y="1655"/>
                  </a:lnTo>
                  <a:lnTo>
                    <a:pt x="3250" y="1460"/>
                  </a:lnTo>
                  <a:lnTo>
                    <a:pt x="3380" y="1420"/>
                  </a:lnTo>
                  <a:lnTo>
                    <a:pt x="3445" y="1286"/>
                  </a:lnTo>
                  <a:lnTo>
                    <a:pt x="3567" y="1214"/>
                  </a:lnTo>
                  <a:lnTo>
                    <a:pt x="3573" y="1129"/>
                  </a:lnTo>
                  <a:lnTo>
                    <a:pt x="3496" y="1048"/>
                  </a:lnTo>
                  <a:lnTo>
                    <a:pt x="3418" y="919"/>
                  </a:lnTo>
                  <a:lnTo>
                    <a:pt x="3405" y="762"/>
                  </a:lnTo>
                  <a:lnTo>
                    <a:pt x="3399" y="543"/>
                  </a:lnTo>
                  <a:lnTo>
                    <a:pt x="3484" y="588"/>
                  </a:lnTo>
                  <a:lnTo>
                    <a:pt x="3477" y="498"/>
                  </a:lnTo>
                  <a:lnTo>
                    <a:pt x="3418" y="310"/>
                  </a:lnTo>
                  <a:lnTo>
                    <a:pt x="3250" y="142"/>
                  </a:lnTo>
                  <a:lnTo>
                    <a:pt x="3040" y="44"/>
                  </a:lnTo>
                  <a:lnTo>
                    <a:pt x="2762" y="129"/>
                  </a:lnTo>
                  <a:lnTo>
                    <a:pt x="2471" y="180"/>
                  </a:lnTo>
                  <a:lnTo>
                    <a:pt x="1891" y="44"/>
                  </a:lnTo>
                  <a:lnTo>
                    <a:pt x="1252" y="174"/>
                  </a:lnTo>
                  <a:lnTo>
                    <a:pt x="756" y="57"/>
                  </a:lnTo>
                  <a:lnTo>
                    <a:pt x="497" y="0"/>
                  </a:lnTo>
                  <a:lnTo>
                    <a:pt x="473" y="15"/>
                  </a:lnTo>
                  <a:lnTo>
                    <a:pt x="448" y="30"/>
                  </a:lnTo>
                  <a:lnTo>
                    <a:pt x="425" y="44"/>
                  </a:lnTo>
                  <a:lnTo>
                    <a:pt x="405" y="57"/>
                  </a:lnTo>
                  <a:lnTo>
                    <a:pt x="386" y="70"/>
                  </a:lnTo>
                  <a:lnTo>
                    <a:pt x="369" y="82"/>
                  </a:lnTo>
                  <a:lnTo>
                    <a:pt x="352" y="93"/>
                  </a:lnTo>
                  <a:lnTo>
                    <a:pt x="337" y="104"/>
                  </a:lnTo>
                  <a:lnTo>
                    <a:pt x="323" y="114"/>
                  </a:lnTo>
                  <a:lnTo>
                    <a:pt x="310" y="121"/>
                  </a:lnTo>
                  <a:lnTo>
                    <a:pt x="287" y="138"/>
                  </a:lnTo>
                  <a:lnTo>
                    <a:pt x="269" y="151"/>
                  </a:lnTo>
                  <a:lnTo>
                    <a:pt x="253" y="163"/>
                  </a:lnTo>
                  <a:lnTo>
                    <a:pt x="219" y="193"/>
                  </a:lnTo>
                  <a:close/>
                </a:path>
              </a:pathLst>
            </a:custGeom>
            <a:solidFill>
              <a:srgbClr val="FFCBC3"/>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58" name="Freeform 6"/>
            <p:cNvSpPr/>
            <p:nvPr/>
          </p:nvSpPr>
          <p:spPr bwMode="auto">
            <a:xfrm>
              <a:off x="3185" y="1371"/>
              <a:ext cx="2145" cy="866"/>
            </a:xfrm>
            <a:custGeom>
              <a:avLst/>
              <a:gdLst>
                <a:gd name="T0" fmla="*/ 21 w 4290"/>
                <a:gd name="T1" fmla="*/ 1 h 1732"/>
                <a:gd name="T2" fmla="*/ 17 w 4290"/>
                <a:gd name="T3" fmla="*/ 1 h 1732"/>
                <a:gd name="T4" fmla="*/ 11 w 4290"/>
                <a:gd name="T5" fmla="*/ 6 h 1732"/>
                <a:gd name="T6" fmla="*/ 6 w 4290"/>
                <a:gd name="T7" fmla="*/ 9 h 1732"/>
                <a:gd name="T8" fmla="*/ 9 w 4290"/>
                <a:gd name="T9" fmla="*/ 9 h 1732"/>
                <a:gd name="T10" fmla="*/ 5 w 4290"/>
                <a:gd name="T11" fmla="*/ 14 h 1732"/>
                <a:gd name="T12" fmla="*/ 0 w 4290"/>
                <a:gd name="T13" fmla="*/ 20 h 1732"/>
                <a:gd name="T14" fmla="*/ 1 w 4290"/>
                <a:gd name="T15" fmla="*/ 20 h 1732"/>
                <a:gd name="T16" fmla="*/ 5 w 4290"/>
                <a:gd name="T17" fmla="*/ 18 h 1732"/>
                <a:gd name="T18" fmla="*/ 3 w 4290"/>
                <a:gd name="T19" fmla="*/ 23 h 1732"/>
                <a:gd name="T20" fmla="*/ 6 w 4290"/>
                <a:gd name="T21" fmla="*/ 25 h 1732"/>
                <a:gd name="T22" fmla="*/ 9 w 4290"/>
                <a:gd name="T23" fmla="*/ 27 h 1732"/>
                <a:gd name="T24" fmla="*/ 8 w 4290"/>
                <a:gd name="T25" fmla="*/ 25 h 1732"/>
                <a:gd name="T26" fmla="*/ 10 w 4290"/>
                <a:gd name="T27" fmla="*/ 20 h 1732"/>
                <a:gd name="T28" fmla="*/ 9 w 4290"/>
                <a:gd name="T29" fmla="*/ 12 h 1732"/>
                <a:gd name="T30" fmla="*/ 12 w 4290"/>
                <a:gd name="T31" fmla="*/ 7 h 1732"/>
                <a:gd name="T32" fmla="*/ 25 w 4290"/>
                <a:gd name="T33" fmla="*/ 9 h 1732"/>
                <a:gd name="T34" fmla="*/ 17 w 4290"/>
                <a:gd name="T35" fmla="*/ 11 h 1732"/>
                <a:gd name="T36" fmla="*/ 20 w 4290"/>
                <a:gd name="T37" fmla="*/ 17 h 1732"/>
                <a:gd name="T38" fmla="*/ 22 w 4290"/>
                <a:gd name="T39" fmla="*/ 23 h 1732"/>
                <a:gd name="T40" fmla="*/ 23 w 4290"/>
                <a:gd name="T41" fmla="*/ 14 h 1732"/>
                <a:gd name="T42" fmla="*/ 23 w 4290"/>
                <a:gd name="T43" fmla="*/ 20 h 1732"/>
                <a:gd name="T44" fmla="*/ 25 w 4290"/>
                <a:gd name="T45" fmla="*/ 17 h 1732"/>
                <a:gd name="T46" fmla="*/ 26 w 4290"/>
                <a:gd name="T47" fmla="*/ 15 h 1732"/>
                <a:gd name="T48" fmla="*/ 26 w 4290"/>
                <a:gd name="T49" fmla="*/ 18 h 1732"/>
                <a:gd name="T50" fmla="*/ 29 w 4290"/>
                <a:gd name="T51" fmla="*/ 13 h 1732"/>
                <a:gd name="T52" fmla="*/ 35 w 4290"/>
                <a:gd name="T53" fmla="*/ 9 h 1732"/>
                <a:gd name="T54" fmla="*/ 38 w 4290"/>
                <a:gd name="T55" fmla="*/ 7 h 1732"/>
                <a:gd name="T56" fmla="*/ 50 w 4290"/>
                <a:gd name="T57" fmla="*/ 11 h 1732"/>
                <a:gd name="T58" fmla="*/ 49 w 4290"/>
                <a:gd name="T59" fmla="*/ 12 h 1732"/>
                <a:gd name="T60" fmla="*/ 43 w 4290"/>
                <a:gd name="T61" fmla="*/ 17 h 1732"/>
                <a:gd name="T62" fmla="*/ 43 w 4290"/>
                <a:gd name="T63" fmla="*/ 24 h 1732"/>
                <a:gd name="T64" fmla="*/ 46 w 4290"/>
                <a:gd name="T65" fmla="*/ 19 h 1732"/>
                <a:gd name="T66" fmla="*/ 47 w 4290"/>
                <a:gd name="T67" fmla="*/ 23 h 1732"/>
                <a:gd name="T68" fmla="*/ 49 w 4290"/>
                <a:gd name="T69" fmla="*/ 20 h 1732"/>
                <a:gd name="T70" fmla="*/ 50 w 4290"/>
                <a:gd name="T71" fmla="*/ 14 h 1732"/>
                <a:gd name="T72" fmla="*/ 54 w 4290"/>
                <a:gd name="T73" fmla="*/ 10 h 1732"/>
                <a:gd name="T74" fmla="*/ 53 w 4290"/>
                <a:gd name="T75" fmla="*/ 6 h 1732"/>
                <a:gd name="T76" fmla="*/ 59 w 4290"/>
                <a:gd name="T77" fmla="*/ 9 h 1732"/>
                <a:gd name="T78" fmla="*/ 61 w 4290"/>
                <a:gd name="T79" fmla="*/ 13 h 1732"/>
                <a:gd name="T80" fmla="*/ 61 w 4290"/>
                <a:gd name="T81" fmla="*/ 9 h 1732"/>
                <a:gd name="T82" fmla="*/ 66 w 4290"/>
                <a:gd name="T83" fmla="*/ 12 h 1732"/>
                <a:gd name="T84" fmla="*/ 67 w 4290"/>
                <a:gd name="T85" fmla="*/ 10 h 1732"/>
                <a:gd name="T86" fmla="*/ 60 w 4290"/>
                <a:gd name="T87" fmla="*/ 7 h 1732"/>
                <a:gd name="T88" fmla="*/ 55 w 4290"/>
                <a:gd name="T89" fmla="*/ 3 h 1732"/>
                <a:gd name="T90" fmla="*/ 50 w 4290"/>
                <a:gd name="T91" fmla="*/ 2 h 1732"/>
                <a:gd name="T92" fmla="*/ 44 w 4290"/>
                <a:gd name="T93" fmla="*/ 5 h 1732"/>
                <a:gd name="T94" fmla="*/ 41 w 4290"/>
                <a:gd name="T95" fmla="*/ 1 h 1732"/>
                <a:gd name="T96" fmla="*/ 43 w 4290"/>
                <a:gd name="T97" fmla="*/ 3 h 1732"/>
                <a:gd name="T98" fmla="*/ 33 w 4290"/>
                <a:gd name="T99" fmla="*/ 1 h 1732"/>
                <a:gd name="T100" fmla="*/ 27 w 4290"/>
                <a:gd name="T101" fmla="*/ 5 h 1732"/>
                <a:gd name="T102" fmla="*/ 27 w 4290"/>
                <a:gd name="T103" fmla="*/ 2 h 1732"/>
                <a:gd name="T104" fmla="*/ 25 w 4290"/>
                <a:gd name="T105" fmla="*/ 2 h 1732"/>
                <a:gd name="T106" fmla="*/ 24 w 4290"/>
                <a:gd name="T107" fmla="*/ 3 h 173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290"/>
                <a:gd name="T163" fmla="*/ 0 h 1732"/>
                <a:gd name="T164" fmla="*/ 4290 w 4290"/>
                <a:gd name="T165" fmla="*/ 1732 h 173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290" h="1732">
                  <a:moveTo>
                    <a:pt x="1560" y="175"/>
                  </a:moveTo>
                  <a:lnTo>
                    <a:pt x="1492" y="104"/>
                  </a:lnTo>
                  <a:lnTo>
                    <a:pt x="1396" y="39"/>
                  </a:lnTo>
                  <a:lnTo>
                    <a:pt x="1297" y="13"/>
                  </a:lnTo>
                  <a:lnTo>
                    <a:pt x="1150" y="13"/>
                  </a:lnTo>
                  <a:lnTo>
                    <a:pt x="1027" y="53"/>
                  </a:lnTo>
                  <a:lnTo>
                    <a:pt x="872" y="149"/>
                  </a:lnTo>
                  <a:lnTo>
                    <a:pt x="794" y="245"/>
                  </a:lnTo>
                  <a:lnTo>
                    <a:pt x="728" y="331"/>
                  </a:lnTo>
                  <a:lnTo>
                    <a:pt x="626" y="395"/>
                  </a:lnTo>
                  <a:lnTo>
                    <a:pt x="479" y="453"/>
                  </a:lnTo>
                  <a:lnTo>
                    <a:pt x="388" y="531"/>
                  </a:lnTo>
                  <a:lnTo>
                    <a:pt x="350" y="627"/>
                  </a:lnTo>
                  <a:lnTo>
                    <a:pt x="490" y="544"/>
                  </a:lnTo>
                  <a:lnTo>
                    <a:pt x="594" y="518"/>
                  </a:lnTo>
                  <a:lnTo>
                    <a:pt x="562" y="654"/>
                  </a:lnTo>
                  <a:lnTo>
                    <a:pt x="458" y="803"/>
                  </a:lnTo>
                  <a:lnTo>
                    <a:pt x="337" y="913"/>
                  </a:lnTo>
                  <a:lnTo>
                    <a:pt x="182" y="1015"/>
                  </a:lnTo>
                  <a:lnTo>
                    <a:pt x="78" y="1106"/>
                  </a:lnTo>
                  <a:lnTo>
                    <a:pt x="0" y="1229"/>
                  </a:lnTo>
                  <a:lnTo>
                    <a:pt x="40" y="1325"/>
                  </a:lnTo>
                  <a:lnTo>
                    <a:pt x="85" y="1325"/>
                  </a:lnTo>
                  <a:lnTo>
                    <a:pt x="118" y="1236"/>
                  </a:lnTo>
                  <a:lnTo>
                    <a:pt x="176" y="1159"/>
                  </a:lnTo>
                  <a:lnTo>
                    <a:pt x="305" y="1100"/>
                  </a:lnTo>
                  <a:lnTo>
                    <a:pt x="369" y="1100"/>
                  </a:lnTo>
                  <a:lnTo>
                    <a:pt x="286" y="1204"/>
                  </a:lnTo>
                  <a:lnTo>
                    <a:pt x="240" y="1337"/>
                  </a:lnTo>
                  <a:lnTo>
                    <a:pt x="240" y="1422"/>
                  </a:lnTo>
                  <a:lnTo>
                    <a:pt x="310" y="1416"/>
                  </a:lnTo>
                  <a:lnTo>
                    <a:pt x="337" y="1486"/>
                  </a:lnTo>
                  <a:lnTo>
                    <a:pt x="395" y="1571"/>
                  </a:lnTo>
                  <a:lnTo>
                    <a:pt x="452" y="1622"/>
                  </a:lnTo>
                  <a:lnTo>
                    <a:pt x="503" y="1641"/>
                  </a:lnTo>
                  <a:lnTo>
                    <a:pt x="600" y="1668"/>
                  </a:lnTo>
                  <a:lnTo>
                    <a:pt x="671" y="1732"/>
                  </a:lnTo>
                  <a:lnTo>
                    <a:pt x="645" y="1609"/>
                  </a:lnTo>
                  <a:lnTo>
                    <a:pt x="530" y="1590"/>
                  </a:lnTo>
                  <a:lnTo>
                    <a:pt x="496" y="1545"/>
                  </a:lnTo>
                  <a:lnTo>
                    <a:pt x="522" y="1473"/>
                  </a:lnTo>
                  <a:lnTo>
                    <a:pt x="677" y="1274"/>
                  </a:lnTo>
                  <a:lnTo>
                    <a:pt x="626" y="1081"/>
                  </a:lnTo>
                  <a:lnTo>
                    <a:pt x="605" y="932"/>
                  </a:lnTo>
                  <a:lnTo>
                    <a:pt x="639" y="758"/>
                  </a:lnTo>
                  <a:lnTo>
                    <a:pt x="671" y="609"/>
                  </a:lnTo>
                  <a:lnTo>
                    <a:pt x="728" y="523"/>
                  </a:lnTo>
                  <a:lnTo>
                    <a:pt x="774" y="459"/>
                  </a:lnTo>
                  <a:lnTo>
                    <a:pt x="896" y="400"/>
                  </a:lnTo>
                  <a:lnTo>
                    <a:pt x="1006" y="504"/>
                  </a:lnTo>
                  <a:lnTo>
                    <a:pt x="1626" y="523"/>
                  </a:lnTo>
                  <a:lnTo>
                    <a:pt x="1051" y="563"/>
                  </a:lnTo>
                  <a:lnTo>
                    <a:pt x="1851" y="614"/>
                  </a:lnTo>
                  <a:lnTo>
                    <a:pt x="1091" y="641"/>
                  </a:lnTo>
                  <a:lnTo>
                    <a:pt x="1161" y="731"/>
                  </a:lnTo>
                  <a:lnTo>
                    <a:pt x="1239" y="868"/>
                  </a:lnTo>
                  <a:lnTo>
                    <a:pt x="1284" y="1060"/>
                  </a:lnTo>
                  <a:lnTo>
                    <a:pt x="1324" y="1236"/>
                  </a:lnTo>
                  <a:lnTo>
                    <a:pt x="1388" y="1376"/>
                  </a:lnTo>
                  <a:lnTo>
                    <a:pt x="1465" y="1441"/>
                  </a:lnTo>
                  <a:lnTo>
                    <a:pt x="1452" y="1267"/>
                  </a:lnTo>
                  <a:lnTo>
                    <a:pt x="1469" y="1132"/>
                  </a:lnTo>
                  <a:lnTo>
                    <a:pt x="1515" y="958"/>
                  </a:lnTo>
                  <a:lnTo>
                    <a:pt x="1554" y="860"/>
                  </a:lnTo>
                  <a:lnTo>
                    <a:pt x="1522" y="1095"/>
                  </a:lnTo>
                  <a:lnTo>
                    <a:pt x="1530" y="1255"/>
                  </a:lnTo>
                  <a:lnTo>
                    <a:pt x="1560" y="1416"/>
                  </a:lnTo>
                  <a:lnTo>
                    <a:pt x="1581" y="1229"/>
                  </a:lnTo>
                  <a:lnTo>
                    <a:pt x="1600" y="1081"/>
                  </a:lnTo>
                  <a:lnTo>
                    <a:pt x="1638" y="938"/>
                  </a:lnTo>
                  <a:lnTo>
                    <a:pt x="1696" y="809"/>
                  </a:lnTo>
                  <a:lnTo>
                    <a:pt x="1677" y="972"/>
                  </a:lnTo>
                  <a:lnTo>
                    <a:pt x="1672" y="1151"/>
                  </a:lnTo>
                  <a:lnTo>
                    <a:pt x="1696" y="1337"/>
                  </a:lnTo>
                  <a:lnTo>
                    <a:pt x="1723" y="1138"/>
                  </a:lnTo>
                  <a:lnTo>
                    <a:pt x="1774" y="1028"/>
                  </a:lnTo>
                  <a:lnTo>
                    <a:pt x="1845" y="905"/>
                  </a:lnTo>
                  <a:lnTo>
                    <a:pt x="1897" y="777"/>
                  </a:lnTo>
                  <a:lnTo>
                    <a:pt x="1987" y="699"/>
                  </a:lnTo>
                  <a:lnTo>
                    <a:pt x="2116" y="614"/>
                  </a:lnTo>
                  <a:lnTo>
                    <a:pt x="2259" y="550"/>
                  </a:lnTo>
                  <a:lnTo>
                    <a:pt x="2369" y="453"/>
                  </a:lnTo>
                  <a:lnTo>
                    <a:pt x="2420" y="355"/>
                  </a:lnTo>
                  <a:lnTo>
                    <a:pt x="2433" y="499"/>
                  </a:lnTo>
                  <a:lnTo>
                    <a:pt x="2439" y="603"/>
                  </a:lnTo>
                  <a:lnTo>
                    <a:pt x="3348" y="614"/>
                  </a:lnTo>
                  <a:lnTo>
                    <a:pt x="3212" y="660"/>
                  </a:lnTo>
                  <a:lnTo>
                    <a:pt x="2498" y="654"/>
                  </a:lnTo>
                  <a:lnTo>
                    <a:pt x="2638" y="731"/>
                  </a:lnTo>
                  <a:lnTo>
                    <a:pt x="3161" y="764"/>
                  </a:lnTo>
                  <a:lnTo>
                    <a:pt x="2677" y="796"/>
                  </a:lnTo>
                  <a:lnTo>
                    <a:pt x="2742" y="854"/>
                  </a:lnTo>
                  <a:lnTo>
                    <a:pt x="2774" y="1042"/>
                  </a:lnTo>
                  <a:lnTo>
                    <a:pt x="2787" y="1229"/>
                  </a:lnTo>
                  <a:lnTo>
                    <a:pt x="2779" y="1437"/>
                  </a:lnTo>
                  <a:lnTo>
                    <a:pt x="2755" y="1494"/>
                  </a:lnTo>
                  <a:lnTo>
                    <a:pt x="2910" y="1486"/>
                  </a:lnTo>
                  <a:lnTo>
                    <a:pt x="2942" y="1337"/>
                  </a:lnTo>
                  <a:lnTo>
                    <a:pt x="2961" y="1185"/>
                  </a:lnTo>
                  <a:lnTo>
                    <a:pt x="2993" y="1301"/>
                  </a:lnTo>
                  <a:lnTo>
                    <a:pt x="2955" y="1461"/>
                  </a:lnTo>
                  <a:lnTo>
                    <a:pt x="3065" y="1467"/>
                  </a:lnTo>
                  <a:lnTo>
                    <a:pt x="3091" y="1337"/>
                  </a:lnTo>
                  <a:lnTo>
                    <a:pt x="3091" y="1216"/>
                  </a:lnTo>
                  <a:lnTo>
                    <a:pt x="3148" y="1255"/>
                  </a:lnTo>
                  <a:lnTo>
                    <a:pt x="3110" y="1095"/>
                  </a:lnTo>
                  <a:lnTo>
                    <a:pt x="3148" y="991"/>
                  </a:lnTo>
                  <a:lnTo>
                    <a:pt x="3233" y="913"/>
                  </a:lnTo>
                  <a:lnTo>
                    <a:pt x="3381" y="822"/>
                  </a:lnTo>
                  <a:lnTo>
                    <a:pt x="3477" y="731"/>
                  </a:lnTo>
                  <a:lnTo>
                    <a:pt x="3517" y="582"/>
                  </a:lnTo>
                  <a:lnTo>
                    <a:pt x="3517" y="467"/>
                  </a:lnTo>
                  <a:lnTo>
                    <a:pt x="3466" y="355"/>
                  </a:lnTo>
                  <a:lnTo>
                    <a:pt x="3439" y="323"/>
                  </a:lnTo>
                  <a:lnTo>
                    <a:pt x="3556" y="421"/>
                  </a:lnTo>
                  <a:lnTo>
                    <a:pt x="3632" y="499"/>
                  </a:lnTo>
                  <a:lnTo>
                    <a:pt x="3793" y="550"/>
                  </a:lnTo>
                  <a:lnTo>
                    <a:pt x="3857" y="595"/>
                  </a:lnTo>
                  <a:lnTo>
                    <a:pt x="3921" y="699"/>
                  </a:lnTo>
                  <a:lnTo>
                    <a:pt x="3948" y="796"/>
                  </a:lnTo>
                  <a:lnTo>
                    <a:pt x="3955" y="873"/>
                  </a:lnTo>
                  <a:lnTo>
                    <a:pt x="3993" y="673"/>
                  </a:lnTo>
                  <a:lnTo>
                    <a:pt x="3961" y="537"/>
                  </a:lnTo>
                  <a:lnTo>
                    <a:pt x="4084" y="557"/>
                  </a:lnTo>
                  <a:lnTo>
                    <a:pt x="4175" y="633"/>
                  </a:lnTo>
                  <a:lnTo>
                    <a:pt x="4207" y="745"/>
                  </a:lnTo>
                  <a:lnTo>
                    <a:pt x="4199" y="803"/>
                  </a:lnTo>
                  <a:lnTo>
                    <a:pt x="4290" y="731"/>
                  </a:lnTo>
                  <a:lnTo>
                    <a:pt x="4284" y="603"/>
                  </a:lnTo>
                  <a:lnTo>
                    <a:pt x="4199" y="512"/>
                  </a:lnTo>
                  <a:lnTo>
                    <a:pt x="4033" y="446"/>
                  </a:lnTo>
                  <a:lnTo>
                    <a:pt x="3883" y="387"/>
                  </a:lnTo>
                  <a:lnTo>
                    <a:pt x="3798" y="317"/>
                  </a:lnTo>
                  <a:lnTo>
                    <a:pt x="3734" y="208"/>
                  </a:lnTo>
                  <a:lnTo>
                    <a:pt x="3581" y="130"/>
                  </a:lnTo>
                  <a:lnTo>
                    <a:pt x="3447" y="109"/>
                  </a:lnTo>
                  <a:lnTo>
                    <a:pt x="3324" y="98"/>
                  </a:lnTo>
                  <a:lnTo>
                    <a:pt x="3207" y="109"/>
                  </a:lnTo>
                  <a:lnTo>
                    <a:pt x="3078" y="149"/>
                  </a:lnTo>
                  <a:lnTo>
                    <a:pt x="2942" y="226"/>
                  </a:lnTo>
                  <a:lnTo>
                    <a:pt x="2870" y="291"/>
                  </a:lnTo>
                  <a:lnTo>
                    <a:pt x="2832" y="194"/>
                  </a:lnTo>
                  <a:lnTo>
                    <a:pt x="2755" y="109"/>
                  </a:lnTo>
                  <a:lnTo>
                    <a:pt x="2656" y="58"/>
                  </a:lnTo>
                  <a:lnTo>
                    <a:pt x="2588" y="32"/>
                  </a:lnTo>
                  <a:lnTo>
                    <a:pt x="2664" y="109"/>
                  </a:lnTo>
                  <a:lnTo>
                    <a:pt x="2760" y="213"/>
                  </a:lnTo>
                  <a:lnTo>
                    <a:pt x="2562" y="109"/>
                  </a:lnTo>
                  <a:lnTo>
                    <a:pt x="2356" y="0"/>
                  </a:lnTo>
                  <a:lnTo>
                    <a:pt x="2110" y="26"/>
                  </a:lnTo>
                  <a:lnTo>
                    <a:pt x="1974" y="71"/>
                  </a:lnTo>
                  <a:lnTo>
                    <a:pt x="1851" y="155"/>
                  </a:lnTo>
                  <a:lnTo>
                    <a:pt x="1760" y="278"/>
                  </a:lnTo>
                  <a:lnTo>
                    <a:pt x="1781" y="162"/>
                  </a:lnTo>
                  <a:lnTo>
                    <a:pt x="1832" y="85"/>
                  </a:lnTo>
                  <a:lnTo>
                    <a:pt x="1747" y="109"/>
                  </a:lnTo>
                  <a:lnTo>
                    <a:pt x="1709" y="200"/>
                  </a:lnTo>
                  <a:lnTo>
                    <a:pt x="1696" y="291"/>
                  </a:lnTo>
                  <a:lnTo>
                    <a:pt x="1619" y="117"/>
                  </a:lnTo>
                  <a:lnTo>
                    <a:pt x="1541" y="39"/>
                  </a:lnTo>
                  <a:lnTo>
                    <a:pt x="1613" y="208"/>
                  </a:lnTo>
                  <a:lnTo>
                    <a:pt x="1560" y="175"/>
                  </a:lnTo>
                  <a:close/>
                </a:path>
              </a:pathLst>
            </a:custGeom>
            <a:solidFill>
              <a:srgbClr val="FFE9B8"/>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59" name="Freeform 7"/>
            <p:cNvSpPr/>
            <p:nvPr/>
          </p:nvSpPr>
          <p:spPr bwMode="auto">
            <a:xfrm>
              <a:off x="3510" y="1902"/>
              <a:ext cx="59" cy="77"/>
            </a:xfrm>
            <a:custGeom>
              <a:avLst/>
              <a:gdLst>
                <a:gd name="T0" fmla="*/ 1 w 117"/>
                <a:gd name="T1" fmla="*/ 0 h 156"/>
                <a:gd name="T2" fmla="*/ 0 w 117"/>
                <a:gd name="T3" fmla="*/ 0 h 156"/>
                <a:gd name="T4" fmla="*/ 1 w 117"/>
                <a:gd name="T5" fmla="*/ 2 h 156"/>
                <a:gd name="T6" fmla="*/ 2 w 117"/>
                <a:gd name="T7" fmla="*/ 2 h 156"/>
                <a:gd name="T8" fmla="*/ 2 w 117"/>
                <a:gd name="T9" fmla="*/ 2 h 156"/>
                <a:gd name="T10" fmla="*/ 2 w 117"/>
                <a:gd name="T11" fmla="*/ 1 h 156"/>
                <a:gd name="T12" fmla="*/ 1 w 117"/>
                <a:gd name="T13" fmla="*/ 0 h 156"/>
                <a:gd name="T14" fmla="*/ 1 w 117"/>
                <a:gd name="T15" fmla="*/ 0 h 156"/>
                <a:gd name="T16" fmla="*/ 1 w 117"/>
                <a:gd name="T17" fmla="*/ 0 h 1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7"/>
                <a:gd name="T28" fmla="*/ 0 h 156"/>
                <a:gd name="T29" fmla="*/ 117 w 117"/>
                <a:gd name="T30" fmla="*/ 156 h 1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7" h="156">
                  <a:moveTo>
                    <a:pt x="58" y="0"/>
                  </a:moveTo>
                  <a:lnTo>
                    <a:pt x="0" y="46"/>
                  </a:lnTo>
                  <a:lnTo>
                    <a:pt x="20" y="144"/>
                  </a:lnTo>
                  <a:lnTo>
                    <a:pt x="85" y="156"/>
                  </a:lnTo>
                  <a:lnTo>
                    <a:pt x="117" y="131"/>
                  </a:lnTo>
                  <a:lnTo>
                    <a:pt x="117" y="67"/>
                  </a:lnTo>
                  <a:lnTo>
                    <a:pt x="58" y="0"/>
                  </a:lnTo>
                  <a:close/>
                </a:path>
              </a:pathLst>
            </a:custGeom>
            <a:solidFill>
              <a:srgbClr val="AE91FF"/>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60" name="Freeform 8"/>
            <p:cNvSpPr/>
            <p:nvPr/>
          </p:nvSpPr>
          <p:spPr bwMode="auto">
            <a:xfrm>
              <a:off x="3598" y="1883"/>
              <a:ext cx="62" cy="75"/>
            </a:xfrm>
            <a:custGeom>
              <a:avLst/>
              <a:gdLst>
                <a:gd name="T0" fmla="*/ 2 w 122"/>
                <a:gd name="T1" fmla="*/ 0 h 149"/>
                <a:gd name="T2" fmla="*/ 0 w 122"/>
                <a:gd name="T3" fmla="*/ 1 h 149"/>
                <a:gd name="T4" fmla="*/ 1 w 122"/>
                <a:gd name="T5" fmla="*/ 2 h 149"/>
                <a:gd name="T6" fmla="*/ 1 w 122"/>
                <a:gd name="T7" fmla="*/ 3 h 149"/>
                <a:gd name="T8" fmla="*/ 2 w 122"/>
                <a:gd name="T9" fmla="*/ 3 h 149"/>
                <a:gd name="T10" fmla="*/ 2 w 122"/>
                <a:gd name="T11" fmla="*/ 2 h 149"/>
                <a:gd name="T12" fmla="*/ 2 w 122"/>
                <a:gd name="T13" fmla="*/ 1 h 149"/>
                <a:gd name="T14" fmla="*/ 2 w 122"/>
                <a:gd name="T15" fmla="*/ 0 h 149"/>
                <a:gd name="T16" fmla="*/ 2 w 122"/>
                <a:gd name="T17" fmla="*/ 0 h 149"/>
                <a:gd name="T18" fmla="*/ 2 w 122"/>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
                <a:gd name="T31" fmla="*/ 0 h 149"/>
                <a:gd name="T32" fmla="*/ 122 w 122"/>
                <a:gd name="T33" fmla="*/ 149 h 1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 h="149">
                  <a:moveTo>
                    <a:pt x="69" y="0"/>
                  </a:moveTo>
                  <a:lnTo>
                    <a:pt x="0" y="51"/>
                  </a:lnTo>
                  <a:lnTo>
                    <a:pt x="13" y="123"/>
                  </a:lnTo>
                  <a:lnTo>
                    <a:pt x="56" y="149"/>
                  </a:lnTo>
                  <a:lnTo>
                    <a:pt x="109" y="136"/>
                  </a:lnTo>
                  <a:lnTo>
                    <a:pt x="122" y="72"/>
                  </a:lnTo>
                  <a:lnTo>
                    <a:pt x="102" y="32"/>
                  </a:lnTo>
                  <a:lnTo>
                    <a:pt x="69" y="0"/>
                  </a:lnTo>
                  <a:close/>
                </a:path>
              </a:pathLst>
            </a:custGeom>
            <a:solidFill>
              <a:srgbClr val="AE91FF"/>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61" name="Freeform 9"/>
            <p:cNvSpPr/>
            <p:nvPr/>
          </p:nvSpPr>
          <p:spPr bwMode="auto">
            <a:xfrm>
              <a:off x="4243" y="1924"/>
              <a:ext cx="65" cy="81"/>
            </a:xfrm>
            <a:custGeom>
              <a:avLst/>
              <a:gdLst>
                <a:gd name="T0" fmla="*/ 1 w 130"/>
                <a:gd name="T1" fmla="*/ 0 h 161"/>
                <a:gd name="T2" fmla="*/ 1 w 130"/>
                <a:gd name="T3" fmla="*/ 1 h 161"/>
                <a:gd name="T4" fmla="*/ 0 w 130"/>
                <a:gd name="T5" fmla="*/ 2 h 161"/>
                <a:gd name="T6" fmla="*/ 1 w 130"/>
                <a:gd name="T7" fmla="*/ 3 h 161"/>
                <a:gd name="T8" fmla="*/ 1 w 130"/>
                <a:gd name="T9" fmla="*/ 3 h 161"/>
                <a:gd name="T10" fmla="*/ 2 w 130"/>
                <a:gd name="T11" fmla="*/ 2 h 161"/>
                <a:gd name="T12" fmla="*/ 2 w 130"/>
                <a:gd name="T13" fmla="*/ 1 h 161"/>
                <a:gd name="T14" fmla="*/ 1 w 130"/>
                <a:gd name="T15" fmla="*/ 0 h 161"/>
                <a:gd name="T16" fmla="*/ 1 w 130"/>
                <a:gd name="T17" fmla="*/ 0 h 161"/>
                <a:gd name="T18" fmla="*/ 1 w 130"/>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0"/>
                <a:gd name="T31" fmla="*/ 0 h 161"/>
                <a:gd name="T32" fmla="*/ 130 w 130"/>
                <a:gd name="T33" fmla="*/ 161 h 16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0" h="161">
                  <a:moveTo>
                    <a:pt x="77" y="0"/>
                  </a:moveTo>
                  <a:lnTo>
                    <a:pt x="13" y="53"/>
                  </a:lnTo>
                  <a:lnTo>
                    <a:pt x="0" y="117"/>
                  </a:lnTo>
                  <a:lnTo>
                    <a:pt x="58" y="161"/>
                  </a:lnTo>
                  <a:lnTo>
                    <a:pt x="104" y="136"/>
                  </a:lnTo>
                  <a:lnTo>
                    <a:pt x="130" y="79"/>
                  </a:lnTo>
                  <a:lnTo>
                    <a:pt x="130" y="21"/>
                  </a:lnTo>
                  <a:lnTo>
                    <a:pt x="77" y="0"/>
                  </a:lnTo>
                  <a:close/>
                </a:path>
              </a:pathLst>
            </a:custGeom>
            <a:solidFill>
              <a:srgbClr val="AE91FF"/>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62" name="Freeform 10"/>
            <p:cNvSpPr/>
            <p:nvPr/>
          </p:nvSpPr>
          <p:spPr bwMode="auto">
            <a:xfrm>
              <a:off x="4350" y="1938"/>
              <a:ext cx="68" cy="67"/>
            </a:xfrm>
            <a:custGeom>
              <a:avLst/>
              <a:gdLst>
                <a:gd name="T0" fmla="*/ 0 w 137"/>
                <a:gd name="T1" fmla="*/ 0 h 135"/>
                <a:gd name="T2" fmla="*/ 0 w 137"/>
                <a:gd name="T3" fmla="*/ 0 h 135"/>
                <a:gd name="T4" fmla="*/ 0 w 137"/>
                <a:gd name="T5" fmla="*/ 1 h 135"/>
                <a:gd name="T6" fmla="*/ 1 w 137"/>
                <a:gd name="T7" fmla="*/ 2 h 135"/>
                <a:gd name="T8" fmla="*/ 1 w 137"/>
                <a:gd name="T9" fmla="*/ 1 h 135"/>
                <a:gd name="T10" fmla="*/ 2 w 137"/>
                <a:gd name="T11" fmla="*/ 0 h 135"/>
                <a:gd name="T12" fmla="*/ 1 w 137"/>
                <a:gd name="T13" fmla="*/ 0 h 135"/>
                <a:gd name="T14" fmla="*/ 0 w 137"/>
                <a:gd name="T15" fmla="*/ 0 h 135"/>
                <a:gd name="T16" fmla="*/ 0 w 137"/>
                <a:gd name="T17" fmla="*/ 0 h 135"/>
                <a:gd name="T18" fmla="*/ 0 w 137"/>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7"/>
                <a:gd name="T31" fmla="*/ 0 h 135"/>
                <a:gd name="T32" fmla="*/ 137 w 137"/>
                <a:gd name="T33" fmla="*/ 135 h 1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7" h="135">
                  <a:moveTo>
                    <a:pt x="46" y="0"/>
                  </a:moveTo>
                  <a:lnTo>
                    <a:pt x="0" y="53"/>
                  </a:lnTo>
                  <a:lnTo>
                    <a:pt x="0" y="110"/>
                  </a:lnTo>
                  <a:lnTo>
                    <a:pt x="65" y="135"/>
                  </a:lnTo>
                  <a:lnTo>
                    <a:pt x="123" y="110"/>
                  </a:lnTo>
                  <a:lnTo>
                    <a:pt x="137" y="59"/>
                  </a:lnTo>
                  <a:lnTo>
                    <a:pt x="118" y="6"/>
                  </a:lnTo>
                  <a:lnTo>
                    <a:pt x="46" y="0"/>
                  </a:lnTo>
                  <a:close/>
                </a:path>
              </a:pathLst>
            </a:custGeom>
            <a:solidFill>
              <a:srgbClr val="AE91FF"/>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63" name="Freeform 11"/>
            <p:cNvSpPr/>
            <p:nvPr/>
          </p:nvSpPr>
          <p:spPr bwMode="auto">
            <a:xfrm>
              <a:off x="4992" y="1883"/>
              <a:ext cx="69" cy="75"/>
            </a:xfrm>
            <a:custGeom>
              <a:avLst/>
              <a:gdLst>
                <a:gd name="T0" fmla="*/ 1 w 140"/>
                <a:gd name="T1" fmla="*/ 0 h 149"/>
                <a:gd name="T2" fmla="*/ 0 w 140"/>
                <a:gd name="T3" fmla="*/ 1 h 149"/>
                <a:gd name="T4" fmla="*/ 0 w 140"/>
                <a:gd name="T5" fmla="*/ 2 h 149"/>
                <a:gd name="T6" fmla="*/ 1 w 140"/>
                <a:gd name="T7" fmla="*/ 3 h 149"/>
                <a:gd name="T8" fmla="*/ 1 w 140"/>
                <a:gd name="T9" fmla="*/ 3 h 149"/>
                <a:gd name="T10" fmla="*/ 2 w 140"/>
                <a:gd name="T11" fmla="*/ 1 h 149"/>
                <a:gd name="T12" fmla="*/ 1 w 140"/>
                <a:gd name="T13" fmla="*/ 0 h 149"/>
                <a:gd name="T14" fmla="*/ 1 w 140"/>
                <a:gd name="T15" fmla="*/ 0 h 149"/>
                <a:gd name="T16" fmla="*/ 1 w 140"/>
                <a:gd name="T17" fmla="*/ 0 h 149"/>
                <a:gd name="T18" fmla="*/ 1 w 14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0"/>
                <a:gd name="T31" fmla="*/ 0 h 149"/>
                <a:gd name="T32" fmla="*/ 140 w 140"/>
                <a:gd name="T33" fmla="*/ 149 h 1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0" h="149">
                  <a:moveTo>
                    <a:pt x="70" y="0"/>
                  </a:moveTo>
                  <a:lnTo>
                    <a:pt x="0" y="58"/>
                  </a:lnTo>
                  <a:lnTo>
                    <a:pt x="13" y="128"/>
                  </a:lnTo>
                  <a:lnTo>
                    <a:pt x="64" y="149"/>
                  </a:lnTo>
                  <a:lnTo>
                    <a:pt x="115" y="136"/>
                  </a:lnTo>
                  <a:lnTo>
                    <a:pt x="140" y="51"/>
                  </a:lnTo>
                  <a:lnTo>
                    <a:pt x="121" y="0"/>
                  </a:lnTo>
                  <a:lnTo>
                    <a:pt x="70" y="0"/>
                  </a:lnTo>
                  <a:close/>
                </a:path>
              </a:pathLst>
            </a:custGeom>
            <a:solidFill>
              <a:srgbClr val="AE91FF"/>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64" name="Freeform 12"/>
            <p:cNvSpPr/>
            <p:nvPr/>
          </p:nvSpPr>
          <p:spPr bwMode="auto">
            <a:xfrm>
              <a:off x="5101" y="1889"/>
              <a:ext cx="42" cy="75"/>
            </a:xfrm>
            <a:custGeom>
              <a:avLst/>
              <a:gdLst>
                <a:gd name="T0" fmla="*/ 1 w 84"/>
                <a:gd name="T1" fmla="*/ 0 h 149"/>
                <a:gd name="T2" fmla="*/ 0 w 84"/>
                <a:gd name="T3" fmla="*/ 1 h 149"/>
                <a:gd name="T4" fmla="*/ 0 w 84"/>
                <a:gd name="T5" fmla="*/ 2 h 149"/>
                <a:gd name="T6" fmla="*/ 1 w 84"/>
                <a:gd name="T7" fmla="*/ 3 h 149"/>
                <a:gd name="T8" fmla="*/ 1 w 84"/>
                <a:gd name="T9" fmla="*/ 2 h 149"/>
                <a:gd name="T10" fmla="*/ 1 w 84"/>
                <a:gd name="T11" fmla="*/ 1 h 149"/>
                <a:gd name="T12" fmla="*/ 1 w 84"/>
                <a:gd name="T13" fmla="*/ 0 h 149"/>
                <a:gd name="T14" fmla="*/ 1 w 84"/>
                <a:gd name="T15" fmla="*/ 0 h 149"/>
                <a:gd name="T16" fmla="*/ 1 w 84"/>
                <a:gd name="T17" fmla="*/ 0 h 1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
                <a:gd name="T28" fmla="*/ 0 h 149"/>
                <a:gd name="T29" fmla="*/ 84 w 84"/>
                <a:gd name="T30" fmla="*/ 149 h 1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 h="149">
                  <a:moveTo>
                    <a:pt x="32" y="0"/>
                  </a:moveTo>
                  <a:lnTo>
                    <a:pt x="0" y="38"/>
                  </a:lnTo>
                  <a:lnTo>
                    <a:pt x="0" y="83"/>
                  </a:lnTo>
                  <a:lnTo>
                    <a:pt x="44" y="149"/>
                  </a:lnTo>
                  <a:lnTo>
                    <a:pt x="84" y="83"/>
                  </a:lnTo>
                  <a:lnTo>
                    <a:pt x="78" y="24"/>
                  </a:lnTo>
                  <a:lnTo>
                    <a:pt x="32" y="0"/>
                  </a:lnTo>
                  <a:close/>
                </a:path>
              </a:pathLst>
            </a:custGeom>
            <a:solidFill>
              <a:srgbClr val="AE91FF"/>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65" name="Freeform 13"/>
            <p:cNvSpPr/>
            <p:nvPr/>
          </p:nvSpPr>
          <p:spPr bwMode="auto">
            <a:xfrm>
              <a:off x="3562" y="2244"/>
              <a:ext cx="194" cy="139"/>
            </a:xfrm>
            <a:custGeom>
              <a:avLst/>
              <a:gdLst>
                <a:gd name="T0" fmla="*/ 0 w 387"/>
                <a:gd name="T1" fmla="*/ 1 h 278"/>
                <a:gd name="T2" fmla="*/ 1 w 387"/>
                <a:gd name="T3" fmla="*/ 1 h 278"/>
                <a:gd name="T4" fmla="*/ 2 w 387"/>
                <a:gd name="T5" fmla="*/ 0 h 278"/>
                <a:gd name="T6" fmla="*/ 4 w 387"/>
                <a:gd name="T7" fmla="*/ 1 h 278"/>
                <a:gd name="T8" fmla="*/ 5 w 387"/>
                <a:gd name="T9" fmla="*/ 1 h 278"/>
                <a:gd name="T10" fmla="*/ 6 w 387"/>
                <a:gd name="T11" fmla="*/ 1 h 278"/>
                <a:gd name="T12" fmla="*/ 7 w 387"/>
                <a:gd name="T13" fmla="*/ 2 h 278"/>
                <a:gd name="T14" fmla="*/ 6 w 387"/>
                <a:gd name="T15" fmla="*/ 2 h 278"/>
                <a:gd name="T16" fmla="*/ 6 w 387"/>
                <a:gd name="T17" fmla="*/ 3 h 278"/>
                <a:gd name="T18" fmla="*/ 5 w 387"/>
                <a:gd name="T19" fmla="*/ 4 h 278"/>
                <a:gd name="T20" fmla="*/ 3 w 387"/>
                <a:gd name="T21" fmla="*/ 4 h 278"/>
                <a:gd name="T22" fmla="*/ 2 w 387"/>
                <a:gd name="T23" fmla="*/ 3 h 278"/>
                <a:gd name="T24" fmla="*/ 1 w 387"/>
                <a:gd name="T25" fmla="*/ 3 h 278"/>
                <a:gd name="T26" fmla="*/ 1 w 387"/>
                <a:gd name="T27" fmla="*/ 2 h 278"/>
                <a:gd name="T28" fmla="*/ 1 w 387"/>
                <a:gd name="T29" fmla="*/ 1 h 278"/>
                <a:gd name="T30" fmla="*/ 0 w 387"/>
                <a:gd name="T31" fmla="*/ 1 h 278"/>
                <a:gd name="T32" fmla="*/ 0 w 387"/>
                <a:gd name="T33" fmla="*/ 1 h 278"/>
                <a:gd name="T34" fmla="*/ 0 w 387"/>
                <a:gd name="T35" fmla="*/ 1 h 2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7"/>
                <a:gd name="T55" fmla="*/ 0 h 278"/>
                <a:gd name="T56" fmla="*/ 387 w 387"/>
                <a:gd name="T57" fmla="*/ 278 h 27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7" h="278">
                  <a:moveTo>
                    <a:pt x="0" y="53"/>
                  </a:moveTo>
                  <a:lnTo>
                    <a:pt x="26" y="13"/>
                  </a:lnTo>
                  <a:lnTo>
                    <a:pt x="85" y="0"/>
                  </a:lnTo>
                  <a:lnTo>
                    <a:pt x="200" y="19"/>
                  </a:lnTo>
                  <a:lnTo>
                    <a:pt x="291" y="59"/>
                  </a:lnTo>
                  <a:lnTo>
                    <a:pt x="349" y="97"/>
                  </a:lnTo>
                  <a:lnTo>
                    <a:pt x="387" y="131"/>
                  </a:lnTo>
                  <a:lnTo>
                    <a:pt x="382" y="176"/>
                  </a:lnTo>
                  <a:lnTo>
                    <a:pt x="329" y="233"/>
                  </a:lnTo>
                  <a:lnTo>
                    <a:pt x="272" y="267"/>
                  </a:lnTo>
                  <a:lnTo>
                    <a:pt x="174" y="278"/>
                  </a:lnTo>
                  <a:lnTo>
                    <a:pt x="104" y="246"/>
                  </a:lnTo>
                  <a:lnTo>
                    <a:pt x="64" y="201"/>
                  </a:lnTo>
                  <a:lnTo>
                    <a:pt x="58" y="149"/>
                  </a:lnTo>
                  <a:lnTo>
                    <a:pt x="64" y="117"/>
                  </a:lnTo>
                  <a:lnTo>
                    <a:pt x="0" y="53"/>
                  </a:lnTo>
                  <a:close/>
                </a:path>
              </a:pathLst>
            </a:custGeom>
            <a:solidFill>
              <a:srgbClr val="FFB1A5"/>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66" name="Freeform 14"/>
            <p:cNvSpPr/>
            <p:nvPr/>
          </p:nvSpPr>
          <p:spPr bwMode="auto">
            <a:xfrm>
              <a:off x="4201" y="2273"/>
              <a:ext cx="194" cy="155"/>
            </a:xfrm>
            <a:custGeom>
              <a:avLst/>
              <a:gdLst>
                <a:gd name="T0" fmla="*/ 1 w 387"/>
                <a:gd name="T1" fmla="*/ 1 h 310"/>
                <a:gd name="T2" fmla="*/ 2 w 387"/>
                <a:gd name="T3" fmla="*/ 1 h 310"/>
                <a:gd name="T4" fmla="*/ 3 w 387"/>
                <a:gd name="T5" fmla="*/ 1 h 310"/>
                <a:gd name="T6" fmla="*/ 4 w 387"/>
                <a:gd name="T7" fmla="*/ 0 h 310"/>
                <a:gd name="T8" fmla="*/ 6 w 387"/>
                <a:gd name="T9" fmla="*/ 1 h 310"/>
                <a:gd name="T10" fmla="*/ 6 w 387"/>
                <a:gd name="T11" fmla="*/ 1 h 310"/>
                <a:gd name="T12" fmla="*/ 7 w 387"/>
                <a:gd name="T13" fmla="*/ 1 h 310"/>
                <a:gd name="T14" fmla="*/ 6 w 387"/>
                <a:gd name="T15" fmla="*/ 1 h 310"/>
                <a:gd name="T16" fmla="*/ 6 w 387"/>
                <a:gd name="T17" fmla="*/ 2 h 310"/>
                <a:gd name="T18" fmla="*/ 6 w 387"/>
                <a:gd name="T19" fmla="*/ 3 h 310"/>
                <a:gd name="T20" fmla="*/ 5 w 387"/>
                <a:gd name="T21" fmla="*/ 5 h 310"/>
                <a:gd name="T22" fmla="*/ 4 w 387"/>
                <a:gd name="T23" fmla="*/ 5 h 310"/>
                <a:gd name="T24" fmla="*/ 3 w 387"/>
                <a:gd name="T25" fmla="*/ 5 h 310"/>
                <a:gd name="T26" fmla="*/ 1 w 387"/>
                <a:gd name="T27" fmla="*/ 5 h 310"/>
                <a:gd name="T28" fmla="*/ 1 w 387"/>
                <a:gd name="T29" fmla="*/ 3 h 310"/>
                <a:gd name="T30" fmla="*/ 0 w 387"/>
                <a:gd name="T31" fmla="*/ 2 h 310"/>
                <a:gd name="T32" fmla="*/ 1 w 387"/>
                <a:gd name="T33" fmla="*/ 1 h 310"/>
                <a:gd name="T34" fmla="*/ 1 w 387"/>
                <a:gd name="T35" fmla="*/ 1 h 310"/>
                <a:gd name="T36" fmla="*/ 1 w 387"/>
                <a:gd name="T37" fmla="*/ 1 h 3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87"/>
                <a:gd name="T58" fmla="*/ 0 h 310"/>
                <a:gd name="T59" fmla="*/ 387 w 387"/>
                <a:gd name="T60" fmla="*/ 310 h 3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87" h="310">
                  <a:moveTo>
                    <a:pt x="32" y="123"/>
                  </a:moveTo>
                  <a:lnTo>
                    <a:pt x="77" y="51"/>
                  </a:lnTo>
                  <a:lnTo>
                    <a:pt x="136" y="13"/>
                  </a:lnTo>
                  <a:lnTo>
                    <a:pt x="232" y="0"/>
                  </a:lnTo>
                  <a:lnTo>
                    <a:pt x="323" y="5"/>
                  </a:lnTo>
                  <a:lnTo>
                    <a:pt x="368" y="19"/>
                  </a:lnTo>
                  <a:lnTo>
                    <a:pt x="387" y="72"/>
                  </a:lnTo>
                  <a:lnTo>
                    <a:pt x="374" y="117"/>
                  </a:lnTo>
                  <a:lnTo>
                    <a:pt x="329" y="155"/>
                  </a:lnTo>
                  <a:lnTo>
                    <a:pt x="347" y="213"/>
                  </a:lnTo>
                  <a:lnTo>
                    <a:pt x="315" y="264"/>
                  </a:lnTo>
                  <a:lnTo>
                    <a:pt x="245" y="304"/>
                  </a:lnTo>
                  <a:lnTo>
                    <a:pt x="136" y="310"/>
                  </a:lnTo>
                  <a:lnTo>
                    <a:pt x="51" y="291"/>
                  </a:lnTo>
                  <a:lnTo>
                    <a:pt x="5" y="232"/>
                  </a:lnTo>
                  <a:lnTo>
                    <a:pt x="0" y="168"/>
                  </a:lnTo>
                  <a:lnTo>
                    <a:pt x="32" y="123"/>
                  </a:lnTo>
                  <a:close/>
                </a:path>
              </a:pathLst>
            </a:custGeom>
            <a:solidFill>
              <a:srgbClr val="FFB1A5"/>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67" name="Freeform 15"/>
            <p:cNvSpPr/>
            <p:nvPr/>
          </p:nvSpPr>
          <p:spPr bwMode="auto">
            <a:xfrm>
              <a:off x="4898" y="2205"/>
              <a:ext cx="213" cy="172"/>
            </a:xfrm>
            <a:custGeom>
              <a:avLst/>
              <a:gdLst>
                <a:gd name="T0" fmla="*/ 1 w 425"/>
                <a:gd name="T1" fmla="*/ 3 h 344"/>
                <a:gd name="T2" fmla="*/ 2 w 425"/>
                <a:gd name="T3" fmla="*/ 1 h 344"/>
                <a:gd name="T4" fmla="*/ 4 w 425"/>
                <a:gd name="T5" fmla="*/ 1 h 344"/>
                <a:gd name="T6" fmla="*/ 5 w 425"/>
                <a:gd name="T7" fmla="*/ 0 h 344"/>
                <a:gd name="T8" fmla="*/ 6 w 425"/>
                <a:gd name="T9" fmla="*/ 0 h 344"/>
                <a:gd name="T10" fmla="*/ 7 w 425"/>
                <a:gd name="T11" fmla="*/ 1 h 344"/>
                <a:gd name="T12" fmla="*/ 7 w 425"/>
                <a:gd name="T13" fmla="*/ 1 h 344"/>
                <a:gd name="T14" fmla="*/ 7 w 425"/>
                <a:gd name="T15" fmla="*/ 1 h 344"/>
                <a:gd name="T16" fmla="*/ 6 w 425"/>
                <a:gd name="T17" fmla="*/ 3 h 344"/>
                <a:gd name="T18" fmla="*/ 5 w 425"/>
                <a:gd name="T19" fmla="*/ 3 h 344"/>
                <a:gd name="T20" fmla="*/ 5 w 425"/>
                <a:gd name="T21" fmla="*/ 3 h 344"/>
                <a:gd name="T22" fmla="*/ 5 w 425"/>
                <a:gd name="T23" fmla="*/ 5 h 344"/>
                <a:gd name="T24" fmla="*/ 5 w 425"/>
                <a:gd name="T25" fmla="*/ 5 h 344"/>
                <a:gd name="T26" fmla="*/ 4 w 425"/>
                <a:gd name="T27" fmla="*/ 5 h 344"/>
                <a:gd name="T28" fmla="*/ 2 w 425"/>
                <a:gd name="T29" fmla="*/ 5 h 344"/>
                <a:gd name="T30" fmla="*/ 1 w 425"/>
                <a:gd name="T31" fmla="*/ 5 h 344"/>
                <a:gd name="T32" fmla="*/ 0 w 425"/>
                <a:gd name="T33" fmla="*/ 3 h 344"/>
                <a:gd name="T34" fmla="*/ 1 w 425"/>
                <a:gd name="T35" fmla="*/ 3 h 344"/>
                <a:gd name="T36" fmla="*/ 1 w 425"/>
                <a:gd name="T37" fmla="*/ 3 h 344"/>
                <a:gd name="T38" fmla="*/ 1 w 425"/>
                <a:gd name="T39" fmla="*/ 3 h 34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5"/>
                <a:gd name="T61" fmla="*/ 0 h 344"/>
                <a:gd name="T62" fmla="*/ 425 w 425"/>
                <a:gd name="T63" fmla="*/ 344 h 34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5" h="344">
                  <a:moveTo>
                    <a:pt x="21" y="162"/>
                  </a:moveTo>
                  <a:lnTo>
                    <a:pt x="117" y="71"/>
                  </a:lnTo>
                  <a:lnTo>
                    <a:pt x="206" y="18"/>
                  </a:lnTo>
                  <a:lnTo>
                    <a:pt x="295" y="0"/>
                  </a:lnTo>
                  <a:lnTo>
                    <a:pt x="380" y="0"/>
                  </a:lnTo>
                  <a:lnTo>
                    <a:pt x="418" y="26"/>
                  </a:lnTo>
                  <a:lnTo>
                    <a:pt x="425" y="58"/>
                  </a:lnTo>
                  <a:lnTo>
                    <a:pt x="399" y="90"/>
                  </a:lnTo>
                  <a:lnTo>
                    <a:pt x="340" y="130"/>
                  </a:lnTo>
                  <a:lnTo>
                    <a:pt x="295" y="155"/>
                  </a:lnTo>
                  <a:lnTo>
                    <a:pt x="302" y="194"/>
                  </a:lnTo>
                  <a:lnTo>
                    <a:pt x="302" y="259"/>
                  </a:lnTo>
                  <a:lnTo>
                    <a:pt x="276" y="310"/>
                  </a:lnTo>
                  <a:lnTo>
                    <a:pt x="200" y="344"/>
                  </a:lnTo>
                  <a:lnTo>
                    <a:pt x="110" y="336"/>
                  </a:lnTo>
                  <a:lnTo>
                    <a:pt x="32" y="304"/>
                  </a:lnTo>
                  <a:lnTo>
                    <a:pt x="0" y="253"/>
                  </a:lnTo>
                  <a:lnTo>
                    <a:pt x="21" y="162"/>
                  </a:lnTo>
                  <a:close/>
                </a:path>
              </a:pathLst>
            </a:custGeom>
            <a:solidFill>
              <a:srgbClr val="FFB1A5"/>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68" name="Freeform 16"/>
            <p:cNvSpPr/>
            <p:nvPr/>
          </p:nvSpPr>
          <p:spPr bwMode="auto">
            <a:xfrm>
              <a:off x="4647" y="1418"/>
              <a:ext cx="697" cy="356"/>
            </a:xfrm>
            <a:custGeom>
              <a:avLst/>
              <a:gdLst>
                <a:gd name="T0" fmla="*/ 0 w 1395"/>
                <a:gd name="T1" fmla="*/ 4 h 713"/>
                <a:gd name="T2" fmla="*/ 1 w 1395"/>
                <a:gd name="T3" fmla="*/ 2 h 713"/>
                <a:gd name="T4" fmla="*/ 3 w 1395"/>
                <a:gd name="T5" fmla="*/ 1 h 713"/>
                <a:gd name="T6" fmla="*/ 5 w 1395"/>
                <a:gd name="T7" fmla="*/ 0 h 713"/>
                <a:gd name="T8" fmla="*/ 7 w 1395"/>
                <a:gd name="T9" fmla="*/ 0 h 713"/>
                <a:gd name="T10" fmla="*/ 9 w 1395"/>
                <a:gd name="T11" fmla="*/ 0 h 713"/>
                <a:gd name="T12" fmla="*/ 11 w 1395"/>
                <a:gd name="T13" fmla="*/ 0 h 713"/>
                <a:gd name="T14" fmla="*/ 12 w 1395"/>
                <a:gd name="T15" fmla="*/ 1 h 713"/>
                <a:gd name="T16" fmla="*/ 13 w 1395"/>
                <a:gd name="T17" fmla="*/ 2 h 713"/>
                <a:gd name="T18" fmla="*/ 13 w 1395"/>
                <a:gd name="T19" fmla="*/ 3 h 713"/>
                <a:gd name="T20" fmla="*/ 14 w 1395"/>
                <a:gd name="T21" fmla="*/ 4 h 713"/>
                <a:gd name="T22" fmla="*/ 15 w 1395"/>
                <a:gd name="T23" fmla="*/ 5 h 713"/>
                <a:gd name="T24" fmla="*/ 19 w 1395"/>
                <a:gd name="T25" fmla="*/ 5 h 713"/>
                <a:gd name="T26" fmla="*/ 21 w 1395"/>
                <a:gd name="T27" fmla="*/ 6 h 713"/>
                <a:gd name="T28" fmla="*/ 21 w 1395"/>
                <a:gd name="T29" fmla="*/ 8 h 713"/>
                <a:gd name="T30" fmla="*/ 21 w 1395"/>
                <a:gd name="T31" fmla="*/ 9 h 713"/>
                <a:gd name="T32" fmla="*/ 21 w 1395"/>
                <a:gd name="T33" fmla="*/ 10 h 713"/>
                <a:gd name="T34" fmla="*/ 20 w 1395"/>
                <a:gd name="T35" fmla="*/ 10 h 713"/>
                <a:gd name="T36" fmla="*/ 20 w 1395"/>
                <a:gd name="T37" fmla="*/ 11 h 713"/>
                <a:gd name="T38" fmla="*/ 20 w 1395"/>
                <a:gd name="T39" fmla="*/ 9 h 713"/>
                <a:gd name="T40" fmla="*/ 20 w 1395"/>
                <a:gd name="T41" fmla="*/ 8 h 713"/>
                <a:gd name="T42" fmla="*/ 20 w 1395"/>
                <a:gd name="T43" fmla="*/ 7 h 713"/>
                <a:gd name="T44" fmla="*/ 19 w 1395"/>
                <a:gd name="T45" fmla="*/ 6 h 713"/>
                <a:gd name="T46" fmla="*/ 18 w 1395"/>
                <a:gd name="T47" fmla="*/ 6 h 713"/>
                <a:gd name="T48" fmla="*/ 14 w 1395"/>
                <a:gd name="T49" fmla="*/ 5 h 713"/>
                <a:gd name="T50" fmla="*/ 13 w 1395"/>
                <a:gd name="T51" fmla="*/ 4 h 713"/>
                <a:gd name="T52" fmla="*/ 13 w 1395"/>
                <a:gd name="T53" fmla="*/ 4 h 713"/>
                <a:gd name="T54" fmla="*/ 12 w 1395"/>
                <a:gd name="T55" fmla="*/ 3 h 713"/>
                <a:gd name="T56" fmla="*/ 13 w 1395"/>
                <a:gd name="T57" fmla="*/ 3 h 713"/>
                <a:gd name="T58" fmla="*/ 12 w 1395"/>
                <a:gd name="T59" fmla="*/ 2 h 713"/>
                <a:gd name="T60" fmla="*/ 10 w 1395"/>
                <a:gd name="T61" fmla="*/ 1 h 713"/>
                <a:gd name="T62" fmla="*/ 10 w 1395"/>
                <a:gd name="T63" fmla="*/ 1 h 713"/>
                <a:gd name="T64" fmla="*/ 10 w 1395"/>
                <a:gd name="T65" fmla="*/ 2 h 713"/>
                <a:gd name="T66" fmla="*/ 9 w 1395"/>
                <a:gd name="T67" fmla="*/ 1 h 713"/>
                <a:gd name="T68" fmla="*/ 8 w 1395"/>
                <a:gd name="T69" fmla="*/ 1 h 713"/>
                <a:gd name="T70" fmla="*/ 6 w 1395"/>
                <a:gd name="T71" fmla="*/ 1 h 713"/>
                <a:gd name="T72" fmla="*/ 5 w 1395"/>
                <a:gd name="T73" fmla="*/ 1 h 713"/>
                <a:gd name="T74" fmla="*/ 3 w 1395"/>
                <a:gd name="T75" fmla="*/ 2 h 713"/>
                <a:gd name="T76" fmla="*/ 2 w 1395"/>
                <a:gd name="T77" fmla="*/ 3 h 713"/>
                <a:gd name="T78" fmla="*/ 0 w 1395"/>
                <a:gd name="T79" fmla="*/ 4 h 713"/>
                <a:gd name="T80" fmla="*/ 0 w 1395"/>
                <a:gd name="T81" fmla="*/ 4 h 713"/>
                <a:gd name="T82" fmla="*/ 0 w 1395"/>
                <a:gd name="T83" fmla="*/ 4 h 713"/>
                <a:gd name="T84" fmla="*/ 0 w 1395"/>
                <a:gd name="T85" fmla="*/ 4 h 71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95"/>
                <a:gd name="T130" fmla="*/ 0 h 713"/>
                <a:gd name="T131" fmla="*/ 1395 w 1395"/>
                <a:gd name="T132" fmla="*/ 713 h 71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95" h="713">
                  <a:moveTo>
                    <a:pt x="0" y="286"/>
                  </a:moveTo>
                  <a:lnTo>
                    <a:pt x="102" y="180"/>
                  </a:lnTo>
                  <a:lnTo>
                    <a:pt x="231" y="91"/>
                  </a:lnTo>
                  <a:lnTo>
                    <a:pt x="359" y="32"/>
                  </a:lnTo>
                  <a:lnTo>
                    <a:pt x="488" y="0"/>
                  </a:lnTo>
                  <a:lnTo>
                    <a:pt x="613" y="6"/>
                  </a:lnTo>
                  <a:lnTo>
                    <a:pt x="722" y="36"/>
                  </a:lnTo>
                  <a:lnTo>
                    <a:pt x="815" y="82"/>
                  </a:lnTo>
                  <a:lnTo>
                    <a:pt x="877" y="144"/>
                  </a:lnTo>
                  <a:lnTo>
                    <a:pt x="894" y="206"/>
                  </a:lnTo>
                  <a:lnTo>
                    <a:pt x="911" y="263"/>
                  </a:lnTo>
                  <a:lnTo>
                    <a:pt x="1010" y="322"/>
                  </a:lnTo>
                  <a:lnTo>
                    <a:pt x="1236" y="365"/>
                  </a:lnTo>
                  <a:lnTo>
                    <a:pt x="1355" y="437"/>
                  </a:lnTo>
                  <a:lnTo>
                    <a:pt x="1395" y="522"/>
                  </a:lnTo>
                  <a:lnTo>
                    <a:pt x="1395" y="605"/>
                  </a:lnTo>
                  <a:lnTo>
                    <a:pt x="1365" y="655"/>
                  </a:lnTo>
                  <a:lnTo>
                    <a:pt x="1320" y="700"/>
                  </a:lnTo>
                  <a:lnTo>
                    <a:pt x="1280" y="713"/>
                  </a:lnTo>
                  <a:lnTo>
                    <a:pt x="1338" y="632"/>
                  </a:lnTo>
                  <a:lnTo>
                    <a:pt x="1333" y="549"/>
                  </a:lnTo>
                  <a:lnTo>
                    <a:pt x="1306" y="490"/>
                  </a:lnTo>
                  <a:lnTo>
                    <a:pt x="1259" y="447"/>
                  </a:lnTo>
                  <a:lnTo>
                    <a:pt x="1187" y="420"/>
                  </a:lnTo>
                  <a:lnTo>
                    <a:pt x="947" y="358"/>
                  </a:lnTo>
                  <a:lnTo>
                    <a:pt x="881" y="308"/>
                  </a:lnTo>
                  <a:lnTo>
                    <a:pt x="845" y="273"/>
                  </a:lnTo>
                  <a:lnTo>
                    <a:pt x="822" y="214"/>
                  </a:lnTo>
                  <a:lnTo>
                    <a:pt x="864" y="233"/>
                  </a:lnTo>
                  <a:lnTo>
                    <a:pt x="788" y="148"/>
                  </a:lnTo>
                  <a:lnTo>
                    <a:pt x="700" y="85"/>
                  </a:lnTo>
                  <a:lnTo>
                    <a:pt x="647" y="72"/>
                  </a:lnTo>
                  <a:lnTo>
                    <a:pt x="692" y="134"/>
                  </a:lnTo>
                  <a:lnTo>
                    <a:pt x="613" y="82"/>
                  </a:lnTo>
                  <a:lnTo>
                    <a:pt x="531" y="65"/>
                  </a:lnTo>
                  <a:lnTo>
                    <a:pt x="429" y="68"/>
                  </a:lnTo>
                  <a:lnTo>
                    <a:pt x="340" y="91"/>
                  </a:lnTo>
                  <a:lnTo>
                    <a:pt x="234" y="138"/>
                  </a:lnTo>
                  <a:lnTo>
                    <a:pt x="132" y="233"/>
                  </a:lnTo>
                  <a:lnTo>
                    <a:pt x="61" y="316"/>
                  </a:lnTo>
                  <a:lnTo>
                    <a:pt x="0" y="28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69" name="Freeform 17"/>
            <p:cNvSpPr/>
            <p:nvPr/>
          </p:nvSpPr>
          <p:spPr bwMode="auto">
            <a:xfrm>
              <a:off x="4961" y="1569"/>
              <a:ext cx="335" cy="250"/>
            </a:xfrm>
            <a:custGeom>
              <a:avLst/>
              <a:gdLst>
                <a:gd name="T0" fmla="*/ 0 w 669"/>
                <a:gd name="T1" fmla="*/ 0 h 499"/>
                <a:gd name="T2" fmla="*/ 2 w 669"/>
                <a:gd name="T3" fmla="*/ 2 h 499"/>
                <a:gd name="T4" fmla="*/ 3 w 669"/>
                <a:gd name="T5" fmla="*/ 2 h 499"/>
                <a:gd name="T6" fmla="*/ 5 w 669"/>
                <a:gd name="T7" fmla="*/ 2 h 499"/>
                <a:gd name="T8" fmla="*/ 7 w 669"/>
                <a:gd name="T9" fmla="*/ 2 h 499"/>
                <a:gd name="T10" fmla="*/ 9 w 669"/>
                <a:gd name="T11" fmla="*/ 3 h 499"/>
                <a:gd name="T12" fmla="*/ 10 w 669"/>
                <a:gd name="T13" fmla="*/ 4 h 499"/>
                <a:gd name="T14" fmla="*/ 11 w 669"/>
                <a:gd name="T15" fmla="*/ 5 h 499"/>
                <a:gd name="T16" fmla="*/ 11 w 669"/>
                <a:gd name="T17" fmla="*/ 6 h 499"/>
                <a:gd name="T18" fmla="*/ 11 w 669"/>
                <a:gd name="T19" fmla="*/ 6 h 499"/>
                <a:gd name="T20" fmla="*/ 10 w 669"/>
                <a:gd name="T21" fmla="*/ 6 h 499"/>
                <a:gd name="T22" fmla="*/ 10 w 669"/>
                <a:gd name="T23" fmla="*/ 5 h 499"/>
                <a:gd name="T24" fmla="*/ 10 w 669"/>
                <a:gd name="T25" fmla="*/ 4 h 499"/>
                <a:gd name="T26" fmla="*/ 9 w 669"/>
                <a:gd name="T27" fmla="*/ 3 h 499"/>
                <a:gd name="T28" fmla="*/ 8 w 669"/>
                <a:gd name="T29" fmla="*/ 3 h 499"/>
                <a:gd name="T30" fmla="*/ 7 w 669"/>
                <a:gd name="T31" fmla="*/ 3 h 499"/>
                <a:gd name="T32" fmla="*/ 8 w 669"/>
                <a:gd name="T33" fmla="*/ 4 h 499"/>
                <a:gd name="T34" fmla="*/ 8 w 669"/>
                <a:gd name="T35" fmla="*/ 6 h 499"/>
                <a:gd name="T36" fmla="*/ 8 w 669"/>
                <a:gd name="T37" fmla="*/ 7 h 499"/>
                <a:gd name="T38" fmla="*/ 7 w 669"/>
                <a:gd name="T39" fmla="*/ 8 h 499"/>
                <a:gd name="T40" fmla="*/ 7 w 669"/>
                <a:gd name="T41" fmla="*/ 8 h 499"/>
                <a:gd name="T42" fmla="*/ 6 w 669"/>
                <a:gd name="T43" fmla="*/ 7 h 499"/>
                <a:gd name="T44" fmla="*/ 7 w 669"/>
                <a:gd name="T45" fmla="*/ 6 h 499"/>
                <a:gd name="T46" fmla="*/ 7 w 669"/>
                <a:gd name="T47" fmla="*/ 4 h 499"/>
                <a:gd name="T48" fmla="*/ 6 w 669"/>
                <a:gd name="T49" fmla="*/ 3 h 499"/>
                <a:gd name="T50" fmla="*/ 7 w 669"/>
                <a:gd name="T51" fmla="*/ 3 h 499"/>
                <a:gd name="T52" fmla="*/ 5 w 669"/>
                <a:gd name="T53" fmla="*/ 3 h 499"/>
                <a:gd name="T54" fmla="*/ 3 w 669"/>
                <a:gd name="T55" fmla="*/ 3 h 499"/>
                <a:gd name="T56" fmla="*/ 2 w 669"/>
                <a:gd name="T57" fmla="*/ 2 h 499"/>
                <a:gd name="T58" fmla="*/ 1 w 669"/>
                <a:gd name="T59" fmla="*/ 2 h 499"/>
                <a:gd name="T60" fmla="*/ 1 w 669"/>
                <a:gd name="T61" fmla="*/ 1 h 499"/>
                <a:gd name="T62" fmla="*/ 0 w 669"/>
                <a:gd name="T63" fmla="*/ 0 h 499"/>
                <a:gd name="T64" fmla="*/ 0 w 669"/>
                <a:gd name="T65" fmla="*/ 0 h 499"/>
                <a:gd name="T66" fmla="*/ 0 w 669"/>
                <a:gd name="T67" fmla="*/ 0 h 4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69"/>
                <a:gd name="T103" fmla="*/ 0 h 499"/>
                <a:gd name="T104" fmla="*/ 669 w 669"/>
                <a:gd name="T105" fmla="*/ 499 h 49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69" h="499">
                  <a:moveTo>
                    <a:pt x="0" y="0"/>
                  </a:moveTo>
                  <a:lnTo>
                    <a:pt x="79" y="75"/>
                  </a:lnTo>
                  <a:lnTo>
                    <a:pt x="162" y="102"/>
                  </a:lnTo>
                  <a:lnTo>
                    <a:pt x="291" y="117"/>
                  </a:lnTo>
                  <a:lnTo>
                    <a:pt x="436" y="121"/>
                  </a:lnTo>
                  <a:lnTo>
                    <a:pt x="548" y="144"/>
                  </a:lnTo>
                  <a:lnTo>
                    <a:pt x="620" y="196"/>
                  </a:lnTo>
                  <a:lnTo>
                    <a:pt x="659" y="259"/>
                  </a:lnTo>
                  <a:lnTo>
                    <a:pt x="669" y="321"/>
                  </a:lnTo>
                  <a:lnTo>
                    <a:pt x="646" y="365"/>
                  </a:lnTo>
                  <a:lnTo>
                    <a:pt x="633" y="329"/>
                  </a:lnTo>
                  <a:lnTo>
                    <a:pt x="620" y="259"/>
                  </a:lnTo>
                  <a:lnTo>
                    <a:pt x="584" y="200"/>
                  </a:lnTo>
                  <a:lnTo>
                    <a:pt x="531" y="170"/>
                  </a:lnTo>
                  <a:lnTo>
                    <a:pt x="472" y="151"/>
                  </a:lnTo>
                  <a:lnTo>
                    <a:pt x="423" y="147"/>
                  </a:lnTo>
                  <a:lnTo>
                    <a:pt x="468" y="253"/>
                  </a:lnTo>
                  <a:lnTo>
                    <a:pt x="472" y="329"/>
                  </a:lnTo>
                  <a:lnTo>
                    <a:pt x="459" y="414"/>
                  </a:lnTo>
                  <a:lnTo>
                    <a:pt x="429" y="476"/>
                  </a:lnTo>
                  <a:lnTo>
                    <a:pt x="406" y="499"/>
                  </a:lnTo>
                  <a:lnTo>
                    <a:pt x="370" y="444"/>
                  </a:lnTo>
                  <a:lnTo>
                    <a:pt x="393" y="338"/>
                  </a:lnTo>
                  <a:lnTo>
                    <a:pt x="389" y="253"/>
                  </a:lnTo>
                  <a:lnTo>
                    <a:pt x="366" y="187"/>
                  </a:lnTo>
                  <a:lnTo>
                    <a:pt x="389" y="157"/>
                  </a:lnTo>
                  <a:lnTo>
                    <a:pt x="268" y="144"/>
                  </a:lnTo>
                  <a:lnTo>
                    <a:pt x="153" y="130"/>
                  </a:lnTo>
                  <a:lnTo>
                    <a:pt x="96" y="108"/>
                  </a:lnTo>
                  <a:lnTo>
                    <a:pt x="30" y="75"/>
                  </a:lnTo>
                  <a:lnTo>
                    <a:pt x="3" y="3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70" name="Freeform 18"/>
            <p:cNvSpPr/>
            <p:nvPr/>
          </p:nvSpPr>
          <p:spPr bwMode="auto">
            <a:xfrm>
              <a:off x="4731" y="1596"/>
              <a:ext cx="219" cy="340"/>
            </a:xfrm>
            <a:custGeom>
              <a:avLst/>
              <a:gdLst>
                <a:gd name="T0" fmla="*/ 6 w 439"/>
                <a:gd name="T1" fmla="*/ 0 h 679"/>
                <a:gd name="T2" fmla="*/ 6 w 439"/>
                <a:gd name="T3" fmla="*/ 2 h 679"/>
                <a:gd name="T4" fmla="*/ 6 w 439"/>
                <a:gd name="T5" fmla="*/ 4 h 679"/>
                <a:gd name="T6" fmla="*/ 5 w 439"/>
                <a:gd name="T7" fmla="*/ 6 h 679"/>
                <a:gd name="T8" fmla="*/ 4 w 439"/>
                <a:gd name="T9" fmla="*/ 7 h 679"/>
                <a:gd name="T10" fmla="*/ 2 w 439"/>
                <a:gd name="T11" fmla="*/ 8 h 679"/>
                <a:gd name="T12" fmla="*/ 0 w 439"/>
                <a:gd name="T13" fmla="*/ 9 h 679"/>
                <a:gd name="T14" fmla="*/ 0 w 439"/>
                <a:gd name="T15" fmla="*/ 10 h 679"/>
                <a:gd name="T16" fmla="*/ 0 w 439"/>
                <a:gd name="T17" fmla="*/ 10 h 679"/>
                <a:gd name="T18" fmla="*/ 0 w 439"/>
                <a:gd name="T19" fmla="*/ 11 h 679"/>
                <a:gd name="T20" fmla="*/ 0 w 439"/>
                <a:gd name="T21" fmla="*/ 10 h 679"/>
                <a:gd name="T22" fmla="*/ 0 w 439"/>
                <a:gd name="T23" fmla="*/ 9 h 679"/>
                <a:gd name="T24" fmla="*/ 1 w 439"/>
                <a:gd name="T25" fmla="*/ 8 h 679"/>
                <a:gd name="T26" fmla="*/ 3 w 439"/>
                <a:gd name="T27" fmla="*/ 7 h 679"/>
                <a:gd name="T28" fmla="*/ 4 w 439"/>
                <a:gd name="T29" fmla="*/ 5 h 679"/>
                <a:gd name="T30" fmla="*/ 5 w 439"/>
                <a:gd name="T31" fmla="*/ 4 h 679"/>
                <a:gd name="T32" fmla="*/ 6 w 439"/>
                <a:gd name="T33" fmla="*/ 2 h 679"/>
                <a:gd name="T34" fmla="*/ 6 w 439"/>
                <a:gd name="T35" fmla="*/ 1 h 679"/>
                <a:gd name="T36" fmla="*/ 6 w 439"/>
                <a:gd name="T37" fmla="*/ 0 h 679"/>
                <a:gd name="T38" fmla="*/ 6 w 439"/>
                <a:gd name="T39" fmla="*/ 0 h 679"/>
                <a:gd name="T40" fmla="*/ 6 w 439"/>
                <a:gd name="T41" fmla="*/ 0 h 6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39"/>
                <a:gd name="T64" fmla="*/ 0 h 679"/>
                <a:gd name="T65" fmla="*/ 439 w 439"/>
                <a:gd name="T66" fmla="*/ 679 h 6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39" h="679">
                  <a:moveTo>
                    <a:pt x="395" y="0"/>
                  </a:moveTo>
                  <a:lnTo>
                    <a:pt x="439" y="79"/>
                  </a:lnTo>
                  <a:lnTo>
                    <a:pt x="422" y="225"/>
                  </a:lnTo>
                  <a:lnTo>
                    <a:pt x="356" y="323"/>
                  </a:lnTo>
                  <a:lnTo>
                    <a:pt x="257" y="418"/>
                  </a:lnTo>
                  <a:lnTo>
                    <a:pt x="133" y="493"/>
                  </a:lnTo>
                  <a:lnTo>
                    <a:pt x="63" y="546"/>
                  </a:lnTo>
                  <a:lnTo>
                    <a:pt x="36" y="599"/>
                  </a:lnTo>
                  <a:lnTo>
                    <a:pt x="31" y="639"/>
                  </a:lnTo>
                  <a:lnTo>
                    <a:pt x="31" y="679"/>
                  </a:lnTo>
                  <a:lnTo>
                    <a:pt x="0" y="631"/>
                  </a:lnTo>
                  <a:lnTo>
                    <a:pt x="17" y="550"/>
                  </a:lnTo>
                  <a:lnTo>
                    <a:pt x="83" y="484"/>
                  </a:lnTo>
                  <a:lnTo>
                    <a:pt x="227" y="385"/>
                  </a:lnTo>
                  <a:lnTo>
                    <a:pt x="316" y="314"/>
                  </a:lnTo>
                  <a:lnTo>
                    <a:pt x="376" y="208"/>
                  </a:lnTo>
                  <a:lnTo>
                    <a:pt x="409" y="96"/>
                  </a:lnTo>
                  <a:lnTo>
                    <a:pt x="399" y="30"/>
                  </a:lnTo>
                  <a:lnTo>
                    <a:pt x="39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71" name="Freeform 19"/>
            <p:cNvSpPr/>
            <p:nvPr/>
          </p:nvSpPr>
          <p:spPr bwMode="auto">
            <a:xfrm>
              <a:off x="4940" y="1745"/>
              <a:ext cx="124" cy="140"/>
            </a:xfrm>
            <a:custGeom>
              <a:avLst/>
              <a:gdLst>
                <a:gd name="T0" fmla="*/ 3 w 250"/>
                <a:gd name="T1" fmla="*/ 0 h 279"/>
                <a:gd name="T2" fmla="*/ 2 w 250"/>
                <a:gd name="T3" fmla="*/ 2 h 279"/>
                <a:gd name="T4" fmla="*/ 0 w 250"/>
                <a:gd name="T5" fmla="*/ 4 h 279"/>
                <a:gd name="T6" fmla="*/ 0 w 250"/>
                <a:gd name="T7" fmla="*/ 5 h 279"/>
                <a:gd name="T8" fmla="*/ 0 w 250"/>
                <a:gd name="T9" fmla="*/ 5 h 279"/>
                <a:gd name="T10" fmla="*/ 1 w 250"/>
                <a:gd name="T11" fmla="*/ 3 h 279"/>
                <a:gd name="T12" fmla="*/ 2 w 250"/>
                <a:gd name="T13" fmla="*/ 2 h 279"/>
                <a:gd name="T14" fmla="*/ 3 w 250"/>
                <a:gd name="T15" fmla="*/ 1 h 279"/>
                <a:gd name="T16" fmla="*/ 3 w 250"/>
                <a:gd name="T17" fmla="*/ 1 h 279"/>
                <a:gd name="T18" fmla="*/ 3 w 250"/>
                <a:gd name="T19" fmla="*/ 0 h 279"/>
                <a:gd name="T20" fmla="*/ 3 w 250"/>
                <a:gd name="T21" fmla="*/ 0 h 279"/>
                <a:gd name="T22" fmla="*/ 3 w 250"/>
                <a:gd name="T23" fmla="*/ 0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0"/>
                <a:gd name="T37" fmla="*/ 0 h 279"/>
                <a:gd name="T38" fmla="*/ 250 w 250"/>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0" h="279">
                  <a:moveTo>
                    <a:pt x="219" y="0"/>
                  </a:moveTo>
                  <a:lnTo>
                    <a:pt x="129" y="66"/>
                  </a:lnTo>
                  <a:lnTo>
                    <a:pt x="27" y="209"/>
                  </a:lnTo>
                  <a:lnTo>
                    <a:pt x="0" y="266"/>
                  </a:lnTo>
                  <a:lnTo>
                    <a:pt x="30" y="279"/>
                  </a:lnTo>
                  <a:lnTo>
                    <a:pt x="96" y="177"/>
                  </a:lnTo>
                  <a:lnTo>
                    <a:pt x="157" y="107"/>
                  </a:lnTo>
                  <a:lnTo>
                    <a:pt x="219" y="53"/>
                  </a:lnTo>
                  <a:lnTo>
                    <a:pt x="250" y="32"/>
                  </a:lnTo>
                  <a:lnTo>
                    <a:pt x="21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72" name="Freeform 20"/>
            <p:cNvSpPr/>
            <p:nvPr/>
          </p:nvSpPr>
          <p:spPr bwMode="auto">
            <a:xfrm>
              <a:off x="5026" y="1758"/>
              <a:ext cx="198" cy="478"/>
            </a:xfrm>
            <a:custGeom>
              <a:avLst/>
              <a:gdLst>
                <a:gd name="T0" fmla="*/ 3 w 395"/>
                <a:gd name="T1" fmla="*/ 0 h 955"/>
                <a:gd name="T2" fmla="*/ 3 w 395"/>
                <a:gd name="T3" fmla="*/ 2 h 955"/>
                <a:gd name="T4" fmla="*/ 3 w 395"/>
                <a:gd name="T5" fmla="*/ 4 h 955"/>
                <a:gd name="T6" fmla="*/ 3 w 395"/>
                <a:gd name="T7" fmla="*/ 5 h 955"/>
                <a:gd name="T8" fmla="*/ 3 w 395"/>
                <a:gd name="T9" fmla="*/ 6 h 955"/>
                <a:gd name="T10" fmla="*/ 3 w 395"/>
                <a:gd name="T11" fmla="*/ 5 h 955"/>
                <a:gd name="T12" fmla="*/ 4 w 395"/>
                <a:gd name="T13" fmla="*/ 5 h 955"/>
                <a:gd name="T14" fmla="*/ 4 w 395"/>
                <a:gd name="T15" fmla="*/ 6 h 955"/>
                <a:gd name="T16" fmla="*/ 4 w 395"/>
                <a:gd name="T17" fmla="*/ 6 h 955"/>
                <a:gd name="T18" fmla="*/ 3 w 395"/>
                <a:gd name="T19" fmla="*/ 6 h 955"/>
                <a:gd name="T20" fmla="*/ 3 w 395"/>
                <a:gd name="T21" fmla="*/ 7 h 955"/>
                <a:gd name="T22" fmla="*/ 4 w 395"/>
                <a:gd name="T23" fmla="*/ 8 h 955"/>
                <a:gd name="T24" fmla="*/ 5 w 395"/>
                <a:gd name="T25" fmla="*/ 10 h 955"/>
                <a:gd name="T26" fmla="*/ 6 w 395"/>
                <a:gd name="T27" fmla="*/ 10 h 955"/>
                <a:gd name="T28" fmla="*/ 6 w 395"/>
                <a:gd name="T29" fmla="*/ 11 h 955"/>
                <a:gd name="T30" fmla="*/ 5 w 395"/>
                <a:gd name="T31" fmla="*/ 12 h 955"/>
                <a:gd name="T32" fmla="*/ 4 w 395"/>
                <a:gd name="T33" fmla="*/ 12 h 955"/>
                <a:gd name="T34" fmla="*/ 3 w 395"/>
                <a:gd name="T35" fmla="*/ 12 h 955"/>
                <a:gd name="T36" fmla="*/ 2 w 395"/>
                <a:gd name="T37" fmla="*/ 11 h 955"/>
                <a:gd name="T38" fmla="*/ 1 w 395"/>
                <a:gd name="T39" fmla="*/ 11 h 955"/>
                <a:gd name="T40" fmla="*/ 0 w 395"/>
                <a:gd name="T41" fmla="*/ 11 h 955"/>
                <a:gd name="T42" fmla="*/ 1 w 395"/>
                <a:gd name="T43" fmla="*/ 12 h 955"/>
                <a:gd name="T44" fmla="*/ 2 w 395"/>
                <a:gd name="T45" fmla="*/ 13 h 955"/>
                <a:gd name="T46" fmla="*/ 3 w 395"/>
                <a:gd name="T47" fmla="*/ 13 h 955"/>
                <a:gd name="T48" fmla="*/ 3 w 395"/>
                <a:gd name="T49" fmla="*/ 13 h 955"/>
                <a:gd name="T50" fmla="*/ 3 w 395"/>
                <a:gd name="T51" fmla="*/ 15 h 955"/>
                <a:gd name="T52" fmla="*/ 3 w 395"/>
                <a:gd name="T53" fmla="*/ 15 h 955"/>
                <a:gd name="T54" fmla="*/ 3 w 395"/>
                <a:gd name="T55" fmla="*/ 15 h 955"/>
                <a:gd name="T56" fmla="*/ 4 w 395"/>
                <a:gd name="T57" fmla="*/ 14 h 955"/>
                <a:gd name="T58" fmla="*/ 5 w 395"/>
                <a:gd name="T59" fmla="*/ 13 h 955"/>
                <a:gd name="T60" fmla="*/ 5 w 395"/>
                <a:gd name="T61" fmla="*/ 13 h 955"/>
                <a:gd name="T62" fmla="*/ 5 w 395"/>
                <a:gd name="T63" fmla="*/ 12 h 955"/>
                <a:gd name="T64" fmla="*/ 6 w 395"/>
                <a:gd name="T65" fmla="*/ 12 h 955"/>
                <a:gd name="T66" fmla="*/ 7 w 395"/>
                <a:gd name="T67" fmla="*/ 11 h 955"/>
                <a:gd name="T68" fmla="*/ 7 w 395"/>
                <a:gd name="T69" fmla="*/ 10 h 955"/>
                <a:gd name="T70" fmla="*/ 6 w 395"/>
                <a:gd name="T71" fmla="*/ 9 h 955"/>
                <a:gd name="T72" fmla="*/ 5 w 395"/>
                <a:gd name="T73" fmla="*/ 9 h 955"/>
                <a:gd name="T74" fmla="*/ 5 w 395"/>
                <a:gd name="T75" fmla="*/ 8 h 955"/>
                <a:gd name="T76" fmla="*/ 4 w 395"/>
                <a:gd name="T77" fmla="*/ 7 h 955"/>
                <a:gd name="T78" fmla="*/ 5 w 395"/>
                <a:gd name="T79" fmla="*/ 6 h 955"/>
                <a:gd name="T80" fmla="*/ 5 w 395"/>
                <a:gd name="T81" fmla="*/ 5 h 955"/>
                <a:gd name="T82" fmla="*/ 4 w 395"/>
                <a:gd name="T83" fmla="*/ 5 h 955"/>
                <a:gd name="T84" fmla="*/ 4 w 395"/>
                <a:gd name="T85" fmla="*/ 5 h 955"/>
                <a:gd name="T86" fmla="*/ 4 w 395"/>
                <a:gd name="T87" fmla="*/ 3 h 955"/>
                <a:gd name="T88" fmla="*/ 4 w 395"/>
                <a:gd name="T89" fmla="*/ 2 h 955"/>
                <a:gd name="T90" fmla="*/ 4 w 395"/>
                <a:gd name="T91" fmla="*/ 1 h 955"/>
                <a:gd name="T92" fmla="*/ 3 w 395"/>
                <a:gd name="T93" fmla="*/ 0 h 955"/>
                <a:gd name="T94" fmla="*/ 3 w 395"/>
                <a:gd name="T95" fmla="*/ 0 h 955"/>
                <a:gd name="T96" fmla="*/ 3 w 395"/>
                <a:gd name="T97" fmla="*/ 0 h 9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95"/>
                <a:gd name="T148" fmla="*/ 0 h 955"/>
                <a:gd name="T149" fmla="*/ 395 w 395"/>
                <a:gd name="T150" fmla="*/ 955 h 95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95" h="955">
                  <a:moveTo>
                    <a:pt x="157" y="0"/>
                  </a:moveTo>
                  <a:lnTo>
                    <a:pt x="164" y="115"/>
                  </a:lnTo>
                  <a:lnTo>
                    <a:pt x="170" y="253"/>
                  </a:lnTo>
                  <a:lnTo>
                    <a:pt x="134" y="293"/>
                  </a:lnTo>
                  <a:lnTo>
                    <a:pt x="144" y="342"/>
                  </a:lnTo>
                  <a:lnTo>
                    <a:pt x="183" y="289"/>
                  </a:lnTo>
                  <a:lnTo>
                    <a:pt x="206" y="289"/>
                  </a:lnTo>
                  <a:lnTo>
                    <a:pt x="233" y="329"/>
                  </a:lnTo>
                  <a:lnTo>
                    <a:pt x="200" y="369"/>
                  </a:lnTo>
                  <a:lnTo>
                    <a:pt x="170" y="365"/>
                  </a:lnTo>
                  <a:lnTo>
                    <a:pt x="180" y="418"/>
                  </a:lnTo>
                  <a:lnTo>
                    <a:pt x="227" y="501"/>
                  </a:lnTo>
                  <a:lnTo>
                    <a:pt x="312" y="596"/>
                  </a:lnTo>
                  <a:lnTo>
                    <a:pt x="335" y="639"/>
                  </a:lnTo>
                  <a:lnTo>
                    <a:pt x="325" y="683"/>
                  </a:lnTo>
                  <a:lnTo>
                    <a:pt x="293" y="715"/>
                  </a:lnTo>
                  <a:lnTo>
                    <a:pt x="246" y="738"/>
                  </a:lnTo>
                  <a:lnTo>
                    <a:pt x="183" y="722"/>
                  </a:lnTo>
                  <a:lnTo>
                    <a:pt x="98" y="696"/>
                  </a:lnTo>
                  <a:lnTo>
                    <a:pt x="55" y="683"/>
                  </a:lnTo>
                  <a:lnTo>
                    <a:pt x="0" y="681"/>
                  </a:lnTo>
                  <a:lnTo>
                    <a:pt x="49" y="719"/>
                  </a:lnTo>
                  <a:lnTo>
                    <a:pt x="85" y="794"/>
                  </a:lnTo>
                  <a:lnTo>
                    <a:pt x="144" y="821"/>
                  </a:lnTo>
                  <a:lnTo>
                    <a:pt x="191" y="826"/>
                  </a:lnTo>
                  <a:lnTo>
                    <a:pt x="164" y="906"/>
                  </a:lnTo>
                  <a:lnTo>
                    <a:pt x="134" y="936"/>
                  </a:lnTo>
                  <a:lnTo>
                    <a:pt x="174" y="955"/>
                  </a:lnTo>
                  <a:lnTo>
                    <a:pt x="227" y="896"/>
                  </a:lnTo>
                  <a:lnTo>
                    <a:pt x="259" y="817"/>
                  </a:lnTo>
                  <a:lnTo>
                    <a:pt x="263" y="777"/>
                  </a:lnTo>
                  <a:lnTo>
                    <a:pt x="312" y="768"/>
                  </a:lnTo>
                  <a:lnTo>
                    <a:pt x="355" y="738"/>
                  </a:lnTo>
                  <a:lnTo>
                    <a:pt x="391" y="683"/>
                  </a:lnTo>
                  <a:lnTo>
                    <a:pt x="395" y="613"/>
                  </a:lnTo>
                  <a:lnTo>
                    <a:pt x="369" y="569"/>
                  </a:lnTo>
                  <a:lnTo>
                    <a:pt x="306" y="526"/>
                  </a:lnTo>
                  <a:lnTo>
                    <a:pt x="259" y="467"/>
                  </a:lnTo>
                  <a:lnTo>
                    <a:pt x="240" y="410"/>
                  </a:lnTo>
                  <a:lnTo>
                    <a:pt x="263" y="369"/>
                  </a:lnTo>
                  <a:lnTo>
                    <a:pt x="268" y="308"/>
                  </a:lnTo>
                  <a:lnTo>
                    <a:pt x="253" y="272"/>
                  </a:lnTo>
                  <a:lnTo>
                    <a:pt x="217" y="263"/>
                  </a:lnTo>
                  <a:lnTo>
                    <a:pt x="217" y="170"/>
                  </a:lnTo>
                  <a:lnTo>
                    <a:pt x="210" y="85"/>
                  </a:lnTo>
                  <a:lnTo>
                    <a:pt x="206" y="32"/>
                  </a:lnTo>
                  <a:lnTo>
                    <a:pt x="157"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73" name="Freeform 21"/>
            <p:cNvSpPr/>
            <p:nvPr/>
          </p:nvSpPr>
          <p:spPr bwMode="auto">
            <a:xfrm>
              <a:off x="4979" y="1876"/>
              <a:ext cx="90" cy="103"/>
            </a:xfrm>
            <a:custGeom>
              <a:avLst/>
              <a:gdLst>
                <a:gd name="T0" fmla="*/ 1 w 180"/>
                <a:gd name="T1" fmla="*/ 0 h 207"/>
                <a:gd name="T2" fmla="*/ 1 w 180"/>
                <a:gd name="T3" fmla="*/ 0 h 207"/>
                <a:gd name="T4" fmla="*/ 0 w 180"/>
                <a:gd name="T5" fmla="*/ 1 h 207"/>
                <a:gd name="T6" fmla="*/ 1 w 180"/>
                <a:gd name="T7" fmla="*/ 3 h 207"/>
                <a:gd name="T8" fmla="*/ 1 w 180"/>
                <a:gd name="T9" fmla="*/ 3 h 207"/>
                <a:gd name="T10" fmla="*/ 1 w 180"/>
                <a:gd name="T11" fmla="*/ 2 h 207"/>
                <a:gd name="T12" fmla="*/ 3 w 180"/>
                <a:gd name="T13" fmla="*/ 2 h 207"/>
                <a:gd name="T14" fmla="*/ 3 w 180"/>
                <a:gd name="T15" fmla="*/ 2 h 207"/>
                <a:gd name="T16" fmla="*/ 3 w 180"/>
                <a:gd name="T17" fmla="*/ 0 h 207"/>
                <a:gd name="T18" fmla="*/ 3 w 180"/>
                <a:gd name="T19" fmla="*/ 0 h 207"/>
                <a:gd name="T20" fmla="*/ 3 w 180"/>
                <a:gd name="T21" fmla="*/ 1 h 207"/>
                <a:gd name="T22" fmla="*/ 1 w 180"/>
                <a:gd name="T23" fmla="*/ 2 h 207"/>
                <a:gd name="T24" fmla="*/ 1 w 180"/>
                <a:gd name="T25" fmla="*/ 2 h 207"/>
                <a:gd name="T26" fmla="*/ 1 w 180"/>
                <a:gd name="T27" fmla="*/ 1 h 207"/>
                <a:gd name="T28" fmla="*/ 1 w 180"/>
                <a:gd name="T29" fmla="*/ 0 h 207"/>
                <a:gd name="T30" fmla="*/ 1 w 180"/>
                <a:gd name="T31" fmla="*/ 0 h 207"/>
                <a:gd name="T32" fmla="*/ 1 w 180"/>
                <a:gd name="T33" fmla="*/ 0 h 207"/>
                <a:gd name="T34" fmla="*/ 1 w 180"/>
                <a:gd name="T35" fmla="*/ 0 h 207"/>
                <a:gd name="T36" fmla="*/ 1 w 180"/>
                <a:gd name="T37" fmla="*/ 0 h 2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0"/>
                <a:gd name="T58" fmla="*/ 0 h 207"/>
                <a:gd name="T59" fmla="*/ 180 w 180"/>
                <a:gd name="T60" fmla="*/ 207 h 2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0" h="207">
                  <a:moveTo>
                    <a:pt x="87" y="0"/>
                  </a:moveTo>
                  <a:lnTo>
                    <a:pt x="23" y="50"/>
                  </a:lnTo>
                  <a:lnTo>
                    <a:pt x="0" y="120"/>
                  </a:lnTo>
                  <a:lnTo>
                    <a:pt x="27" y="201"/>
                  </a:lnTo>
                  <a:lnTo>
                    <a:pt x="87" y="207"/>
                  </a:lnTo>
                  <a:lnTo>
                    <a:pt x="95" y="178"/>
                  </a:lnTo>
                  <a:lnTo>
                    <a:pt x="157" y="174"/>
                  </a:lnTo>
                  <a:lnTo>
                    <a:pt x="176" y="129"/>
                  </a:lnTo>
                  <a:lnTo>
                    <a:pt x="180" y="63"/>
                  </a:lnTo>
                  <a:lnTo>
                    <a:pt x="144" y="40"/>
                  </a:lnTo>
                  <a:lnTo>
                    <a:pt x="137" y="116"/>
                  </a:lnTo>
                  <a:lnTo>
                    <a:pt x="118" y="142"/>
                  </a:lnTo>
                  <a:lnTo>
                    <a:pt x="78" y="129"/>
                  </a:lnTo>
                  <a:lnTo>
                    <a:pt x="76" y="80"/>
                  </a:lnTo>
                  <a:lnTo>
                    <a:pt x="95" y="31"/>
                  </a:lnTo>
                  <a:lnTo>
                    <a:pt x="114" y="17"/>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74" name="Freeform 22"/>
            <p:cNvSpPr/>
            <p:nvPr/>
          </p:nvSpPr>
          <p:spPr bwMode="auto">
            <a:xfrm>
              <a:off x="4940" y="2239"/>
              <a:ext cx="134" cy="85"/>
            </a:xfrm>
            <a:custGeom>
              <a:avLst/>
              <a:gdLst>
                <a:gd name="T0" fmla="*/ 4 w 269"/>
                <a:gd name="T1" fmla="*/ 0 h 170"/>
                <a:gd name="T2" fmla="*/ 2 w 269"/>
                <a:gd name="T3" fmla="*/ 0 h 170"/>
                <a:gd name="T4" fmla="*/ 1 w 269"/>
                <a:gd name="T5" fmla="*/ 1 h 170"/>
                <a:gd name="T6" fmla="*/ 0 w 269"/>
                <a:gd name="T7" fmla="*/ 1 h 170"/>
                <a:gd name="T8" fmla="*/ 0 w 269"/>
                <a:gd name="T9" fmla="*/ 1 h 170"/>
                <a:gd name="T10" fmla="*/ 0 w 269"/>
                <a:gd name="T11" fmla="*/ 3 h 170"/>
                <a:gd name="T12" fmla="*/ 1 w 269"/>
                <a:gd name="T13" fmla="*/ 3 h 170"/>
                <a:gd name="T14" fmla="*/ 2 w 269"/>
                <a:gd name="T15" fmla="*/ 3 h 170"/>
                <a:gd name="T16" fmla="*/ 2 w 269"/>
                <a:gd name="T17" fmla="*/ 1 h 170"/>
                <a:gd name="T18" fmla="*/ 2 w 269"/>
                <a:gd name="T19" fmla="*/ 1 h 170"/>
                <a:gd name="T20" fmla="*/ 3 w 269"/>
                <a:gd name="T21" fmla="*/ 1 h 170"/>
                <a:gd name="T22" fmla="*/ 4 w 269"/>
                <a:gd name="T23" fmla="*/ 0 h 170"/>
                <a:gd name="T24" fmla="*/ 4 w 269"/>
                <a:gd name="T25" fmla="*/ 0 h 170"/>
                <a:gd name="T26" fmla="*/ 4 w 269"/>
                <a:gd name="T27" fmla="*/ 0 h 17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9"/>
                <a:gd name="T43" fmla="*/ 0 h 170"/>
                <a:gd name="T44" fmla="*/ 269 w 269"/>
                <a:gd name="T45" fmla="*/ 170 h 17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9" h="170">
                  <a:moveTo>
                    <a:pt x="269" y="0"/>
                  </a:moveTo>
                  <a:lnTo>
                    <a:pt x="191" y="0"/>
                  </a:lnTo>
                  <a:lnTo>
                    <a:pt x="114" y="28"/>
                  </a:lnTo>
                  <a:lnTo>
                    <a:pt x="44" y="68"/>
                  </a:lnTo>
                  <a:lnTo>
                    <a:pt x="0" y="98"/>
                  </a:lnTo>
                  <a:lnTo>
                    <a:pt x="34" y="138"/>
                  </a:lnTo>
                  <a:lnTo>
                    <a:pt x="83" y="170"/>
                  </a:lnTo>
                  <a:lnTo>
                    <a:pt x="136" y="157"/>
                  </a:lnTo>
                  <a:lnTo>
                    <a:pt x="155" y="107"/>
                  </a:lnTo>
                  <a:lnTo>
                    <a:pt x="161" y="75"/>
                  </a:lnTo>
                  <a:lnTo>
                    <a:pt x="223" y="36"/>
                  </a:lnTo>
                  <a:lnTo>
                    <a:pt x="26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75" name="Freeform 23"/>
            <p:cNvSpPr/>
            <p:nvPr/>
          </p:nvSpPr>
          <p:spPr bwMode="auto">
            <a:xfrm>
              <a:off x="4675" y="2293"/>
              <a:ext cx="389" cy="176"/>
            </a:xfrm>
            <a:custGeom>
              <a:avLst/>
              <a:gdLst>
                <a:gd name="T0" fmla="*/ 11 w 779"/>
                <a:gd name="T1" fmla="*/ 0 h 352"/>
                <a:gd name="T2" fmla="*/ 11 w 779"/>
                <a:gd name="T3" fmla="*/ 1 h 352"/>
                <a:gd name="T4" fmla="*/ 10 w 779"/>
                <a:gd name="T5" fmla="*/ 3 h 352"/>
                <a:gd name="T6" fmla="*/ 9 w 779"/>
                <a:gd name="T7" fmla="*/ 3 h 352"/>
                <a:gd name="T8" fmla="*/ 9 w 779"/>
                <a:gd name="T9" fmla="*/ 3 h 352"/>
                <a:gd name="T10" fmla="*/ 8 w 779"/>
                <a:gd name="T11" fmla="*/ 3 h 352"/>
                <a:gd name="T12" fmla="*/ 7 w 779"/>
                <a:gd name="T13" fmla="*/ 1 h 352"/>
                <a:gd name="T14" fmla="*/ 6 w 779"/>
                <a:gd name="T15" fmla="*/ 1 h 352"/>
                <a:gd name="T16" fmla="*/ 7 w 779"/>
                <a:gd name="T17" fmla="*/ 3 h 352"/>
                <a:gd name="T18" fmla="*/ 7 w 779"/>
                <a:gd name="T19" fmla="*/ 3 h 352"/>
                <a:gd name="T20" fmla="*/ 8 w 779"/>
                <a:gd name="T21" fmla="*/ 3 h 352"/>
                <a:gd name="T22" fmla="*/ 7 w 779"/>
                <a:gd name="T23" fmla="*/ 3 h 352"/>
                <a:gd name="T24" fmla="*/ 5 w 779"/>
                <a:gd name="T25" fmla="*/ 5 h 352"/>
                <a:gd name="T26" fmla="*/ 4 w 779"/>
                <a:gd name="T27" fmla="*/ 5 h 352"/>
                <a:gd name="T28" fmla="*/ 3 w 779"/>
                <a:gd name="T29" fmla="*/ 3 h 352"/>
                <a:gd name="T30" fmla="*/ 1 w 779"/>
                <a:gd name="T31" fmla="*/ 3 h 352"/>
                <a:gd name="T32" fmla="*/ 0 w 779"/>
                <a:gd name="T33" fmla="*/ 1 h 352"/>
                <a:gd name="T34" fmla="*/ 0 w 779"/>
                <a:gd name="T35" fmla="*/ 1 h 352"/>
                <a:gd name="T36" fmla="*/ 0 w 779"/>
                <a:gd name="T37" fmla="*/ 3 h 352"/>
                <a:gd name="T38" fmla="*/ 1 w 779"/>
                <a:gd name="T39" fmla="*/ 3 h 352"/>
                <a:gd name="T40" fmla="*/ 3 w 779"/>
                <a:gd name="T41" fmla="*/ 5 h 352"/>
                <a:gd name="T42" fmla="*/ 5 w 779"/>
                <a:gd name="T43" fmla="*/ 6 h 352"/>
                <a:gd name="T44" fmla="*/ 5 w 779"/>
                <a:gd name="T45" fmla="*/ 6 h 352"/>
                <a:gd name="T46" fmla="*/ 6 w 779"/>
                <a:gd name="T47" fmla="*/ 6 h 352"/>
                <a:gd name="T48" fmla="*/ 8 w 779"/>
                <a:gd name="T49" fmla="*/ 5 h 352"/>
                <a:gd name="T50" fmla="*/ 9 w 779"/>
                <a:gd name="T51" fmla="*/ 3 h 352"/>
                <a:gd name="T52" fmla="*/ 9 w 779"/>
                <a:gd name="T53" fmla="*/ 3 h 352"/>
                <a:gd name="T54" fmla="*/ 10 w 779"/>
                <a:gd name="T55" fmla="*/ 3 h 352"/>
                <a:gd name="T56" fmla="*/ 11 w 779"/>
                <a:gd name="T57" fmla="*/ 3 h 352"/>
                <a:gd name="T58" fmla="*/ 12 w 779"/>
                <a:gd name="T59" fmla="*/ 1 h 352"/>
                <a:gd name="T60" fmla="*/ 12 w 779"/>
                <a:gd name="T61" fmla="*/ 1 h 352"/>
                <a:gd name="T62" fmla="*/ 11 w 779"/>
                <a:gd name="T63" fmla="*/ 1 h 352"/>
                <a:gd name="T64" fmla="*/ 11 w 779"/>
                <a:gd name="T65" fmla="*/ 0 h 352"/>
                <a:gd name="T66" fmla="*/ 11 w 779"/>
                <a:gd name="T67" fmla="*/ 0 h 352"/>
                <a:gd name="T68" fmla="*/ 11 w 779"/>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79"/>
                <a:gd name="T106" fmla="*/ 0 h 352"/>
                <a:gd name="T107" fmla="*/ 779 w 779"/>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79" h="352">
                  <a:moveTo>
                    <a:pt x="731" y="0"/>
                  </a:moveTo>
                  <a:lnTo>
                    <a:pt x="726" y="70"/>
                  </a:lnTo>
                  <a:lnTo>
                    <a:pt x="686" y="142"/>
                  </a:lnTo>
                  <a:lnTo>
                    <a:pt x="639" y="155"/>
                  </a:lnTo>
                  <a:lnTo>
                    <a:pt x="582" y="155"/>
                  </a:lnTo>
                  <a:lnTo>
                    <a:pt x="520" y="129"/>
                  </a:lnTo>
                  <a:lnTo>
                    <a:pt x="484" y="84"/>
                  </a:lnTo>
                  <a:lnTo>
                    <a:pt x="435" y="67"/>
                  </a:lnTo>
                  <a:lnTo>
                    <a:pt x="461" y="142"/>
                  </a:lnTo>
                  <a:lnTo>
                    <a:pt x="510" y="173"/>
                  </a:lnTo>
                  <a:lnTo>
                    <a:pt x="563" y="191"/>
                  </a:lnTo>
                  <a:lnTo>
                    <a:pt x="448" y="244"/>
                  </a:lnTo>
                  <a:lnTo>
                    <a:pt x="368" y="267"/>
                  </a:lnTo>
                  <a:lnTo>
                    <a:pt x="289" y="258"/>
                  </a:lnTo>
                  <a:lnTo>
                    <a:pt x="204" y="224"/>
                  </a:lnTo>
                  <a:lnTo>
                    <a:pt x="119" y="152"/>
                  </a:lnTo>
                  <a:lnTo>
                    <a:pt x="30" y="70"/>
                  </a:lnTo>
                  <a:lnTo>
                    <a:pt x="0" y="44"/>
                  </a:lnTo>
                  <a:lnTo>
                    <a:pt x="36" y="152"/>
                  </a:lnTo>
                  <a:lnTo>
                    <a:pt x="125" y="235"/>
                  </a:lnTo>
                  <a:lnTo>
                    <a:pt x="244" y="307"/>
                  </a:lnTo>
                  <a:lnTo>
                    <a:pt x="329" y="347"/>
                  </a:lnTo>
                  <a:lnTo>
                    <a:pt x="372" y="352"/>
                  </a:lnTo>
                  <a:lnTo>
                    <a:pt x="427" y="329"/>
                  </a:lnTo>
                  <a:lnTo>
                    <a:pt x="546" y="258"/>
                  </a:lnTo>
                  <a:lnTo>
                    <a:pt x="586" y="231"/>
                  </a:lnTo>
                  <a:lnTo>
                    <a:pt x="608" y="188"/>
                  </a:lnTo>
                  <a:lnTo>
                    <a:pt x="675" y="201"/>
                  </a:lnTo>
                  <a:lnTo>
                    <a:pt x="745" y="165"/>
                  </a:lnTo>
                  <a:lnTo>
                    <a:pt x="779" y="112"/>
                  </a:lnTo>
                  <a:lnTo>
                    <a:pt x="779" y="57"/>
                  </a:lnTo>
                  <a:lnTo>
                    <a:pt x="765" y="10"/>
                  </a:lnTo>
                  <a:lnTo>
                    <a:pt x="73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76" name="Freeform 24"/>
            <p:cNvSpPr/>
            <p:nvPr/>
          </p:nvSpPr>
          <p:spPr bwMode="auto">
            <a:xfrm>
              <a:off x="5313" y="1781"/>
              <a:ext cx="107" cy="86"/>
            </a:xfrm>
            <a:custGeom>
              <a:avLst/>
              <a:gdLst>
                <a:gd name="T0" fmla="*/ 4 w 213"/>
                <a:gd name="T1" fmla="*/ 0 h 173"/>
                <a:gd name="T2" fmla="*/ 3 w 213"/>
                <a:gd name="T3" fmla="*/ 0 h 173"/>
                <a:gd name="T4" fmla="*/ 1 w 213"/>
                <a:gd name="T5" fmla="*/ 0 h 173"/>
                <a:gd name="T6" fmla="*/ 1 w 213"/>
                <a:gd name="T7" fmla="*/ 0 h 173"/>
                <a:gd name="T8" fmla="*/ 0 w 213"/>
                <a:gd name="T9" fmla="*/ 1 h 173"/>
                <a:gd name="T10" fmla="*/ 1 w 213"/>
                <a:gd name="T11" fmla="*/ 2 h 173"/>
                <a:gd name="T12" fmla="*/ 1 w 213"/>
                <a:gd name="T13" fmla="*/ 2 h 173"/>
                <a:gd name="T14" fmla="*/ 2 w 213"/>
                <a:gd name="T15" fmla="*/ 2 h 173"/>
                <a:gd name="T16" fmla="*/ 3 w 213"/>
                <a:gd name="T17" fmla="*/ 2 h 173"/>
                <a:gd name="T18" fmla="*/ 4 w 213"/>
                <a:gd name="T19" fmla="*/ 2 h 173"/>
                <a:gd name="T20" fmla="*/ 4 w 213"/>
                <a:gd name="T21" fmla="*/ 1 h 173"/>
                <a:gd name="T22" fmla="*/ 3 w 213"/>
                <a:gd name="T23" fmla="*/ 0 h 173"/>
                <a:gd name="T24" fmla="*/ 2 w 213"/>
                <a:gd name="T25" fmla="*/ 0 h 173"/>
                <a:gd name="T26" fmla="*/ 2 w 213"/>
                <a:gd name="T27" fmla="*/ 1 h 173"/>
                <a:gd name="T28" fmla="*/ 1 w 213"/>
                <a:gd name="T29" fmla="*/ 1 h 173"/>
                <a:gd name="T30" fmla="*/ 1 w 213"/>
                <a:gd name="T31" fmla="*/ 1 h 173"/>
                <a:gd name="T32" fmla="*/ 2 w 213"/>
                <a:gd name="T33" fmla="*/ 0 h 173"/>
                <a:gd name="T34" fmla="*/ 3 w 213"/>
                <a:gd name="T35" fmla="*/ 0 h 173"/>
                <a:gd name="T36" fmla="*/ 3 w 213"/>
                <a:gd name="T37" fmla="*/ 0 h 173"/>
                <a:gd name="T38" fmla="*/ 4 w 213"/>
                <a:gd name="T39" fmla="*/ 0 h 173"/>
                <a:gd name="T40" fmla="*/ 4 w 213"/>
                <a:gd name="T41" fmla="*/ 0 h 173"/>
                <a:gd name="T42" fmla="*/ 4 w 213"/>
                <a:gd name="T43" fmla="*/ 0 h 17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13"/>
                <a:gd name="T67" fmla="*/ 0 h 173"/>
                <a:gd name="T68" fmla="*/ 213 w 213"/>
                <a:gd name="T69" fmla="*/ 173 h 17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13" h="173">
                  <a:moveTo>
                    <a:pt x="196" y="17"/>
                  </a:moveTo>
                  <a:lnTo>
                    <a:pt x="134" y="0"/>
                  </a:lnTo>
                  <a:lnTo>
                    <a:pt x="62" y="21"/>
                  </a:lnTo>
                  <a:lnTo>
                    <a:pt x="22" y="53"/>
                  </a:lnTo>
                  <a:lnTo>
                    <a:pt x="0" y="93"/>
                  </a:lnTo>
                  <a:lnTo>
                    <a:pt x="9" y="133"/>
                  </a:lnTo>
                  <a:lnTo>
                    <a:pt x="45" y="159"/>
                  </a:lnTo>
                  <a:lnTo>
                    <a:pt x="104" y="173"/>
                  </a:lnTo>
                  <a:lnTo>
                    <a:pt x="151" y="159"/>
                  </a:lnTo>
                  <a:lnTo>
                    <a:pt x="196" y="129"/>
                  </a:lnTo>
                  <a:lnTo>
                    <a:pt x="213" y="93"/>
                  </a:lnTo>
                  <a:lnTo>
                    <a:pt x="174" y="53"/>
                  </a:lnTo>
                  <a:lnTo>
                    <a:pt x="128" y="50"/>
                  </a:lnTo>
                  <a:lnTo>
                    <a:pt x="68" y="70"/>
                  </a:lnTo>
                  <a:lnTo>
                    <a:pt x="41" y="99"/>
                  </a:lnTo>
                  <a:lnTo>
                    <a:pt x="36" y="70"/>
                  </a:lnTo>
                  <a:lnTo>
                    <a:pt x="98" y="31"/>
                  </a:lnTo>
                  <a:lnTo>
                    <a:pt x="134" y="27"/>
                  </a:lnTo>
                  <a:lnTo>
                    <a:pt x="174" y="31"/>
                  </a:lnTo>
                  <a:lnTo>
                    <a:pt x="196" y="17"/>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77" name="Freeform 25"/>
            <p:cNvSpPr/>
            <p:nvPr/>
          </p:nvSpPr>
          <p:spPr bwMode="auto">
            <a:xfrm>
              <a:off x="5444" y="1567"/>
              <a:ext cx="297" cy="171"/>
            </a:xfrm>
            <a:custGeom>
              <a:avLst/>
              <a:gdLst>
                <a:gd name="T0" fmla="*/ 7 w 593"/>
                <a:gd name="T1" fmla="*/ 0 h 342"/>
                <a:gd name="T2" fmla="*/ 2 w 593"/>
                <a:gd name="T3" fmla="*/ 5 h 342"/>
                <a:gd name="T4" fmla="*/ 3 w 593"/>
                <a:gd name="T5" fmla="*/ 5 h 342"/>
                <a:gd name="T6" fmla="*/ 1 w 593"/>
                <a:gd name="T7" fmla="*/ 5 h 342"/>
                <a:gd name="T8" fmla="*/ 0 w 593"/>
                <a:gd name="T9" fmla="*/ 5 h 342"/>
                <a:gd name="T10" fmla="*/ 3 w 593"/>
                <a:gd name="T11" fmla="*/ 5 h 342"/>
                <a:gd name="T12" fmla="*/ 4 w 593"/>
                <a:gd name="T13" fmla="*/ 5 h 342"/>
                <a:gd name="T14" fmla="*/ 3 w 593"/>
                <a:gd name="T15" fmla="*/ 5 h 342"/>
                <a:gd name="T16" fmla="*/ 5 w 593"/>
                <a:gd name="T17" fmla="*/ 5 h 342"/>
                <a:gd name="T18" fmla="*/ 9 w 593"/>
                <a:gd name="T19" fmla="*/ 3 h 342"/>
                <a:gd name="T20" fmla="*/ 9 w 593"/>
                <a:gd name="T21" fmla="*/ 1 h 342"/>
                <a:gd name="T22" fmla="*/ 10 w 593"/>
                <a:gd name="T23" fmla="*/ 1 h 342"/>
                <a:gd name="T24" fmla="*/ 10 w 593"/>
                <a:gd name="T25" fmla="*/ 1 h 342"/>
                <a:gd name="T26" fmla="*/ 8 w 593"/>
                <a:gd name="T27" fmla="*/ 1 h 342"/>
                <a:gd name="T28" fmla="*/ 7 w 593"/>
                <a:gd name="T29" fmla="*/ 0 h 342"/>
                <a:gd name="T30" fmla="*/ 7 w 593"/>
                <a:gd name="T31" fmla="*/ 0 h 342"/>
                <a:gd name="T32" fmla="*/ 7 w 593"/>
                <a:gd name="T33" fmla="*/ 0 h 3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93"/>
                <a:gd name="T52" fmla="*/ 0 h 342"/>
                <a:gd name="T53" fmla="*/ 593 w 593"/>
                <a:gd name="T54" fmla="*/ 342 h 3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93" h="342">
                  <a:moveTo>
                    <a:pt x="415" y="0"/>
                  </a:moveTo>
                  <a:lnTo>
                    <a:pt x="92" y="270"/>
                  </a:lnTo>
                  <a:lnTo>
                    <a:pt x="155" y="289"/>
                  </a:lnTo>
                  <a:lnTo>
                    <a:pt x="53" y="299"/>
                  </a:lnTo>
                  <a:lnTo>
                    <a:pt x="0" y="339"/>
                  </a:lnTo>
                  <a:lnTo>
                    <a:pt x="160" y="342"/>
                  </a:lnTo>
                  <a:lnTo>
                    <a:pt x="242" y="293"/>
                  </a:lnTo>
                  <a:lnTo>
                    <a:pt x="189" y="257"/>
                  </a:lnTo>
                  <a:lnTo>
                    <a:pt x="294" y="263"/>
                  </a:lnTo>
                  <a:lnTo>
                    <a:pt x="544" y="134"/>
                  </a:lnTo>
                  <a:lnTo>
                    <a:pt x="518" y="102"/>
                  </a:lnTo>
                  <a:lnTo>
                    <a:pt x="593" y="112"/>
                  </a:lnTo>
                  <a:lnTo>
                    <a:pt x="593" y="93"/>
                  </a:lnTo>
                  <a:lnTo>
                    <a:pt x="450" y="4"/>
                  </a:lnTo>
                  <a:lnTo>
                    <a:pt x="415" y="0"/>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78" name="Freeform 26"/>
            <p:cNvSpPr/>
            <p:nvPr/>
          </p:nvSpPr>
          <p:spPr bwMode="auto">
            <a:xfrm>
              <a:off x="5382" y="1240"/>
              <a:ext cx="267" cy="236"/>
            </a:xfrm>
            <a:custGeom>
              <a:avLst/>
              <a:gdLst>
                <a:gd name="T0" fmla="*/ 0 w 535"/>
                <a:gd name="T1" fmla="*/ 1 h 472"/>
                <a:gd name="T2" fmla="*/ 0 w 535"/>
                <a:gd name="T3" fmla="*/ 4 h 472"/>
                <a:gd name="T4" fmla="*/ 0 w 535"/>
                <a:gd name="T5" fmla="*/ 4 h 472"/>
                <a:gd name="T6" fmla="*/ 1 w 535"/>
                <a:gd name="T7" fmla="*/ 3 h 472"/>
                <a:gd name="T8" fmla="*/ 3 w 535"/>
                <a:gd name="T9" fmla="*/ 3 h 472"/>
                <a:gd name="T10" fmla="*/ 4 w 535"/>
                <a:gd name="T11" fmla="*/ 3 h 472"/>
                <a:gd name="T12" fmla="*/ 5 w 535"/>
                <a:gd name="T13" fmla="*/ 3 h 472"/>
                <a:gd name="T14" fmla="*/ 5 w 535"/>
                <a:gd name="T15" fmla="*/ 4 h 472"/>
                <a:gd name="T16" fmla="*/ 4 w 535"/>
                <a:gd name="T17" fmla="*/ 4 h 472"/>
                <a:gd name="T18" fmla="*/ 3 w 535"/>
                <a:gd name="T19" fmla="*/ 5 h 472"/>
                <a:gd name="T20" fmla="*/ 1 w 535"/>
                <a:gd name="T21" fmla="*/ 5 h 472"/>
                <a:gd name="T22" fmla="*/ 2 w 535"/>
                <a:gd name="T23" fmla="*/ 6 h 472"/>
                <a:gd name="T24" fmla="*/ 0 w 535"/>
                <a:gd name="T25" fmla="*/ 6 h 472"/>
                <a:gd name="T26" fmla="*/ 0 w 535"/>
                <a:gd name="T27" fmla="*/ 7 h 472"/>
                <a:gd name="T28" fmla="*/ 2 w 535"/>
                <a:gd name="T29" fmla="*/ 7 h 472"/>
                <a:gd name="T30" fmla="*/ 1 w 535"/>
                <a:gd name="T31" fmla="*/ 7 h 472"/>
                <a:gd name="T32" fmla="*/ 3 w 535"/>
                <a:gd name="T33" fmla="*/ 7 h 472"/>
                <a:gd name="T34" fmla="*/ 3 w 535"/>
                <a:gd name="T35" fmla="*/ 6 h 472"/>
                <a:gd name="T36" fmla="*/ 6 w 535"/>
                <a:gd name="T37" fmla="*/ 6 h 472"/>
                <a:gd name="T38" fmla="*/ 7 w 535"/>
                <a:gd name="T39" fmla="*/ 5 h 472"/>
                <a:gd name="T40" fmla="*/ 8 w 535"/>
                <a:gd name="T41" fmla="*/ 4 h 472"/>
                <a:gd name="T42" fmla="*/ 8 w 535"/>
                <a:gd name="T43" fmla="*/ 3 h 472"/>
                <a:gd name="T44" fmla="*/ 7 w 535"/>
                <a:gd name="T45" fmla="*/ 2 h 472"/>
                <a:gd name="T46" fmla="*/ 7 w 535"/>
                <a:gd name="T47" fmla="*/ 1 h 472"/>
                <a:gd name="T48" fmla="*/ 6 w 535"/>
                <a:gd name="T49" fmla="*/ 1 h 472"/>
                <a:gd name="T50" fmla="*/ 7 w 535"/>
                <a:gd name="T51" fmla="*/ 2 h 472"/>
                <a:gd name="T52" fmla="*/ 5 w 535"/>
                <a:gd name="T53" fmla="*/ 1 h 472"/>
                <a:gd name="T54" fmla="*/ 5 w 535"/>
                <a:gd name="T55" fmla="*/ 1 h 472"/>
                <a:gd name="T56" fmla="*/ 3 w 535"/>
                <a:gd name="T57" fmla="*/ 0 h 472"/>
                <a:gd name="T58" fmla="*/ 2 w 535"/>
                <a:gd name="T59" fmla="*/ 1 h 472"/>
                <a:gd name="T60" fmla="*/ 1 w 535"/>
                <a:gd name="T61" fmla="*/ 1 h 472"/>
                <a:gd name="T62" fmla="*/ 0 w 535"/>
                <a:gd name="T63" fmla="*/ 1 h 472"/>
                <a:gd name="T64" fmla="*/ 0 w 535"/>
                <a:gd name="T65" fmla="*/ 1 h 472"/>
                <a:gd name="T66" fmla="*/ 0 w 535"/>
                <a:gd name="T67" fmla="*/ 1 h 47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35"/>
                <a:gd name="T103" fmla="*/ 0 h 472"/>
                <a:gd name="T104" fmla="*/ 535 w 535"/>
                <a:gd name="T105" fmla="*/ 472 h 47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35" h="472">
                  <a:moveTo>
                    <a:pt x="19" y="36"/>
                  </a:moveTo>
                  <a:lnTo>
                    <a:pt x="0" y="210"/>
                  </a:lnTo>
                  <a:lnTo>
                    <a:pt x="36" y="210"/>
                  </a:lnTo>
                  <a:lnTo>
                    <a:pt x="98" y="160"/>
                  </a:lnTo>
                  <a:lnTo>
                    <a:pt x="204" y="138"/>
                  </a:lnTo>
                  <a:lnTo>
                    <a:pt x="302" y="138"/>
                  </a:lnTo>
                  <a:lnTo>
                    <a:pt x="344" y="160"/>
                  </a:lnTo>
                  <a:lnTo>
                    <a:pt x="329" y="200"/>
                  </a:lnTo>
                  <a:lnTo>
                    <a:pt x="272" y="227"/>
                  </a:lnTo>
                  <a:lnTo>
                    <a:pt x="196" y="272"/>
                  </a:lnTo>
                  <a:lnTo>
                    <a:pt x="115" y="298"/>
                  </a:lnTo>
                  <a:lnTo>
                    <a:pt x="134" y="325"/>
                  </a:lnTo>
                  <a:lnTo>
                    <a:pt x="53" y="325"/>
                  </a:lnTo>
                  <a:lnTo>
                    <a:pt x="9" y="427"/>
                  </a:lnTo>
                  <a:lnTo>
                    <a:pt x="151" y="433"/>
                  </a:lnTo>
                  <a:lnTo>
                    <a:pt x="108" y="472"/>
                  </a:lnTo>
                  <a:lnTo>
                    <a:pt x="253" y="420"/>
                  </a:lnTo>
                  <a:lnTo>
                    <a:pt x="227" y="382"/>
                  </a:lnTo>
                  <a:lnTo>
                    <a:pt x="393" y="344"/>
                  </a:lnTo>
                  <a:lnTo>
                    <a:pt x="501" y="293"/>
                  </a:lnTo>
                  <a:lnTo>
                    <a:pt x="531" y="236"/>
                  </a:lnTo>
                  <a:lnTo>
                    <a:pt x="535" y="174"/>
                  </a:lnTo>
                  <a:lnTo>
                    <a:pt x="508" y="102"/>
                  </a:lnTo>
                  <a:lnTo>
                    <a:pt x="459" y="55"/>
                  </a:lnTo>
                  <a:lnTo>
                    <a:pt x="402" y="26"/>
                  </a:lnTo>
                  <a:lnTo>
                    <a:pt x="474" y="98"/>
                  </a:lnTo>
                  <a:lnTo>
                    <a:pt x="376" y="45"/>
                  </a:lnTo>
                  <a:lnTo>
                    <a:pt x="359" y="13"/>
                  </a:lnTo>
                  <a:lnTo>
                    <a:pt x="249" y="0"/>
                  </a:lnTo>
                  <a:lnTo>
                    <a:pt x="151" y="9"/>
                  </a:lnTo>
                  <a:lnTo>
                    <a:pt x="75" y="22"/>
                  </a:lnTo>
                  <a:lnTo>
                    <a:pt x="19" y="36"/>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79" name="Freeform 27"/>
            <p:cNvSpPr/>
            <p:nvPr/>
          </p:nvSpPr>
          <p:spPr bwMode="auto">
            <a:xfrm>
              <a:off x="5309" y="1498"/>
              <a:ext cx="106" cy="69"/>
            </a:xfrm>
            <a:custGeom>
              <a:avLst/>
              <a:gdLst>
                <a:gd name="T0" fmla="*/ 3 w 212"/>
                <a:gd name="T1" fmla="*/ 1 h 138"/>
                <a:gd name="T2" fmla="*/ 3 w 212"/>
                <a:gd name="T3" fmla="*/ 0 h 138"/>
                <a:gd name="T4" fmla="*/ 1 w 212"/>
                <a:gd name="T5" fmla="*/ 1 h 138"/>
                <a:gd name="T6" fmla="*/ 1 w 212"/>
                <a:gd name="T7" fmla="*/ 1 h 138"/>
                <a:gd name="T8" fmla="*/ 0 w 212"/>
                <a:gd name="T9" fmla="*/ 1 h 138"/>
                <a:gd name="T10" fmla="*/ 1 w 212"/>
                <a:gd name="T11" fmla="*/ 2 h 138"/>
                <a:gd name="T12" fmla="*/ 2 w 212"/>
                <a:gd name="T13" fmla="*/ 2 h 138"/>
                <a:gd name="T14" fmla="*/ 3 w 212"/>
                <a:gd name="T15" fmla="*/ 2 h 138"/>
                <a:gd name="T16" fmla="*/ 3 w 212"/>
                <a:gd name="T17" fmla="*/ 1 h 138"/>
                <a:gd name="T18" fmla="*/ 3 w 212"/>
                <a:gd name="T19" fmla="*/ 1 h 138"/>
                <a:gd name="T20" fmla="*/ 3 w 212"/>
                <a:gd name="T21" fmla="*/ 1 h 138"/>
                <a:gd name="T22" fmla="*/ 2 w 212"/>
                <a:gd name="T23" fmla="*/ 1 h 138"/>
                <a:gd name="T24" fmla="*/ 1 w 212"/>
                <a:gd name="T25" fmla="*/ 1 h 138"/>
                <a:gd name="T26" fmla="*/ 2 w 212"/>
                <a:gd name="T27" fmla="*/ 1 h 138"/>
                <a:gd name="T28" fmla="*/ 3 w 212"/>
                <a:gd name="T29" fmla="*/ 1 h 138"/>
                <a:gd name="T30" fmla="*/ 3 w 212"/>
                <a:gd name="T31" fmla="*/ 1 h 138"/>
                <a:gd name="T32" fmla="*/ 3 w 212"/>
                <a:gd name="T33" fmla="*/ 1 h 138"/>
                <a:gd name="T34" fmla="*/ 3 w 212"/>
                <a:gd name="T35" fmla="*/ 1 h 138"/>
                <a:gd name="T36" fmla="*/ 3 w 212"/>
                <a:gd name="T37" fmla="*/ 1 h 1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2"/>
                <a:gd name="T58" fmla="*/ 0 h 138"/>
                <a:gd name="T59" fmla="*/ 212 w 212"/>
                <a:gd name="T60" fmla="*/ 138 h 1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2" h="138">
                  <a:moveTo>
                    <a:pt x="182" y="9"/>
                  </a:moveTo>
                  <a:lnTo>
                    <a:pt x="129" y="0"/>
                  </a:lnTo>
                  <a:lnTo>
                    <a:pt x="53" y="13"/>
                  </a:lnTo>
                  <a:lnTo>
                    <a:pt x="8" y="49"/>
                  </a:lnTo>
                  <a:lnTo>
                    <a:pt x="0" y="95"/>
                  </a:lnTo>
                  <a:lnTo>
                    <a:pt x="30" y="129"/>
                  </a:lnTo>
                  <a:lnTo>
                    <a:pt x="76" y="138"/>
                  </a:lnTo>
                  <a:lnTo>
                    <a:pt x="146" y="134"/>
                  </a:lnTo>
                  <a:lnTo>
                    <a:pt x="199" y="108"/>
                  </a:lnTo>
                  <a:lnTo>
                    <a:pt x="212" y="66"/>
                  </a:lnTo>
                  <a:lnTo>
                    <a:pt x="168" y="40"/>
                  </a:lnTo>
                  <a:lnTo>
                    <a:pt x="116" y="40"/>
                  </a:lnTo>
                  <a:lnTo>
                    <a:pt x="53" y="59"/>
                  </a:lnTo>
                  <a:lnTo>
                    <a:pt x="106" y="26"/>
                  </a:lnTo>
                  <a:lnTo>
                    <a:pt x="155" y="19"/>
                  </a:lnTo>
                  <a:lnTo>
                    <a:pt x="204" y="19"/>
                  </a:lnTo>
                  <a:lnTo>
                    <a:pt x="182" y="9"/>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80" name="Freeform 28"/>
            <p:cNvSpPr/>
            <p:nvPr/>
          </p:nvSpPr>
          <p:spPr bwMode="auto">
            <a:xfrm>
              <a:off x="4688" y="1781"/>
              <a:ext cx="100" cy="177"/>
            </a:xfrm>
            <a:custGeom>
              <a:avLst/>
              <a:gdLst>
                <a:gd name="T0" fmla="*/ 3 w 201"/>
                <a:gd name="T1" fmla="*/ 0 h 356"/>
                <a:gd name="T2" fmla="*/ 1 w 201"/>
                <a:gd name="T3" fmla="*/ 1 h 356"/>
                <a:gd name="T4" fmla="*/ 0 w 201"/>
                <a:gd name="T5" fmla="*/ 2 h 356"/>
                <a:gd name="T6" fmla="*/ 0 w 201"/>
                <a:gd name="T7" fmla="*/ 3 h 356"/>
                <a:gd name="T8" fmla="*/ 0 w 201"/>
                <a:gd name="T9" fmla="*/ 4 h 356"/>
                <a:gd name="T10" fmla="*/ 1 w 201"/>
                <a:gd name="T11" fmla="*/ 5 h 356"/>
                <a:gd name="T12" fmla="*/ 0 w 201"/>
                <a:gd name="T13" fmla="*/ 5 h 356"/>
                <a:gd name="T14" fmla="*/ 0 w 201"/>
                <a:gd name="T15" fmla="*/ 4 h 356"/>
                <a:gd name="T16" fmla="*/ 0 w 201"/>
                <a:gd name="T17" fmla="*/ 3 h 356"/>
                <a:gd name="T18" fmla="*/ 0 w 201"/>
                <a:gd name="T19" fmla="*/ 2 h 356"/>
                <a:gd name="T20" fmla="*/ 1 w 201"/>
                <a:gd name="T21" fmla="*/ 1 h 356"/>
                <a:gd name="T22" fmla="*/ 3 w 201"/>
                <a:gd name="T23" fmla="*/ 0 h 356"/>
                <a:gd name="T24" fmla="*/ 3 w 201"/>
                <a:gd name="T25" fmla="*/ 0 h 356"/>
                <a:gd name="T26" fmla="*/ 3 w 201"/>
                <a:gd name="T27" fmla="*/ 0 h 3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1"/>
                <a:gd name="T43" fmla="*/ 0 h 356"/>
                <a:gd name="T44" fmla="*/ 201 w 201"/>
                <a:gd name="T45" fmla="*/ 356 h 3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1" h="356">
                  <a:moveTo>
                    <a:pt x="201" y="0"/>
                  </a:moveTo>
                  <a:lnTo>
                    <a:pt x="112" y="99"/>
                  </a:lnTo>
                  <a:lnTo>
                    <a:pt x="49" y="178"/>
                  </a:lnTo>
                  <a:lnTo>
                    <a:pt x="32" y="235"/>
                  </a:lnTo>
                  <a:lnTo>
                    <a:pt x="36" y="303"/>
                  </a:lnTo>
                  <a:lnTo>
                    <a:pt x="76" y="356"/>
                  </a:lnTo>
                  <a:lnTo>
                    <a:pt x="40" y="352"/>
                  </a:lnTo>
                  <a:lnTo>
                    <a:pt x="4" y="297"/>
                  </a:lnTo>
                  <a:lnTo>
                    <a:pt x="0" y="231"/>
                  </a:lnTo>
                  <a:lnTo>
                    <a:pt x="27" y="155"/>
                  </a:lnTo>
                  <a:lnTo>
                    <a:pt x="85" y="84"/>
                  </a:lnTo>
                  <a:lnTo>
                    <a:pt x="20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81" name="Freeform 29"/>
            <p:cNvSpPr/>
            <p:nvPr/>
          </p:nvSpPr>
          <p:spPr bwMode="auto">
            <a:xfrm>
              <a:off x="4690" y="1756"/>
              <a:ext cx="49" cy="71"/>
            </a:xfrm>
            <a:custGeom>
              <a:avLst/>
              <a:gdLst>
                <a:gd name="T0" fmla="*/ 2 w 98"/>
                <a:gd name="T1" fmla="*/ 0 h 142"/>
                <a:gd name="T2" fmla="*/ 2 w 98"/>
                <a:gd name="T3" fmla="*/ 1 h 142"/>
                <a:gd name="T4" fmla="*/ 1 w 98"/>
                <a:gd name="T5" fmla="*/ 2 h 142"/>
                <a:gd name="T6" fmla="*/ 0 w 98"/>
                <a:gd name="T7" fmla="*/ 1 h 142"/>
                <a:gd name="T8" fmla="*/ 1 w 98"/>
                <a:gd name="T9" fmla="*/ 1 h 142"/>
                <a:gd name="T10" fmla="*/ 2 w 98"/>
                <a:gd name="T11" fmla="*/ 0 h 142"/>
                <a:gd name="T12" fmla="*/ 2 w 98"/>
                <a:gd name="T13" fmla="*/ 0 h 142"/>
                <a:gd name="T14" fmla="*/ 2 w 98"/>
                <a:gd name="T15" fmla="*/ 0 h 142"/>
                <a:gd name="T16" fmla="*/ 2 w 98"/>
                <a:gd name="T17" fmla="*/ 0 h 1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8"/>
                <a:gd name="T28" fmla="*/ 0 h 142"/>
                <a:gd name="T29" fmla="*/ 98 w 98"/>
                <a:gd name="T30" fmla="*/ 142 h 1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8" h="142">
                  <a:moveTo>
                    <a:pt x="98" y="0"/>
                  </a:moveTo>
                  <a:lnTo>
                    <a:pt x="68" y="66"/>
                  </a:lnTo>
                  <a:lnTo>
                    <a:pt x="15" y="142"/>
                  </a:lnTo>
                  <a:lnTo>
                    <a:pt x="0" y="119"/>
                  </a:lnTo>
                  <a:lnTo>
                    <a:pt x="36" y="63"/>
                  </a:lnTo>
                  <a:lnTo>
                    <a:pt x="72" y="0"/>
                  </a:lnTo>
                  <a:lnTo>
                    <a:pt x="9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82" name="Freeform 30"/>
            <p:cNvSpPr/>
            <p:nvPr/>
          </p:nvSpPr>
          <p:spPr bwMode="auto">
            <a:xfrm>
              <a:off x="4447" y="1698"/>
              <a:ext cx="359" cy="25"/>
            </a:xfrm>
            <a:custGeom>
              <a:avLst/>
              <a:gdLst>
                <a:gd name="T0" fmla="*/ 1 w 719"/>
                <a:gd name="T1" fmla="*/ 1 h 49"/>
                <a:gd name="T2" fmla="*/ 9 w 719"/>
                <a:gd name="T3" fmla="*/ 0 h 49"/>
                <a:gd name="T4" fmla="*/ 9 w 719"/>
                <a:gd name="T5" fmla="*/ 1 h 49"/>
                <a:gd name="T6" fmla="*/ 11 w 719"/>
                <a:gd name="T7" fmla="*/ 1 h 49"/>
                <a:gd name="T8" fmla="*/ 10 w 719"/>
                <a:gd name="T9" fmla="*/ 1 h 49"/>
                <a:gd name="T10" fmla="*/ 7 w 719"/>
                <a:gd name="T11" fmla="*/ 1 h 49"/>
                <a:gd name="T12" fmla="*/ 3 w 719"/>
                <a:gd name="T13" fmla="*/ 1 h 49"/>
                <a:gd name="T14" fmla="*/ 0 w 719"/>
                <a:gd name="T15" fmla="*/ 1 h 49"/>
                <a:gd name="T16" fmla="*/ 1 w 719"/>
                <a:gd name="T17" fmla="*/ 1 h 49"/>
                <a:gd name="T18" fmla="*/ 1 w 719"/>
                <a:gd name="T19" fmla="*/ 1 h 49"/>
                <a:gd name="T20" fmla="*/ 1 w 719"/>
                <a:gd name="T21" fmla="*/ 1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19"/>
                <a:gd name="T34" fmla="*/ 0 h 49"/>
                <a:gd name="T35" fmla="*/ 719 w 719"/>
                <a:gd name="T36" fmla="*/ 49 h 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19" h="49">
                  <a:moveTo>
                    <a:pt x="119" y="21"/>
                  </a:moveTo>
                  <a:lnTo>
                    <a:pt x="584" y="0"/>
                  </a:lnTo>
                  <a:lnTo>
                    <a:pt x="630" y="13"/>
                  </a:lnTo>
                  <a:lnTo>
                    <a:pt x="719" y="17"/>
                  </a:lnTo>
                  <a:lnTo>
                    <a:pt x="656" y="36"/>
                  </a:lnTo>
                  <a:lnTo>
                    <a:pt x="452" y="49"/>
                  </a:lnTo>
                  <a:lnTo>
                    <a:pt x="229" y="49"/>
                  </a:lnTo>
                  <a:lnTo>
                    <a:pt x="0" y="36"/>
                  </a:lnTo>
                  <a:lnTo>
                    <a:pt x="119"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83" name="Freeform 31"/>
            <p:cNvSpPr/>
            <p:nvPr/>
          </p:nvSpPr>
          <p:spPr bwMode="auto">
            <a:xfrm>
              <a:off x="4510" y="1763"/>
              <a:ext cx="154" cy="20"/>
            </a:xfrm>
            <a:custGeom>
              <a:avLst/>
              <a:gdLst>
                <a:gd name="T0" fmla="*/ 1 w 306"/>
                <a:gd name="T1" fmla="*/ 0 h 40"/>
                <a:gd name="T2" fmla="*/ 3 w 306"/>
                <a:gd name="T3" fmla="*/ 1 h 40"/>
                <a:gd name="T4" fmla="*/ 5 w 306"/>
                <a:gd name="T5" fmla="*/ 1 h 40"/>
                <a:gd name="T6" fmla="*/ 5 w 306"/>
                <a:gd name="T7" fmla="*/ 1 h 40"/>
                <a:gd name="T8" fmla="*/ 3 w 306"/>
                <a:gd name="T9" fmla="*/ 1 h 40"/>
                <a:gd name="T10" fmla="*/ 0 w 306"/>
                <a:gd name="T11" fmla="*/ 1 h 40"/>
                <a:gd name="T12" fmla="*/ 1 w 306"/>
                <a:gd name="T13" fmla="*/ 0 h 40"/>
                <a:gd name="T14" fmla="*/ 1 w 306"/>
                <a:gd name="T15" fmla="*/ 0 h 40"/>
                <a:gd name="T16" fmla="*/ 1 w 306"/>
                <a:gd name="T17" fmla="*/ 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6"/>
                <a:gd name="T28" fmla="*/ 0 h 40"/>
                <a:gd name="T29" fmla="*/ 306 w 306"/>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6" h="40">
                  <a:moveTo>
                    <a:pt x="5" y="0"/>
                  </a:moveTo>
                  <a:lnTo>
                    <a:pt x="183" y="10"/>
                  </a:lnTo>
                  <a:lnTo>
                    <a:pt x="306" y="10"/>
                  </a:lnTo>
                  <a:lnTo>
                    <a:pt x="280" y="31"/>
                  </a:lnTo>
                  <a:lnTo>
                    <a:pt x="138" y="40"/>
                  </a:lnTo>
                  <a:lnTo>
                    <a:pt x="0" y="27"/>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84" name="Freeform 32"/>
            <p:cNvSpPr/>
            <p:nvPr/>
          </p:nvSpPr>
          <p:spPr bwMode="auto">
            <a:xfrm>
              <a:off x="4090" y="1378"/>
              <a:ext cx="491" cy="229"/>
            </a:xfrm>
            <a:custGeom>
              <a:avLst/>
              <a:gdLst>
                <a:gd name="T0" fmla="*/ 15 w 983"/>
                <a:gd name="T1" fmla="*/ 7 h 457"/>
                <a:gd name="T2" fmla="*/ 15 w 983"/>
                <a:gd name="T3" fmla="*/ 6 h 457"/>
                <a:gd name="T4" fmla="*/ 14 w 983"/>
                <a:gd name="T5" fmla="*/ 5 h 457"/>
                <a:gd name="T6" fmla="*/ 14 w 983"/>
                <a:gd name="T7" fmla="*/ 4 h 457"/>
                <a:gd name="T8" fmla="*/ 13 w 983"/>
                <a:gd name="T9" fmla="*/ 2 h 457"/>
                <a:gd name="T10" fmla="*/ 11 w 983"/>
                <a:gd name="T11" fmla="*/ 1 h 457"/>
                <a:gd name="T12" fmla="*/ 10 w 983"/>
                <a:gd name="T13" fmla="*/ 1 h 457"/>
                <a:gd name="T14" fmla="*/ 8 w 983"/>
                <a:gd name="T15" fmla="*/ 0 h 457"/>
                <a:gd name="T16" fmla="*/ 6 w 983"/>
                <a:gd name="T17" fmla="*/ 1 h 457"/>
                <a:gd name="T18" fmla="*/ 4 w 983"/>
                <a:gd name="T19" fmla="*/ 1 h 457"/>
                <a:gd name="T20" fmla="*/ 2 w 983"/>
                <a:gd name="T21" fmla="*/ 3 h 457"/>
                <a:gd name="T22" fmla="*/ 1 w 983"/>
                <a:gd name="T23" fmla="*/ 4 h 457"/>
                <a:gd name="T24" fmla="*/ 0 w 983"/>
                <a:gd name="T25" fmla="*/ 6 h 457"/>
                <a:gd name="T26" fmla="*/ 0 w 983"/>
                <a:gd name="T27" fmla="*/ 7 h 457"/>
                <a:gd name="T28" fmla="*/ 0 w 983"/>
                <a:gd name="T29" fmla="*/ 6 h 457"/>
                <a:gd name="T30" fmla="*/ 2 w 983"/>
                <a:gd name="T31" fmla="*/ 4 h 457"/>
                <a:gd name="T32" fmla="*/ 4 w 983"/>
                <a:gd name="T33" fmla="*/ 2 h 457"/>
                <a:gd name="T34" fmla="*/ 7 w 983"/>
                <a:gd name="T35" fmla="*/ 1 h 457"/>
                <a:gd name="T36" fmla="*/ 8 w 983"/>
                <a:gd name="T37" fmla="*/ 1 h 457"/>
                <a:gd name="T38" fmla="*/ 10 w 983"/>
                <a:gd name="T39" fmla="*/ 1 h 457"/>
                <a:gd name="T40" fmla="*/ 8 w 983"/>
                <a:gd name="T41" fmla="*/ 1 h 457"/>
                <a:gd name="T42" fmla="*/ 11 w 983"/>
                <a:gd name="T43" fmla="*/ 2 h 457"/>
                <a:gd name="T44" fmla="*/ 12 w 983"/>
                <a:gd name="T45" fmla="*/ 3 h 457"/>
                <a:gd name="T46" fmla="*/ 13 w 983"/>
                <a:gd name="T47" fmla="*/ 5 h 457"/>
                <a:gd name="T48" fmla="*/ 14 w 983"/>
                <a:gd name="T49" fmla="*/ 7 h 457"/>
                <a:gd name="T50" fmla="*/ 15 w 983"/>
                <a:gd name="T51" fmla="*/ 8 h 457"/>
                <a:gd name="T52" fmla="*/ 15 w 983"/>
                <a:gd name="T53" fmla="*/ 7 h 457"/>
                <a:gd name="T54" fmla="*/ 15 w 983"/>
                <a:gd name="T55" fmla="*/ 7 h 457"/>
                <a:gd name="T56" fmla="*/ 15 w 983"/>
                <a:gd name="T57" fmla="*/ 7 h 45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83"/>
                <a:gd name="T88" fmla="*/ 0 h 457"/>
                <a:gd name="T89" fmla="*/ 983 w 983"/>
                <a:gd name="T90" fmla="*/ 457 h 45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83" h="457">
                  <a:moveTo>
                    <a:pt x="983" y="401"/>
                  </a:moveTo>
                  <a:lnTo>
                    <a:pt x="962" y="321"/>
                  </a:lnTo>
                  <a:lnTo>
                    <a:pt x="926" y="266"/>
                  </a:lnTo>
                  <a:lnTo>
                    <a:pt x="943" y="253"/>
                  </a:lnTo>
                  <a:lnTo>
                    <a:pt x="833" y="115"/>
                  </a:lnTo>
                  <a:lnTo>
                    <a:pt x="737" y="49"/>
                  </a:lnTo>
                  <a:lnTo>
                    <a:pt x="644" y="13"/>
                  </a:lnTo>
                  <a:lnTo>
                    <a:pt x="555" y="0"/>
                  </a:lnTo>
                  <a:lnTo>
                    <a:pt x="444" y="9"/>
                  </a:lnTo>
                  <a:lnTo>
                    <a:pt x="293" y="49"/>
                  </a:lnTo>
                  <a:lnTo>
                    <a:pt x="141" y="147"/>
                  </a:lnTo>
                  <a:lnTo>
                    <a:pt x="66" y="236"/>
                  </a:lnTo>
                  <a:lnTo>
                    <a:pt x="0" y="342"/>
                  </a:lnTo>
                  <a:lnTo>
                    <a:pt x="13" y="391"/>
                  </a:lnTo>
                  <a:lnTo>
                    <a:pt x="52" y="365"/>
                  </a:lnTo>
                  <a:lnTo>
                    <a:pt x="134" y="227"/>
                  </a:lnTo>
                  <a:lnTo>
                    <a:pt x="293" y="111"/>
                  </a:lnTo>
                  <a:lnTo>
                    <a:pt x="453" y="53"/>
                  </a:lnTo>
                  <a:lnTo>
                    <a:pt x="559" y="36"/>
                  </a:lnTo>
                  <a:lnTo>
                    <a:pt x="648" y="45"/>
                  </a:lnTo>
                  <a:lnTo>
                    <a:pt x="563" y="62"/>
                  </a:lnTo>
                  <a:lnTo>
                    <a:pt x="707" y="106"/>
                  </a:lnTo>
                  <a:lnTo>
                    <a:pt x="814" y="191"/>
                  </a:lnTo>
                  <a:lnTo>
                    <a:pt x="886" y="289"/>
                  </a:lnTo>
                  <a:lnTo>
                    <a:pt x="952" y="401"/>
                  </a:lnTo>
                  <a:lnTo>
                    <a:pt x="975" y="457"/>
                  </a:lnTo>
                  <a:lnTo>
                    <a:pt x="983" y="4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85" name="Freeform 33"/>
            <p:cNvSpPr/>
            <p:nvPr/>
          </p:nvSpPr>
          <p:spPr bwMode="auto">
            <a:xfrm>
              <a:off x="4535" y="1431"/>
              <a:ext cx="60" cy="87"/>
            </a:xfrm>
            <a:custGeom>
              <a:avLst/>
              <a:gdLst>
                <a:gd name="T0" fmla="*/ 0 w 121"/>
                <a:gd name="T1" fmla="*/ 0 h 174"/>
                <a:gd name="T2" fmla="*/ 1 w 121"/>
                <a:gd name="T3" fmla="*/ 1 h 174"/>
                <a:gd name="T4" fmla="*/ 1 w 121"/>
                <a:gd name="T5" fmla="*/ 3 h 174"/>
                <a:gd name="T6" fmla="*/ 1 w 121"/>
                <a:gd name="T7" fmla="*/ 1 h 174"/>
                <a:gd name="T8" fmla="*/ 0 w 121"/>
                <a:gd name="T9" fmla="*/ 1 h 174"/>
                <a:gd name="T10" fmla="*/ 0 w 121"/>
                <a:gd name="T11" fmla="*/ 0 h 174"/>
                <a:gd name="T12" fmla="*/ 0 w 121"/>
                <a:gd name="T13" fmla="*/ 0 h 174"/>
                <a:gd name="T14" fmla="*/ 0 w 121"/>
                <a:gd name="T15" fmla="*/ 0 h 174"/>
                <a:gd name="T16" fmla="*/ 0 60000 65536"/>
                <a:gd name="T17" fmla="*/ 0 60000 65536"/>
                <a:gd name="T18" fmla="*/ 0 60000 65536"/>
                <a:gd name="T19" fmla="*/ 0 60000 65536"/>
                <a:gd name="T20" fmla="*/ 0 60000 65536"/>
                <a:gd name="T21" fmla="*/ 0 60000 65536"/>
                <a:gd name="T22" fmla="*/ 0 60000 65536"/>
                <a:gd name="T23" fmla="*/ 0 60000 65536"/>
                <a:gd name="T24" fmla="*/ 0 w 121"/>
                <a:gd name="T25" fmla="*/ 0 h 174"/>
                <a:gd name="T26" fmla="*/ 121 w 121"/>
                <a:gd name="T27" fmla="*/ 174 h 1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1" h="174">
                  <a:moveTo>
                    <a:pt x="0" y="0"/>
                  </a:moveTo>
                  <a:lnTo>
                    <a:pt x="72" y="77"/>
                  </a:lnTo>
                  <a:lnTo>
                    <a:pt x="121" y="174"/>
                  </a:lnTo>
                  <a:lnTo>
                    <a:pt x="121" y="111"/>
                  </a:lnTo>
                  <a:lnTo>
                    <a:pt x="62" y="3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86" name="Freeform 34"/>
            <p:cNvSpPr/>
            <p:nvPr/>
          </p:nvSpPr>
          <p:spPr bwMode="auto">
            <a:xfrm>
              <a:off x="4065" y="1418"/>
              <a:ext cx="105" cy="121"/>
            </a:xfrm>
            <a:custGeom>
              <a:avLst/>
              <a:gdLst>
                <a:gd name="T0" fmla="*/ 3 w 210"/>
                <a:gd name="T1" fmla="*/ 0 h 242"/>
                <a:gd name="T2" fmla="*/ 2 w 210"/>
                <a:gd name="T3" fmla="*/ 2 h 242"/>
                <a:gd name="T4" fmla="*/ 1 w 210"/>
                <a:gd name="T5" fmla="*/ 3 h 242"/>
                <a:gd name="T6" fmla="*/ 0 w 210"/>
                <a:gd name="T7" fmla="*/ 4 h 242"/>
                <a:gd name="T8" fmla="*/ 1 w 210"/>
                <a:gd name="T9" fmla="*/ 3 h 242"/>
                <a:gd name="T10" fmla="*/ 1 w 210"/>
                <a:gd name="T11" fmla="*/ 2 h 242"/>
                <a:gd name="T12" fmla="*/ 3 w 210"/>
                <a:gd name="T13" fmla="*/ 1 h 242"/>
                <a:gd name="T14" fmla="*/ 3 w 210"/>
                <a:gd name="T15" fmla="*/ 0 h 242"/>
                <a:gd name="T16" fmla="*/ 3 w 210"/>
                <a:gd name="T17" fmla="*/ 0 h 242"/>
                <a:gd name="T18" fmla="*/ 3 w 210"/>
                <a:gd name="T19" fmla="*/ 0 h 2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0"/>
                <a:gd name="T31" fmla="*/ 0 h 242"/>
                <a:gd name="T32" fmla="*/ 210 w 210"/>
                <a:gd name="T33" fmla="*/ 242 h 2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0" h="242">
                  <a:moveTo>
                    <a:pt x="210" y="0"/>
                  </a:moveTo>
                  <a:lnTo>
                    <a:pt x="125" y="72"/>
                  </a:lnTo>
                  <a:lnTo>
                    <a:pt x="46" y="170"/>
                  </a:lnTo>
                  <a:lnTo>
                    <a:pt x="0" y="242"/>
                  </a:lnTo>
                  <a:lnTo>
                    <a:pt x="6" y="180"/>
                  </a:lnTo>
                  <a:lnTo>
                    <a:pt x="63" y="95"/>
                  </a:lnTo>
                  <a:lnTo>
                    <a:pt x="135" y="27"/>
                  </a:lnTo>
                  <a:lnTo>
                    <a:pt x="21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87" name="Freeform 35"/>
            <p:cNvSpPr/>
            <p:nvPr/>
          </p:nvSpPr>
          <p:spPr bwMode="auto">
            <a:xfrm>
              <a:off x="3988" y="1487"/>
              <a:ext cx="24" cy="37"/>
            </a:xfrm>
            <a:custGeom>
              <a:avLst/>
              <a:gdLst>
                <a:gd name="T0" fmla="*/ 0 w 50"/>
                <a:gd name="T1" fmla="*/ 0 h 76"/>
                <a:gd name="T2" fmla="*/ 0 w 50"/>
                <a:gd name="T3" fmla="*/ 1 h 76"/>
                <a:gd name="T4" fmla="*/ 0 w 50"/>
                <a:gd name="T5" fmla="*/ 0 h 76"/>
                <a:gd name="T6" fmla="*/ 0 w 50"/>
                <a:gd name="T7" fmla="*/ 0 h 76"/>
                <a:gd name="T8" fmla="*/ 0 w 50"/>
                <a:gd name="T9" fmla="*/ 0 h 76"/>
                <a:gd name="T10" fmla="*/ 0 w 50"/>
                <a:gd name="T11" fmla="*/ 0 h 76"/>
                <a:gd name="T12" fmla="*/ 0 w 50"/>
                <a:gd name="T13" fmla="*/ 0 h 76"/>
                <a:gd name="T14" fmla="*/ 0 60000 65536"/>
                <a:gd name="T15" fmla="*/ 0 60000 65536"/>
                <a:gd name="T16" fmla="*/ 0 60000 65536"/>
                <a:gd name="T17" fmla="*/ 0 60000 65536"/>
                <a:gd name="T18" fmla="*/ 0 60000 65536"/>
                <a:gd name="T19" fmla="*/ 0 60000 65536"/>
                <a:gd name="T20" fmla="*/ 0 60000 65536"/>
                <a:gd name="T21" fmla="*/ 0 w 50"/>
                <a:gd name="T22" fmla="*/ 0 h 76"/>
                <a:gd name="T23" fmla="*/ 50 w 50"/>
                <a:gd name="T24" fmla="*/ 76 h 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76">
                  <a:moveTo>
                    <a:pt x="50" y="15"/>
                  </a:moveTo>
                  <a:lnTo>
                    <a:pt x="10" y="76"/>
                  </a:lnTo>
                  <a:lnTo>
                    <a:pt x="0" y="55"/>
                  </a:lnTo>
                  <a:lnTo>
                    <a:pt x="19" y="0"/>
                  </a:lnTo>
                  <a:lnTo>
                    <a:pt x="50" y="1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88" name="Freeform 36"/>
            <p:cNvSpPr/>
            <p:nvPr/>
          </p:nvSpPr>
          <p:spPr bwMode="auto">
            <a:xfrm>
              <a:off x="4096" y="1539"/>
              <a:ext cx="300" cy="328"/>
            </a:xfrm>
            <a:custGeom>
              <a:avLst/>
              <a:gdLst>
                <a:gd name="T0" fmla="*/ 10 w 599"/>
                <a:gd name="T1" fmla="*/ 0 h 657"/>
                <a:gd name="T2" fmla="*/ 9 w 599"/>
                <a:gd name="T3" fmla="*/ 1 h 657"/>
                <a:gd name="T4" fmla="*/ 7 w 599"/>
                <a:gd name="T5" fmla="*/ 3 h 657"/>
                <a:gd name="T6" fmla="*/ 5 w 599"/>
                <a:gd name="T7" fmla="*/ 4 h 657"/>
                <a:gd name="T8" fmla="*/ 4 w 599"/>
                <a:gd name="T9" fmla="*/ 4 h 657"/>
                <a:gd name="T10" fmla="*/ 3 w 599"/>
                <a:gd name="T11" fmla="*/ 5 h 657"/>
                <a:gd name="T12" fmla="*/ 2 w 599"/>
                <a:gd name="T13" fmla="*/ 7 h 657"/>
                <a:gd name="T14" fmla="*/ 1 w 599"/>
                <a:gd name="T15" fmla="*/ 8 h 657"/>
                <a:gd name="T16" fmla="*/ 1 w 599"/>
                <a:gd name="T17" fmla="*/ 10 h 657"/>
                <a:gd name="T18" fmla="*/ 0 w 599"/>
                <a:gd name="T19" fmla="*/ 9 h 657"/>
                <a:gd name="T20" fmla="*/ 1 w 599"/>
                <a:gd name="T21" fmla="*/ 7 h 657"/>
                <a:gd name="T22" fmla="*/ 2 w 599"/>
                <a:gd name="T23" fmla="*/ 6 h 657"/>
                <a:gd name="T24" fmla="*/ 3 w 599"/>
                <a:gd name="T25" fmla="*/ 5 h 657"/>
                <a:gd name="T26" fmla="*/ 5 w 599"/>
                <a:gd name="T27" fmla="*/ 3 h 657"/>
                <a:gd name="T28" fmla="*/ 7 w 599"/>
                <a:gd name="T29" fmla="*/ 3 h 657"/>
                <a:gd name="T30" fmla="*/ 8 w 599"/>
                <a:gd name="T31" fmla="*/ 2 h 657"/>
                <a:gd name="T32" fmla="*/ 9 w 599"/>
                <a:gd name="T33" fmla="*/ 0 h 657"/>
                <a:gd name="T34" fmla="*/ 10 w 599"/>
                <a:gd name="T35" fmla="*/ 0 h 657"/>
                <a:gd name="T36" fmla="*/ 10 w 599"/>
                <a:gd name="T37" fmla="*/ 0 h 657"/>
                <a:gd name="T38" fmla="*/ 10 w 599"/>
                <a:gd name="T39" fmla="*/ 0 h 65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99"/>
                <a:gd name="T61" fmla="*/ 0 h 657"/>
                <a:gd name="T62" fmla="*/ 599 w 599"/>
                <a:gd name="T63" fmla="*/ 657 h 65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99" h="657">
                  <a:moveTo>
                    <a:pt x="599" y="0"/>
                  </a:moveTo>
                  <a:lnTo>
                    <a:pt x="533" y="119"/>
                  </a:lnTo>
                  <a:lnTo>
                    <a:pt x="418" y="222"/>
                  </a:lnTo>
                  <a:lnTo>
                    <a:pt x="315" y="275"/>
                  </a:lnTo>
                  <a:lnTo>
                    <a:pt x="223" y="314"/>
                  </a:lnTo>
                  <a:lnTo>
                    <a:pt x="142" y="382"/>
                  </a:lnTo>
                  <a:lnTo>
                    <a:pt x="79" y="452"/>
                  </a:lnTo>
                  <a:lnTo>
                    <a:pt x="32" y="551"/>
                  </a:lnTo>
                  <a:lnTo>
                    <a:pt x="13" y="657"/>
                  </a:lnTo>
                  <a:lnTo>
                    <a:pt x="0" y="587"/>
                  </a:lnTo>
                  <a:lnTo>
                    <a:pt x="22" y="484"/>
                  </a:lnTo>
                  <a:lnTo>
                    <a:pt x="79" y="390"/>
                  </a:lnTo>
                  <a:lnTo>
                    <a:pt x="147" y="341"/>
                  </a:lnTo>
                  <a:lnTo>
                    <a:pt x="297" y="248"/>
                  </a:lnTo>
                  <a:lnTo>
                    <a:pt x="399" y="205"/>
                  </a:lnTo>
                  <a:lnTo>
                    <a:pt x="488" y="136"/>
                  </a:lnTo>
                  <a:lnTo>
                    <a:pt x="550" y="53"/>
                  </a:lnTo>
                  <a:lnTo>
                    <a:pt x="59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89" name="Freeform 37"/>
            <p:cNvSpPr/>
            <p:nvPr/>
          </p:nvSpPr>
          <p:spPr bwMode="auto">
            <a:xfrm>
              <a:off x="4065" y="1569"/>
              <a:ext cx="211" cy="281"/>
            </a:xfrm>
            <a:custGeom>
              <a:avLst/>
              <a:gdLst>
                <a:gd name="T0" fmla="*/ 7 w 422"/>
                <a:gd name="T1" fmla="*/ 1 h 561"/>
                <a:gd name="T2" fmla="*/ 6 w 422"/>
                <a:gd name="T3" fmla="*/ 2 h 561"/>
                <a:gd name="T4" fmla="*/ 5 w 422"/>
                <a:gd name="T5" fmla="*/ 4 h 561"/>
                <a:gd name="T6" fmla="*/ 3 w 422"/>
                <a:gd name="T7" fmla="*/ 5 h 561"/>
                <a:gd name="T8" fmla="*/ 2 w 422"/>
                <a:gd name="T9" fmla="*/ 6 h 561"/>
                <a:gd name="T10" fmla="*/ 1 w 422"/>
                <a:gd name="T11" fmla="*/ 8 h 561"/>
                <a:gd name="T12" fmla="*/ 1 w 422"/>
                <a:gd name="T13" fmla="*/ 9 h 561"/>
                <a:gd name="T14" fmla="*/ 0 w 422"/>
                <a:gd name="T15" fmla="*/ 8 h 561"/>
                <a:gd name="T16" fmla="*/ 1 w 422"/>
                <a:gd name="T17" fmla="*/ 6 h 561"/>
                <a:gd name="T18" fmla="*/ 2 w 422"/>
                <a:gd name="T19" fmla="*/ 5 h 561"/>
                <a:gd name="T20" fmla="*/ 3 w 422"/>
                <a:gd name="T21" fmla="*/ 4 h 561"/>
                <a:gd name="T22" fmla="*/ 5 w 422"/>
                <a:gd name="T23" fmla="*/ 3 h 561"/>
                <a:gd name="T24" fmla="*/ 6 w 422"/>
                <a:gd name="T25" fmla="*/ 2 h 561"/>
                <a:gd name="T26" fmla="*/ 7 w 422"/>
                <a:gd name="T27" fmla="*/ 0 h 561"/>
                <a:gd name="T28" fmla="*/ 7 w 422"/>
                <a:gd name="T29" fmla="*/ 1 h 561"/>
                <a:gd name="T30" fmla="*/ 7 w 422"/>
                <a:gd name="T31" fmla="*/ 1 h 561"/>
                <a:gd name="T32" fmla="*/ 7 w 422"/>
                <a:gd name="T33" fmla="*/ 1 h 56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2"/>
                <a:gd name="T52" fmla="*/ 0 h 561"/>
                <a:gd name="T53" fmla="*/ 422 w 422"/>
                <a:gd name="T54" fmla="*/ 561 h 56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2" h="561">
                  <a:moveTo>
                    <a:pt x="422" y="9"/>
                  </a:moveTo>
                  <a:lnTo>
                    <a:pt x="365" y="111"/>
                  </a:lnTo>
                  <a:lnTo>
                    <a:pt x="280" y="200"/>
                  </a:lnTo>
                  <a:lnTo>
                    <a:pt x="178" y="259"/>
                  </a:lnTo>
                  <a:lnTo>
                    <a:pt x="95" y="338"/>
                  </a:lnTo>
                  <a:lnTo>
                    <a:pt x="50" y="459"/>
                  </a:lnTo>
                  <a:lnTo>
                    <a:pt x="33" y="561"/>
                  </a:lnTo>
                  <a:lnTo>
                    <a:pt x="0" y="493"/>
                  </a:lnTo>
                  <a:lnTo>
                    <a:pt x="33" y="384"/>
                  </a:lnTo>
                  <a:lnTo>
                    <a:pt x="99" y="280"/>
                  </a:lnTo>
                  <a:lnTo>
                    <a:pt x="197" y="196"/>
                  </a:lnTo>
                  <a:lnTo>
                    <a:pt x="280" y="134"/>
                  </a:lnTo>
                  <a:lnTo>
                    <a:pt x="352" y="75"/>
                  </a:lnTo>
                  <a:lnTo>
                    <a:pt x="392" y="0"/>
                  </a:lnTo>
                  <a:lnTo>
                    <a:pt x="422"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90" name="Freeform 38"/>
            <p:cNvSpPr/>
            <p:nvPr/>
          </p:nvSpPr>
          <p:spPr bwMode="auto">
            <a:xfrm>
              <a:off x="4179" y="1751"/>
              <a:ext cx="120" cy="143"/>
            </a:xfrm>
            <a:custGeom>
              <a:avLst/>
              <a:gdLst>
                <a:gd name="T0" fmla="*/ 4 w 240"/>
                <a:gd name="T1" fmla="*/ 1 h 285"/>
                <a:gd name="T2" fmla="*/ 3 w 240"/>
                <a:gd name="T3" fmla="*/ 2 h 285"/>
                <a:gd name="T4" fmla="*/ 2 w 240"/>
                <a:gd name="T5" fmla="*/ 3 h 285"/>
                <a:gd name="T6" fmla="*/ 2 w 240"/>
                <a:gd name="T7" fmla="*/ 4 h 285"/>
                <a:gd name="T8" fmla="*/ 1 w 240"/>
                <a:gd name="T9" fmla="*/ 4 h 285"/>
                <a:gd name="T10" fmla="*/ 1 w 240"/>
                <a:gd name="T11" fmla="*/ 5 h 285"/>
                <a:gd name="T12" fmla="*/ 0 w 240"/>
                <a:gd name="T13" fmla="*/ 5 h 285"/>
                <a:gd name="T14" fmla="*/ 1 w 240"/>
                <a:gd name="T15" fmla="*/ 4 h 285"/>
                <a:gd name="T16" fmla="*/ 1 w 240"/>
                <a:gd name="T17" fmla="*/ 3 h 285"/>
                <a:gd name="T18" fmla="*/ 2 w 240"/>
                <a:gd name="T19" fmla="*/ 2 h 285"/>
                <a:gd name="T20" fmla="*/ 3 w 240"/>
                <a:gd name="T21" fmla="*/ 1 h 285"/>
                <a:gd name="T22" fmla="*/ 4 w 240"/>
                <a:gd name="T23" fmla="*/ 0 h 285"/>
                <a:gd name="T24" fmla="*/ 4 w 240"/>
                <a:gd name="T25" fmla="*/ 1 h 285"/>
                <a:gd name="T26" fmla="*/ 4 w 240"/>
                <a:gd name="T27" fmla="*/ 1 h 285"/>
                <a:gd name="T28" fmla="*/ 4 w 240"/>
                <a:gd name="T29" fmla="*/ 1 h 2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0"/>
                <a:gd name="T46" fmla="*/ 0 h 285"/>
                <a:gd name="T47" fmla="*/ 240 w 240"/>
                <a:gd name="T48" fmla="*/ 285 h 2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0" h="285">
                  <a:moveTo>
                    <a:pt x="240" y="26"/>
                  </a:moveTo>
                  <a:lnTo>
                    <a:pt x="155" y="79"/>
                  </a:lnTo>
                  <a:lnTo>
                    <a:pt x="125" y="142"/>
                  </a:lnTo>
                  <a:lnTo>
                    <a:pt x="93" y="217"/>
                  </a:lnTo>
                  <a:lnTo>
                    <a:pt x="49" y="227"/>
                  </a:lnTo>
                  <a:lnTo>
                    <a:pt x="36" y="280"/>
                  </a:lnTo>
                  <a:lnTo>
                    <a:pt x="0" y="285"/>
                  </a:lnTo>
                  <a:lnTo>
                    <a:pt x="19" y="227"/>
                  </a:lnTo>
                  <a:lnTo>
                    <a:pt x="49" y="142"/>
                  </a:lnTo>
                  <a:lnTo>
                    <a:pt x="106" y="68"/>
                  </a:lnTo>
                  <a:lnTo>
                    <a:pt x="161" y="26"/>
                  </a:lnTo>
                  <a:lnTo>
                    <a:pt x="201" y="0"/>
                  </a:lnTo>
                  <a:lnTo>
                    <a:pt x="240"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91" name="Freeform 39"/>
            <p:cNvSpPr/>
            <p:nvPr/>
          </p:nvSpPr>
          <p:spPr bwMode="auto">
            <a:xfrm>
              <a:off x="4378" y="1753"/>
              <a:ext cx="96" cy="130"/>
            </a:xfrm>
            <a:custGeom>
              <a:avLst/>
              <a:gdLst>
                <a:gd name="T0" fmla="*/ 0 w 191"/>
                <a:gd name="T1" fmla="*/ 0 h 259"/>
                <a:gd name="T2" fmla="*/ 0 w 191"/>
                <a:gd name="T3" fmla="*/ 1 h 259"/>
                <a:gd name="T4" fmla="*/ 1 w 191"/>
                <a:gd name="T5" fmla="*/ 2 h 259"/>
                <a:gd name="T6" fmla="*/ 2 w 191"/>
                <a:gd name="T7" fmla="*/ 3 h 259"/>
                <a:gd name="T8" fmla="*/ 3 w 191"/>
                <a:gd name="T9" fmla="*/ 4 h 259"/>
                <a:gd name="T10" fmla="*/ 3 w 191"/>
                <a:gd name="T11" fmla="*/ 5 h 259"/>
                <a:gd name="T12" fmla="*/ 3 w 191"/>
                <a:gd name="T13" fmla="*/ 4 h 259"/>
                <a:gd name="T14" fmla="*/ 3 w 191"/>
                <a:gd name="T15" fmla="*/ 3 h 259"/>
                <a:gd name="T16" fmla="*/ 3 w 191"/>
                <a:gd name="T17" fmla="*/ 2 h 259"/>
                <a:gd name="T18" fmla="*/ 2 w 191"/>
                <a:gd name="T19" fmla="*/ 1 h 259"/>
                <a:gd name="T20" fmla="*/ 1 w 191"/>
                <a:gd name="T21" fmla="*/ 1 h 259"/>
                <a:gd name="T22" fmla="*/ 0 w 191"/>
                <a:gd name="T23" fmla="*/ 0 h 259"/>
                <a:gd name="T24" fmla="*/ 0 w 191"/>
                <a:gd name="T25" fmla="*/ 0 h 259"/>
                <a:gd name="T26" fmla="*/ 0 w 191"/>
                <a:gd name="T27" fmla="*/ 0 h 2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1"/>
                <a:gd name="T43" fmla="*/ 0 h 259"/>
                <a:gd name="T44" fmla="*/ 191 w 191"/>
                <a:gd name="T45" fmla="*/ 259 h 25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1" h="259">
                  <a:moveTo>
                    <a:pt x="0" y="0"/>
                  </a:moveTo>
                  <a:lnTo>
                    <a:pt x="0" y="58"/>
                  </a:lnTo>
                  <a:lnTo>
                    <a:pt x="59" y="85"/>
                  </a:lnTo>
                  <a:lnTo>
                    <a:pt x="112" y="143"/>
                  </a:lnTo>
                  <a:lnTo>
                    <a:pt x="157" y="200"/>
                  </a:lnTo>
                  <a:lnTo>
                    <a:pt x="178" y="259"/>
                  </a:lnTo>
                  <a:lnTo>
                    <a:pt x="191" y="213"/>
                  </a:lnTo>
                  <a:lnTo>
                    <a:pt x="174" y="130"/>
                  </a:lnTo>
                  <a:lnTo>
                    <a:pt x="131" y="68"/>
                  </a:lnTo>
                  <a:lnTo>
                    <a:pt x="72" y="28"/>
                  </a:lnTo>
                  <a:lnTo>
                    <a:pt x="46" y="3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92" name="Freeform 40"/>
            <p:cNvSpPr/>
            <p:nvPr/>
          </p:nvSpPr>
          <p:spPr bwMode="auto">
            <a:xfrm>
              <a:off x="4232" y="1923"/>
              <a:ext cx="78" cy="94"/>
            </a:xfrm>
            <a:custGeom>
              <a:avLst/>
              <a:gdLst>
                <a:gd name="T0" fmla="*/ 1 w 157"/>
                <a:gd name="T1" fmla="*/ 0 h 189"/>
                <a:gd name="T2" fmla="*/ 1 w 157"/>
                <a:gd name="T3" fmla="*/ 0 h 189"/>
                <a:gd name="T4" fmla="*/ 0 w 157"/>
                <a:gd name="T5" fmla="*/ 0 h 189"/>
                <a:gd name="T6" fmla="*/ 0 w 157"/>
                <a:gd name="T7" fmla="*/ 0 h 189"/>
                <a:gd name="T8" fmla="*/ 0 w 157"/>
                <a:gd name="T9" fmla="*/ 1 h 189"/>
                <a:gd name="T10" fmla="*/ 0 w 157"/>
                <a:gd name="T11" fmla="*/ 2 h 189"/>
                <a:gd name="T12" fmla="*/ 0 w 157"/>
                <a:gd name="T13" fmla="*/ 2 h 189"/>
                <a:gd name="T14" fmla="*/ 1 w 157"/>
                <a:gd name="T15" fmla="*/ 2 h 189"/>
                <a:gd name="T16" fmla="*/ 1 w 157"/>
                <a:gd name="T17" fmla="*/ 2 h 189"/>
                <a:gd name="T18" fmla="*/ 2 w 157"/>
                <a:gd name="T19" fmla="*/ 2 h 189"/>
                <a:gd name="T20" fmla="*/ 2 w 157"/>
                <a:gd name="T21" fmla="*/ 1 h 189"/>
                <a:gd name="T22" fmla="*/ 2 w 157"/>
                <a:gd name="T23" fmla="*/ 0 h 189"/>
                <a:gd name="T24" fmla="*/ 2 w 157"/>
                <a:gd name="T25" fmla="*/ 1 h 189"/>
                <a:gd name="T26" fmla="*/ 1 w 157"/>
                <a:gd name="T27" fmla="*/ 2 h 189"/>
                <a:gd name="T28" fmla="*/ 0 w 157"/>
                <a:gd name="T29" fmla="*/ 1 h 189"/>
                <a:gd name="T30" fmla="*/ 0 w 157"/>
                <a:gd name="T31" fmla="*/ 1 h 189"/>
                <a:gd name="T32" fmla="*/ 1 w 157"/>
                <a:gd name="T33" fmla="*/ 0 h 189"/>
                <a:gd name="T34" fmla="*/ 1 w 157"/>
                <a:gd name="T35" fmla="*/ 0 h 189"/>
                <a:gd name="T36" fmla="*/ 1 w 157"/>
                <a:gd name="T37" fmla="*/ 0 h 189"/>
                <a:gd name="T38" fmla="*/ 1 w 157"/>
                <a:gd name="T39" fmla="*/ 0 h 189"/>
                <a:gd name="T40" fmla="*/ 1 w 157"/>
                <a:gd name="T41" fmla="*/ 0 h 1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7"/>
                <a:gd name="T64" fmla="*/ 0 h 189"/>
                <a:gd name="T65" fmla="*/ 157 w 157"/>
                <a:gd name="T66" fmla="*/ 189 h 18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7" h="189">
                  <a:moveTo>
                    <a:pt x="121" y="19"/>
                  </a:moveTo>
                  <a:lnTo>
                    <a:pt x="81" y="0"/>
                  </a:lnTo>
                  <a:lnTo>
                    <a:pt x="49" y="10"/>
                  </a:lnTo>
                  <a:lnTo>
                    <a:pt x="19" y="45"/>
                  </a:lnTo>
                  <a:lnTo>
                    <a:pt x="0" y="95"/>
                  </a:lnTo>
                  <a:lnTo>
                    <a:pt x="10" y="138"/>
                  </a:lnTo>
                  <a:lnTo>
                    <a:pt x="32" y="172"/>
                  </a:lnTo>
                  <a:lnTo>
                    <a:pt x="76" y="189"/>
                  </a:lnTo>
                  <a:lnTo>
                    <a:pt x="121" y="178"/>
                  </a:lnTo>
                  <a:lnTo>
                    <a:pt x="148" y="140"/>
                  </a:lnTo>
                  <a:lnTo>
                    <a:pt x="157" y="89"/>
                  </a:lnTo>
                  <a:lnTo>
                    <a:pt x="151" y="49"/>
                  </a:lnTo>
                  <a:lnTo>
                    <a:pt x="129" y="112"/>
                  </a:lnTo>
                  <a:lnTo>
                    <a:pt x="85" y="138"/>
                  </a:lnTo>
                  <a:lnTo>
                    <a:pt x="55" y="121"/>
                  </a:lnTo>
                  <a:lnTo>
                    <a:pt x="49" y="85"/>
                  </a:lnTo>
                  <a:lnTo>
                    <a:pt x="72" y="49"/>
                  </a:lnTo>
                  <a:lnTo>
                    <a:pt x="98" y="32"/>
                  </a:lnTo>
                  <a:lnTo>
                    <a:pt x="121" y="1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93" name="Freeform 41"/>
            <p:cNvSpPr/>
            <p:nvPr/>
          </p:nvSpPr>
          <p:spPr bwMode="auto">
            <a:xfrm>
              <a:off x="4338" y="1929"/>
              <a:ext cx="84" cy="88"/>
            </a:xfrm>
            <a:custGeom>
              <a:avLst/>
              <a:gdLst>
                <a:gd name="T0" fmla="*/ 1 w 168"/>
                <a:gd name="T1" fmla="*/ 1 h 176"/>
                <a:gd name="T2" fmla="*/ 1 w 168"/>
                <a:gd name="T3" fmla="*/ 0 h 176"/>
                <a:gd name="T4" fmla="*/ 1 w 168"/>
                <a:gd name="T5" fmla="*/ 1 h 176"/>
                <a:gd name="T6" fmla="*/ 0 w 168"/>
                <a:gd name="T7" fmla="*/ 1 h 176"/>
                <a:gd name="T8" fmla="*/ 1 w 168"/>
                <a:gd name="T9" fmla="*/ 3 h 176"/>
                <a:gd name="T10" fmla="*/ 1 w 168"/>
                <a:gd name="T11" fmla="*/ 3 h 176"/>
                <a:gd name="T12" fmla="*/ 1 w 168"/>
                <a:gd name="T13" fmla="*/ 3 h 176"/>
                <a:gd name="T14" fmla="*/ 2 w 168"/>
                <a:gd name="T15" fmla="*/ 3 h 176"/>
                <a:gd name="T16" fmla="*/ 3 w 168"/>
                <a:gd name="T17" fmla="*/ 3 h 176"/>
                <a:gd name="T18" fmla="*/ 3 w 168"/>
                <a:gd name="T19" fmla="*/ 1 h 176"/>
                <a:gd name="T20" fmla="*/ 3 w 168"/>
                <a:gd name="T21" fmla="*/ 1 h 176"/>
                <a:gd name="T22" fmla="*/ 1 w 168"/>
                <a:gd name="T23" fmla="*/ 1 h 176"/>
                <a:gd name="T24" fmla="*/ 1 w 168"/>
                <a:gd name="T25" fmla="*/ 1 h 176"/>
                <a:gd name="T26" fmla="*/ 1 w 168"/>
                <a:gd name="T27" fmla="*/ 1 h 176"/>
                <a:gd name="T28" fmla="*/ 1 w 168"/>
                <a:gd name="T29" fmla="*/ 1 h 176"/>
                <a:gd name="T30" fmla="*/ 1 w 168"/>
                <a:gd name="T31" fmla="*/ 1 h 176"/>
                <a:gd name="T32" fmla="*/ 1 w 168"/>
                <a:gd name="T33" fmla="*/ 1 h 176"/>
                <a:gd name="T34" fmla="*/ 1 w 168"/>
                <a:gd name="T35" fmla="*/ 1 h 176"/>
                <a:gd name="T36" fmla="*/ 1 w 168"/>
                <a:gd name="T37" fmla="*/ 1 h 176"/>
                <a:gd name="T38" fmla="*/ 1 w 168"/>
                <a:gd name="T39" fmla="*/ 1 h 176"/>
                <a:gd name="T40" fmla="*/ 1 w 168"/>
                <a:gd name="T41" fmla="*/ 1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8"/>
                <a:gd name="T64" fmla="*/ 0 h 176"/>
                <a:gd name="T65" fmla="*/ 168 w 168"/>
                <a:gd name="T66" fmla="*/ 176 h 17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8" h="176">
                  <a:moveTo>
                    <a:pt x="94" y="6"/>
                  </a:moveTo>
                  <a:lnTo>
                    <a:pt x="58" y="0"/>
                  </a:lnTo>
                  <a:lnTo>
                    <a:pt x="22" y="27"/>
                  </a:lnTo>
                  <a:lnTo>
                    <a:pt x="0" y="84"/>
                  </a:lnTo>
                  <a:lnTo>
                    <a:pt x="9" y="138"/>
                  </a:lnTo>
                  <a:lnTo>
                    <a:pt x="36" y="159"/>
                  </a:lnTo>
                  <a:lnTo>
                    <a:pt x="72" y="176"/>
                  </a:lnTo>
                  <a:lnTo>
                    <a:pt x="128" y="176"/>
                  </a:lnTo>
                  <a:lnTo>
                    <a:pt x="160" y="152"/>
                  </a:lnTo>
                  <a:lnTo>
                    <a:pt x="168" y="99"/>
                  </a:lnTo>
                  <a:lnTo>
                    <a:pt x="151" y="55"/>
                  </a:lnTo>
                  <a:lnTo>
                    <a:pt x="125" y="40"/>
                  </a:lnTo>
                  <a:lnTo>
                    <a:pt x="111" y="99"/>
                  </a:lnTo>
                  <a:lnTo>
                    <a:pt x="85" y="127"/>
                  </a:lnTo>
                  <a:lnTo>
                    <a:pt x="53" y="121"/>
                  </a:lnTo>
                  <a:lnTo>
                    <a:pt x="45" y="82"/>
                  </a:lnTo>
                  <a:lnTo>
                    <a:pt x="58" y="50"/>
                  </a:lnTo>
                  <a:lnTo>
                    <a:pt x="79" y="32"/>
                  </a:lnTo>
                  <a:lnTo>
                    <a:pt x="94" y="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94" name="Freeform 42"/>
            <p:cNvSpPr/>
            <p:nvPr/>
          </p:nvSpPr>
          <p:spPr bwMode="auto">
            <a:xfrm>
              <a:off x="4198" y="2142"/>
              <a:ext cx="242" cy="107"/>
            </a:xfrm>
            <a:custGeom>
              <a:avLst/>
              <a:gdLst>
                <a:gd name="T0" fmla="*/ 0 w 484"/>
                <a:gd name="T1" fmla="*/ 1 h 214"/>
                <a:gd name="T2" fmla="*/ 1 w 484"/>
                <a:gd name="T3" fmla="*/ 0 h 214"/>
                <a:gd name="T4" fmla="*/ 2 w 484"/>
                <a:gd name="T5" fmla="*/ 1 h 214"/>
                <a:gd name="T6" fmla="*/ 3 w 484"/>
                <a:gd name="T7" fmla="*/ 1 h 214"/>
                <a:gd name="T8" fmla="*/ 3 w 484"/>
                <a:gd name="T9" fmla="*/ 2 h 214"/>
                <a:gd name="T10" fmla="*/ 4 w 484"/>
                <a:gd name="T11" fmla="*/ 2 h 214"/>
                <a:gd name="T12" fmla="*/ 5 w 484"/>
                <a:gd name="T13" fmla="*/ 2 h 214"/>
                <a:gd name="T14" fmla="*/ 6 w 484"/>
                <a:gd name="T15" fmla="*/ 1 h 214"/>
                <a:gd name="T16" fmla="*/ 7 w 484"/>
                <a:gd name="T17" fmla="*/ 1 h 214"/>
                <a:gd name="T18" fmla="*/ 7 w 484"/>
                <a:gd name="T19" fmla="*/ 0 h 214"/>
                <a:gd name="T20" fmla="*/ 8 w 484"/>
                <a:gd name="T21" fmla="*/ 1 h 214"/>
                <a:gd name="T22" fmla="*/ 8 w 484"/>
                <a:gd name="T23" fmla="*/ 1 h 214"/>
                <a:gd name="T24" fmla="*/ 7 w 484"/>
                <a:gd name="T25" fmla="*/ 2 h 214"/>
                <a:gd name="T26" fmla="*/ 5 w 484"/>
                <a:gd name="T27" fmla="*/ 3 h 214"/>
                <a:gd name="T28" fmla="*/ 5 w 484"/>
                <a:gd name="T29" fmla="*/ 3 h 214"/>
                <a:gd name="T30" fmla="*/ 4 w 484"/>
                <a:gd name="T31" fmla="*/ 3 h 214"/>
                <a:gd name="T32" fmla="*/ 3 w 484"/>
                <a:gd name="T33" fmla="*/ 3 h 214"/>
                <a:gd name="T34" fmla="*/ 3 w 484"/>
                <a:gd name="T35" fmla="*/ 3 h 214"/>
                <a:gd name="T36" fmla="*/ 1 w 484"/>
                <a:gd name="T37" fmla="*/ 1 h 214"/>
                <a:gd name="T38" fmla="*/ 1 w 484"/>
                <a:gd name="T39" fmla="*/ 1 h 214"/>
                <a:gd name="T40" fmla="*/ 0 w 484"/>
                <a:gd name="T41" fmla="*/ 1 h 214"/>
                <a:gd name="T42" fmla="*/ 0 w 484"/>
                <a:gd name="T43" fmla="*/ 1 h 214"/>
                <a:gd name="T44" fmla="*/ 0 w 484"/>
                <a:gd name="T45" fmla="*/ 1 h 21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84"/>
                <a:gd name="T70" fmla="*/ 0 h 214"/>
                <a:gd name="T71" fmla="*/ 484 w 484"/>
                <a:gd name="T72" fmla="*/ 214 h 21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84" h="214">
                  <a:moveTo>
                    <a:pt x="0" y="13"/>
                  </a:moveTo>
                  <a:lnTo>
                    <a:pt x="36" y="0"/>
                  </a:lnTo>
                  <a:lnTo>
                    <a:pt x="89" y="4"/>
                  </a:lnTo>
                  <a:lnTo>
                    <a:pt x="129" y="58"/>
                  </a:lnTo>
                  <a:lnTo>
                    <a:pt x="168" y="98"/>
                  </a:lnTo>
                  <a:lnTo>
                    <a:pt x="214" y="102"/>
                  </a:lnTo>
                  <a:lnTo>
                    <a:pt x="280" y="89"/>
                  </a:lnTo>
                  <a:lnTo>
                    <a:pt x="325" y="58"/>
                  </a:lnTo>
                  <a:lnTo>
                    <a:pt x="395" y="17"/>
                  </a:lnTo>
                  <a:lnTo>
                    <a:pt x="435" y="0"/>
                  </a:lnTo>
                  <a:lnTo>
                    <a:pt x="484" y="13"/>
                  </a:lnTo>
                  <a:lnTo>
                    <a:pt x="454" y="40"/>
                  </a:lnTo>
                  <a:lnTo>
                    <a:pt x="422" y="102"/>
                  </a:lnTo>
                  <a:lnTo>
                    <a:pt x="319" y="195"/>
                  </a:lnTo>
                  <a:lnTo>
                    <a:pt x="270" y="208"/>
                  </a:lnTo>
                  <a:lnTo>
                    <a:pt x="227" y="214"/>
                  </a:lnTo>
                  <a:lnTo>
                    <a:pt x="181" y="195"/>
                  </a:lnTo>
                  <a:lnTo>
                    <a:pt x="151" y="168"/>
                  </a:lnTo>
                  <a:lnTo>
                    <a:pt x="49" y="45"/>
                  </a:lnTo>
                  <a:lnTo>
                    <a:pt x="23" y="30"/>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95" name="Freeform 43"/>
            <p:cNvSpPr/>
            <p:nvPr/>
          </p:nvSpPr>
          <p:spPr bwMode="auto">
            <a:xfrm>
              <a:off x="4259" y="2311"/>
              <a:ext cx="81" cy="58"/>
            </a:xfrm>
            <a:custGeom>
              <a:avLst/>
              <a:gdLst>
                <a:gd name="T0" fmla="*/ 0 w 163"/>
                <a:gd name="T1" fmla="*/ 1 h 116"/>
                <a:gd name="T2" fmla="*/ 1 w 163"/>
                <a:gd name="T3" fmla="*/ 1 h 116"/>
                <a:gd name="T4" fmla="*/ 2 w 163"/>
                <a:gd name="T5" fmla="*/ 0 h 116"/>
                <a:gd name="T6" fmla="*/ 2 w 163"/>
                <a:gd name="T7" fmla="*/ 1 h 116"/>
                <a:gd name="T8" fmla="*/ 2 w 163"/>
                <a:gd name="T9" fmla="*/ 1 h 116"/>
                <a:gd name="T10" fmla="*/ 2 w 163"/>
                <a:gd name="T11" fmla="*/ 1 h 116"/>
                <a:gd name="T12" fmla="*/ 1 w 163"/>
                <a:gd name="T13" fmla="*/ 1 h 116"/>
                <a:gd name="T14" fmla="*/ 1 w 163"/>
                <a:gd name="T15" fmla="*/ 2 h 116"/>
                <a:gd name="T16" fmla="*/ 1 w 163"/>
                <a:gd name="T17" fmla="*/ 2 h 116"/>
                <a:gd name="T18" fmla="*/ 1 w 163"/>
                <a:gd name="T19" fmla="*/ 2 h 116"/>
                <a:gd name="T20" fmla="*/ 0 w 163"/>
                <a:gd name="T21" fmla="*/ 2 h 116"/>
                <a:gd name="T22" fmla="*/ 0 w 163"/>
                <a:gd name="T23" fmla="*/ 2 h 116"/>
                <a:gd name="T24" fmla="*/ 0 w 163"/>
                <a:gd name="T25" fmla="*/ 1 h 116"/>
                <a:gd name="T26" fmla="*/ 0 w 163"/>
                <a:gd name="T27" fmla="*/ 1 h 116"/>
                <a:gd name="T28" fmla="*/ 0 w 163"/>
                <a:gd name="T29" fmla="*/ 1 h 1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3"/>
                <a:gd name="T46" fmla="*/ 0 h 116"/>
                <a:gd name="T47" fmla="*/ 163 w 163"/>
                <a:gd name="T48" fmla="*/ 116 h 1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3" h="116">
                  <a:moveTo>
                    <a:pt x="17" y="48"/>
                  </a:moveTo>
                  <a:lnTo>
                    <a:pt x="79" y="17"/>
                  </a:lnTo>
                  <a:lnTo>
                    <a:pt x="132" y="0"/>
                  </a:lnTo>
                  <a:lnTo>
                    <a:pt x="155" y="21"/>
                  </a:lnTo>
                  <a:lnTo>
                    <a:pt x="163" y="57"/>
                  </a:lnTo>
                  <a:lnTo>
                    <a:pt x="132" y="44"/>
                  </a:lnTo>
                  <a:lnTo>
                    <a:pt x="96" y="57"/>
                  </a:lnTo>
                  <a:lnTo>
                    <a:pt x="96" y="80"/>
                  </a:lnTo>
                  <a:lnTo>
                    <a:pt x="115" y="99"/>
                  </a:lnTo>
                  <a:lnTo>
                    <a:pt x="79" y="116"/>
                  </a:lnTo>
                  <a:lnTo>
                    <a:pt x="21" y="110"/>
                  </a:lnTo>
                  <a:lnTo>
                    <a:pt x="0" y="93"/>
                  </a:lnTo>
                  <a:lnTo>
                    <a:pt x="17" y="4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96" name="Freeform 44"/>
            <p:cNvSpPr/>
            <p:nvPr/>
          </p:nvSpPr>
          <p:spPr bwMode="auto">
            <a:xfrm>
              <a:off x="4571" y="1838"/>
              <a:ext cx="28" cy="201"/>
            </a:xfrm>
            <a:custGeom>
              <a:avLst/>
              <a:gdLst>
                <a:gd name="T0" fmla="*/ 0 w 57"/>
                <a:gd name="T1" fmla="*/ 0 h 401"/>
                <a:gd name="T2" fmla="*/ 0 w 57"/>
                <a:gd name="T3" fmla="*/ 2 h 401"/>
                <a:gd name="T4" fmla="*/ 0 w 57"/>
                <a:gd name="T5" fmla="*/ 4 h 401"/>
                <a:gd name="T6" fmla="*/ 0 w 57"/>
                <a:gd name="T7" fmla="*/ 6 h 401"/>
                <a:gd name="T8" fmla="*/ 0 w 57"/>
                <a:gd name="T9" fmla="*/ 7 h 401"/>
                <a:gd name="T10" fmla="*/ 0 w 57"/>
                <a:gd name="T11" fmla="*/ 6 h 401"/>
                <a:gd name="T12" fmla="*/ 0 w 57"/>
                <a:gd name="T13" fmla="*/ 4 h 401"/>
                <a:gd name="T14" fmla="*/ 0 w 57"/>
                <a:gd name="T15" fmla="*/ 2 h 401"/>
                <a:gd name="T16" fmla="*/ 0 w 57"/>
                <a:gd name="T17" fmla="*/ 1 h 401"/>
                <a:gd name="T18" fmla="*/ 0 w 57"/>
                <a:gd name="T19" fmla="*/ 0 h 401"/>
                <a:gd name="T20" fmla="*/ 0 w 57"/>
                <a:gd name="T21" fmla="*/ 0 h 401"/>
                <a:gd name="T22" fmla="*/ 0 w 57"/>
                <a:gd name="T23" fmla="*/ 0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401"/>
                <a:gd name="T38" fmla="*/ 57 w 57"/>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401">
                  <a:moveTo>
                    <a:pt x="0" y="0"/>
                  </a:moveTo>
                  <a:lnTo>
                    <a:pt x="17" y="98"/>
                  </a:lnTo>
                  <a:lnTo>
                    <a:pt x="17" y="208"/>
                  </a:lnTo>
                  <a:lnTo>
                    <a:pt x="13" y="325"/>
                  </a:lnTo>
                  <a:lnTo>
                    <a:pt x="7" y="401"/>
                  </a:lnTo>
                  <a:lnTo>
                    <a:pt x="39" y="340"/>
                  </a:lnTo>
                  <a:lnTo>
                    <a:pt x="53" y="217"/>
                  </a:lnTo>
                  <a:lnTo>
                    <a:pt x="57" y="98"/>
                  </a:lnTo>
                  <a:lnTo>
                    <a:pt x="39"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97" name="Freeform 45"/>
            <p:cNvSpPr/>
            <p:nvPr/>
          </p:nvSpPr>
          <p:spPr bwMode="auto">
            <a:xfrm>
              <a:off x="4660" y="1996"/>
              <a:ext cx="21" cy="49"/>
            </a:xfrm>
            <a:custGeom>
              <a:avLst/>
              <a:gdLst>
                <a:gd name="T0" fmla="*/ 0 w 44"/>
                <a:gd name="T1" fmla="*/ 0 h 96"/>
                <a:gd name="T2" fmla="*/ 0 w 44"/>
                <a:gd name="T3" fmla="*/ 2 h 96"/>
                <a:gd name="T4" fmla="*/ 0 w 44"/>
                <a:gd name="T5" fmla="*/ 2 h 96"/>
                <a:gd name="T6" fmla="*/ 0 w 44"/>
                <a:gd name="T7" fmla="*/ 1 h 96"/>
                <a:gd name="T8" fmla="*/ 0 w 44"/>
                <a:gd name="T9" fmla="*/ 0 h 96"/>
                <a:gd name="T10" fmla="*/ 0 w 44"/>
                <a:gd name="T11" fmla="*/ 0 h 96"/>
                <a:gd name="T12" fmla="*/ 0 w 44"/>
                <a:gd name="T13" fmla="*/ 0 h 96"/>
                <a:gd name="T14" fmla="*/ 0 60000 65536"/>
                <a:gd name="T15" fmla="*/ 0 60000 65536"/>
                <a:gd name="T16" fmla="*/ 0 60000 65536"/>
                <a:gd name="T17" fmla="*/ 0 60000 65536"/>
                <a:gd name="T18" fmla="*/ 0 60000 65536"/>
                <a:gd name="T19" fmla="*/ 0 60000 65536"/>
                <a:gd name="T20" fmla="*/ 0 60000 65536"/>
                <a:gd name="T21" fmla="*/ 0 w 44"/>
                <a:gd name="T22" fmla="*/ 0 h 96"/>
                <a:gd name="T23" fmla="*/ 44 w 44"/>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96">
                  <a:moveTo>
                    <a:pt x="14" y="0"/>
                  </a:moveTo>
                  <a:lnTo>
                    <a:pt x="0" y="96"/>
                  </a:lnTo>
                  <a:lnTo>
                    <a:pt x="27" y="68"/>
                  </a:lnTo>
                  <a:lnTo>
                    <a:pt x="44" y="17"/>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98" name="Freeform 46"/>
            <p:cNvSpPr/>
            <p:nvPr/>
          </p:nvSpPr>
          <p:spPr bwMode="auto">
            <a:xfrm>
              <a:off x="4495" y="2064"/>
              <a:ext cx="411" cy="63"/>
            </a:xfrm>
            <a:custGeom>
              <a:avLst/>
              <a:gdLst>
                <a:gd name="T0" fmla="*/ 0 w 820"/>
                <a:gd name="T1" fmla="*/ 2 h 125"/>
                <a:gd name="T2" fmla="*/ 5 w 820"/>
                <a:gd name="T3" fmla="*/ 2 h 125"/>
                <a:gd name="T4" fmla="*/ 8 w 820"/>
                <a:gd name="T5" fmla="*/ 2 h 125"/>
                <a:gd name="T6" fmla="*/ 11 w 820"/>
                <a:gd name="T7" fmla="*/ 1 h 125"/>
                <a:gd name="T8" fmla="*/ 13 w 820"/>
                <a:gd name="T9" fmla="*/ 0 h 125"/>
                <a:gd name="T10" fmla="*/ 13 w 820"/>
                <a:gd name="T11" fmla="*/ 1 h 125"/>
                <a:gd name="T12" fmla="*/ 13 w 820"/>
                <a:gd name="T13" fmla="*/ 1 h 125"/>
                <a:gd name="T14" fmla="*/ 10 w 820"/>
                <a:gd name="T15" fmla="*/ 2 h 125"/>
                <a:gd name="T16" fmla="*/ 6 w 820"/>
                <a:gd name="T17" fmla="*/ 2 h 125"/>
                <a:gd name="T18" fmla="*/ 3 w 820"/>
                <a:gd name="T19" fmla="*/ 2 h 125"/>
                <a:gd name="T20" fmla="*/ 0 w 820"/>
                <a:gd name="T21" fmla="*/ 2 h 125"/>
                <a:gd name="T22" fmla="*/ 0 w 820"/>
                <a:gd name="T23" fmla="*/ 2 h 125"/>
                <a:gd name="T24" fmla="*/ 0 w 820"/>
                <a:gd name="T25" fmla="*/ 2 h 1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0"/>
                <a:gd name="T40" fmla="*/ 0 h 125"/>
                <a:gd name="T41" fmla="*/ 820 w 820"/>
                <a:gd name="T42" fmla="*/ 125 h 1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0" h="125">
                  <a:moveTo>
                    <a:pt x="0" y="115"/>
                  </a:moveTo>
                  <a:lnTo>
                    <a:pt x="257" y="96"/>
                  </a:lnTo>
                  <a:lnTo>
                    <a:pt x="474" y="70"/>
                  </a:lnTo>
                  <a:lnTo>
                    <a:pt x="648" y="36"/>
                  </a:lnTo>
                  <a:lnTo>
                    <a:pt x="780" y="0"/>
                  </a:lnTo>
                  <a:lnTo>
                    <a:pt x="820" y="21"/>
                  </a:lnTo>
                  <a:lnTo>
                    <a:pt x="786" y="43"/>
                  </a:lnTo>
                  <a:lnTo>
                    <a:pt x="586" y="70"/>
                  </a:lnTo>
                  <a:lnTo>
                    <a:pt x="363" y="106"/>
                  </a:lnTo>
                  <a:lnTo>
                    <a:pt x="187" y="125"/>
                  </a:lnTo>
                  <a:lnTo>
                    <a:pt x="0" y="11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799" name="Freeform 47"/>
            <p:cNvSpPr/>
            <p:nvPr/>
          </p:nvSpPr>
          <p:spPr bwMode="auto">
            <a:xfrm>
              <a:off x="4622" y="2140"/>
              <a:ext cx="293" cy="40"/>
            </a:xfrm>
            <a:custGeom>
              <a:avLst/>
              <a:gdLst>
                <a:gd name="T0" fmla="*/ 0 w 586"/>
                <a:gd name="T1" fmla="*/ 1 h 79"/>
                <a:gd name="T2" fmla="*/ 3 w 586"/>
                <a:gd name="T3" fmla="*/ 1 h 79"/>
                <a:gd name="T4" fmla="*/ 5 w 586"/>
                <a:gd name="T5" fmla="*/ 1 h 79"/>
                <a:gd name="T6" fmla="*/ 9 w 586"/>
                <a:gd name="T7" fmla="*/ 0 h 79"/>
                <a:gd name="T8" fmla="*/ 9 w 586"/>
                <a:gd name="T9" fmla="*/ 0 h 79"/>
                <a:gd name="T10" fmla="*/ 9 w 586"/>
                <a:gd name="T11" fmla="*/ 1 h 79"/>
                <a:gd name="T12" fmla="*/ 7 w 586"/>
                <a:gd name="T13" fmla="*/ 1 h 79"/>
                <a:gd name="T14" fmla="*/ 5 w 586"/>
                <a:gd name="T15" fmla="*/ 2 h 79"/>
                <a:gd name="T16" fmla="*/ 1 w 586"/>
                <a:gd name="T17" fmla="*/ 2 h 79"/>
                <a:gd name="T18" fmla="*/ 0 w 586"/>
                <a:gd name="T19" fmla="*/ 1 h 79"/>
                <a:gd name="T20" fmla="*/ 0 w 586"/>
                <a:gd name="T21" fmla="*/ 1 h 79"/>
                <a:gd name="T22" fmla="*/ 0 w 586"/>
                <a:gd name="T23" fmla="*/ 1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86"/>
                <a:gd name="T37" fmla="*/ 0 h 79"/>
                <a:gd name="T38" fmla="*/ 586 w 586"/>
                <a:gd name="T39" fmla="*/ 79 h 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86" h="79">
                  <a:moveTo>
                    <a:pt x="0" y="62"/>
                  </a:moveTo>
                  <a:lnTo>
                    <a:pt x="208" y="53"/>
                  </a:lnTo>
                  <a:lnTo>
                    <a:pt x="382" y="27"/>
                  </a:lnTo>
                  <a:lnTo>
                    <a:pt x="527" y="0"/>
                  </a:lnTo>
                  <a:lnTo>
                    <a:pt x="586" y="0"/>
                  </a:lnTo>
                  <a:lnTo>
                    <a:pt x="567" y="30"/>
                  </a:lnTo>
                  <a:lnTo>
                    <a:pt x="491" y="53"/>
                  </a:lnTo>
                  <a:lnTo>
                    <a:pt x="314" y="66"/>
                  </a:lnTo>
                  <a:lnTo>
                    <a:pt x="115" y="79"/>
                  </a:lnTo>
                  <a:lnTo>
                    <a:pt x="0" y="6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800" name="Freeform 48"/>
            <p:cNvSpPr/>
            <p:nvPr/>
          </p:nvSpPr>
          <p:spPr bwMode="auto">
            <a:xfrm>
              <a:off x="4544" y="2201"/>
              <a:ext cx="89" cy="145"/>
            </a:xfrm>
            <a:custGeom>
              <a:avLst/>
              <a:gdLst>
                <a:gd name="T0" fmla="*/ 3 w 178"/>
                <a:gd name="T1" fmla="*/ 0 h 289"/>
                <a:gd name="T2" fmla="*/ 1 w 178"/>
                <a:gd name="T3" fmla="*/ 2 h 289"/>
                <a:gd name="T4" fmla="*/ 1 w 178"/>
                <a:gd name="T5" fmla="*/ 4 h 289"/>
                <a:gd name="T6" fmla="*/ 0 w 178"/>
                <a:gd name="T7" fmla="*/ 5 h 289"/>
                <a:gd name="T8" fmla="*/ 1 w 178"/>
                <a:gd name="T9" fmla="*/ 5 h 289"/>
                <a:gd name="T10" fmla="*/ 1 w 178"/>
                <a:gd name="T11" fmla="*/ 4 h 289"/>
                <a:gd name="T12" fmla="*/ 3 w 178"/>
                <a:gd name="T13" fmla="*/ 2 h 289"/>
                <a:gd name="T14" fmla="*/ 3 w 178"/>
                <a:gd name="T15" fmla="*/ 1 h 289"/>
                <a:gd name="T16" fmla="*/ 3 w 178"/>
                <a:gd name="T17" fmla="*/ 0 h 289"/>
                <a:gd name="T18" fmla="*/ 3 w 178"/>
                <a:gd name="T19" fmla="*/ 0 h 289"/>
                <a:gd name="T20" fmla="*/ 3 w 178"/>
                <a:gd name="T21" fmla="*/ 0 h 2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8"/>
                <a:gd name="T34" fmla="*/ 0 h 289"/>
                <a:gd name="T35" fmla="*/ 178 w 178"/>
                <a:gd name="T36" fmla="*/ 289 h 2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8" h="289">
                  <a:moveTo>
                    <a:pt x="155" y="0"/>
                  </a:moveTo>
                  <a:lnTo>
                    <a:pt x="96" y="121"/>
                  </a:lnTo>
                  <a:lnTo>
                    <a:pt x="47" y="219"/>
                  </a:lnTo>
                  <a:lnTo>
                    <a:pt x="0" y="289"/>
                  </a:lnTo>
                  <a:lnTo>
                    <a:pt x="47" y="263"/>
                  </a:lnTo>
                  <a:lnTo>
                    <a:pt x="83" y="227"/>
                  </a:lnTo>
                  <a:lnTo>
                    <a:pt x="145" y="121"/>
                  </a:lnTo>
                  <a:lnTo>
                    <a:pt x="178" y="36"/>
                  </a:lnTo>
                  <a:lnTo>
                    <a:pt x="15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801" name="Freeform 49"/>
            <p:cNvSpPr/>
            <p:nvPr/>
          </p:nvSpPr>
          <p:spPr bwMode="auto">
            <a:xfrm>
              <a:off x="4474" y="2389"/>
              <a:ext cx="212" cy="20"/>
            </a:xfrm>
            <a:custGeom>
              <a:avLst/>
              <a:gdLst>
                <a:gd name="T0" fmla="*/ 0 w 425"/>
                <a:gd name="T1" fmla="*/ 1 h 40"/>
                <a:gd name="T2" fmla="*/ 0 w 425"/>
                <a:gd name="T3" fmla="*/ 0 h 40"/>
                <a:gd name="T4" fmla="*/ 2 w 425"/>
                <a:gd name="T5" fmla="*/ 1 h 40"/>
                <a:gd name="T6" fmla="*/ 5 w 425"/>
                <a:gd name="T7" fmla="*/ 0 h 40"/>
                <a:gd name="T8" fmla="*/ 6 w 425"/>
                <a:gd name="T9" fmla="*/ 0 h 40"/>
                <a:gd name="T10" fmla="*/ 4 w 425"/>
                <a:gd name="T11" fmla="*/ 1 h 40"/>
                <a:gd name="T12" fmla="*/ 2 w 425"/>
                <a:gd name="T13" fmla="*/ 1 h 40"/>
                <a:gd name="T14" fmla="*/ 0 w 425"/>
                <a:gd name="T15" fmla="*/ 1 h 40"/>
                <a:gd name="T16" fmla="*/ 0 w 425"/>
                <a:gd name="T17" fmla="*/ 1 h 40"/>
                <a:gd name="T18" fmla="*/ 0 w 425"/>
                <a:gd name="T19" fmla="*/ 1 h 40"/>
                <a:gd name="T20" fmla="*/ 0 w 425"/>
                <a:gd name="T21" fmla="*/ 1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5"/>
                <a:gd name="T34" fmla="*/ 0 h 40"/>
                <a:gd name="T35" fmla="*/ 425 w 425"/>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5" h="40">
                  <a:moveTo>
                    <a:pt x="0" y="14"/>
                  </a:moveTo>
                  <a:lnTo>
                    <a:pt x="57" y="0"/>
                  </a:lnTo>
                  <a:lnTo>
                    <a:pt x="142" y="4"/>
                  </a:lnTo>
                  <a:lnTo>
                    <a:pt x="327" y="0"/>
                  </a:lnTo>
                  <a:lnTo>
                    <a:pt x="425" y="0"/>
                  </a:lnTo>
                  <a:lnTo>
                    <a:pt x="310" y="27"/>
                  </a:lnTo>
                  <a:lnTo>
                    <a:pt x="168" y="36"/>
                  </a:lnTo>
                  <a:lnTo>
                    <a:pt x="57" y="4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802" name="Freeform 50"/>
            <p:cNvSpPr/>
            <p:nvPr/>
          </p:nvSpPr>
          <p:spPr bwMode="auto">
            <a:xfrm>
              <a:off x="4681" y="2201"/>
              <a:ext cx="45" cy="92"/>
            </a:xfrm>
            <a:custGeom>
              <a:avLst/>
              <a:gdLst>
                <a:gd name="T0" fmla="*/ 1 w 89"/>
                <a:gd name="T1" fmla="*/ 1 h 183"/>
                <a:gd name="T2" fmla="*/ 1 w 89"/>
                <a:gd name="T3" fmla="*/ 2 h 183"/>
                <a:gd name="T4" fmla="*/ 0 w 89"/>
                <a:gd name="T5" fmla="*/ 3 h 183"/>
                <a:gd name="T6" fmla="*/ 1 w 89"/>
                <a:gd name="T7" fmla="*/ 3 h 183"/>
                <a:gd name="T8" fmla="*/ 1 w 89"/>
                <a:gd name="T9" fmla="*/ 3 h 183"/>
                <a:gd name="T10" fmla="*/ 1 w 89"/>
                <a:gd name="T11" fmla="*/ 2 h 183"/>
                <a:gd name="T12" fmla="*/ 2 w 89"/>
                <a:gd name="T13" fmla="*/ 1 h 183"/>
                <a:gd name="T14" fmla="*/ 2 w 89"/>
                <a:gd name="T15" fmla="*/ 0 h 183"/>
                <a:gd name="T16" fmla="*/ 1 w 89"/>
                <a:gd name="T17" fmla="*/ 1 h 183"/>
                <a:gd name="T18" fmla="*/ 1 w 89"/>
                <a:gd name="T19" fmla="*/ 1 h 183"/>
                <a:gd name="T20" fmla="*/ 1 w 89"/>
                <a:gd name="T21" fmla="*/ 1 h 1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9"/>
                <a:gd name="T34" fmla="*/ 0 h 183"/>
                <a:gd name="T35" fmla="*/ 89 w 89"/>
                <a:gd name="T36" fmla="*/ 183 h 1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9" h="183">
                  <a:moveTo>
                    <a:pt x="36" y="36"/>
                  </a:moveTo>
                  <a:lnTo>
                    <a:pt x="17" y="95"/>
                  </a:lnTo>
                  <a:lnTo>
                    <a:pt x="0" y="161"/>
                  </a:lnTo>
                  <a:lnTo>
                    <a:pt x="17" y="183"/>
                  </a:lnTo>
                  <a:lnTo>
                    <a:pt x="40" y="157"/>
                  </a:lnTo>
                  <a:lnTo>
                    <a:pt x="53" y="98"/>
                  </a:lnTo>
                  <a:lnTo>
                    <a:pt x="89" y="28"/>
                  </a:lnTo>
                  <a:lnTo>
                    <a:pt x="76" y="0"/>
                  </a:lnTo>
                  <a:lnTo>
                    <a:pt x="36" y="3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803" name="Freeform 51"/>
            <p:cNvSpPr/>
            <p:nvPr/>
          </p:nvSpPr>
          <p:spPr bwMode="auto">
            <a:xfrm>
              <a:off x="4422" y="2175"/>
              <a:ext cx="144" cy="202"/>
            </a:xfrm>
            <a:custGeom>
              <a:avLst/>
              <a:gdLst>
                <a:gd name="T0" fmla="*/ 4 w 287"/>
                <a:gd name="T1" fmla="*/ 0 h 405"/>
                <a:gd name="T2" fmla="*/ 3 w 287"/>
                <a:gd name="T3" fmla="*/ 2 h 405"/>
                <a:gd name="T4" fmla="*/ 2 w 287"/>
                <a:gd name="T5" fmla="*/ 4 h 405"/>
                <a:gd name="T6" fmla="*/ 1 w 287"/>
                <a:gd name="T7" fmla="*/ 5 h 405"/>
                <a:gd name="T8" fmla="*/ 0 w 287"/>
                <a:gd name="T9" fmla="*/ 5 h 405"/>
                <a:gd name="T10" fmla="*/ 0 w 287"/>
                <a:gd name="T11" fmla="*/ 6 h 405"/>
                <a:gd name="T12" fmla="*/ 2 w 287"/>
                <a:gd name="T13" fmla="*/ 5 h 405"/>
                <a:gd name="T14" fmla="*/ 3 w 287"/>
                <a:gd name="T15" fmla="*/ 4 h 405"/>
                <a:gd name="T16" fmla="*/ 5 w 287"/>
                <a:gd name="T17" fmla="*/ 2 h 405"/>
                <a:gd name="T18" fmla="*/ 5 w 287"/>
                <a:gd name="T19" fmla="*/ 0 h 405"/>
                <a:gd name="T20" fmla="*/ 5 w 287"/>
                <a:gd name="T21" fmla="*/ 0 h 405"/>
                <a:gd name="T22" fmla="*/ 4 w 287"/>
                <a:gd name="T23" fmla="*/ 0 h 405"/>
                <a:gd name="T24" fmla="*/ 4 w 287"/>
                <a:gd name="T25" fmla="*/ 0 h 405"/>
                <a:gd name="T26" fmla="*/ 4 w 287"/>
                <a:gd name="T27" fmla="*/ 0 h 4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7"/>
                <a:gd name="T43" fmla="*/ 0 h 405"/>
                <a:gd name="T44" fmla="*/ 287 w 287"/>
                <a:gd name="T45" fmla="*/ 405 h 40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7" h="405">
                  <a:moveTo>
                    <a:pt x="221" y="9"/>
                  </a:moveTo>
                  <a:lnTo>
                    <a:pt x="168" y="165"/>
                  </a:lnTo>
                  <a:lnTo>
                    <a:pt x="96" y="272"/>
                  </a:lnTo>
                  <a:lnTo>
                    <a:pt x="45" y="335"/>
                  </a:lnTo>
                  <a:lnTo>
                    <a:pt x="0" y="361"/>
                  </a:lnTo>
                  <a:lnTo>
                    <a:pt x="0" y="405"/>
                  </a:lnTo>
                  <a:lnTo>
                    <a:pt x="76" y="374"/>
                  </a:lnTo>
                  <a:lnTo>
                    <a:pt x="172" y="267"/>
                  </a:lnTo>
                  <a:lnTo>
                    <a:pt x="261" y="138"/>
                  </a:lnTo>
                  <a:lnTo>
                    <a:pt x="287" y="45"/>
                  </a:lnTo>
                  <a:lnTo>
                    <a:pt x="274" y="0"/>
                  </a:lnTo>
                  <a:lnTo>
                    <a:pt x="221"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804" name="Freeform 52"/>
            <p:cNvSpPr/>
            <p:nvPr/>
          </p:nvSpPr>
          <p:spPr bwMode="auto">
            <a:xfrm>
              <a:off x="4050" y="2184"/>
              <a:ext cx="357" cy="276"/>
            </a:xfrm>
            <a:custGeom>
              <a:avLst/>
              <a:gdLst>
                <a:gd name="T0" fmla="*/ 10 w 715"/>
                <a:gd name="T1" fmla="*/ 6 h 550"/>
                <a:gd name="T2" fmla="*/ 9 w 715"/>
                <a:gd name="T3" fmla="*/ 7 h 550"/>
                <a:gd name="T4" fmla="*/ 8 w 715"/>
                <a:gd name="T5" fmla="*/ 8 h 550"/>
                <a:gd name="T6" fmla="*/ 7 w 715"/>
                <a:gd name="T7" fmla="*/ 8 h 550"/>
                <a:gd name="T8" fmla="*/ 6 w 715"/>
                <a:gd name="T9" fmla="*/ 8 h 550"/>
                <a:gd name="T10" fmla="*/ 5 w 715"/>
                <a:gd name="T11" fmla="*/ 7 h 550"/>
                <a:gd name="T12" fmla="*/ 5 w 715"/>
                <a:gd name="T13" fmla="*/ 6 h 550"/>
                <a:gd name="T14" fmla="*/ 4 w 715"/>
                <a:gd name="T15" fmla="*/ 6 h 550"/>
                <a:gd name="T16" fmla="*/ 4 w 715"/>
                <a:gd name="T17" fmla="*/ 6 h 550"/>
                <a:gd name="T18" fmla="*/ 4 w 715"/>
                <a:gd name="T19" fmla="*/ 6 h 550"/>
                <a:gd name="T20" fmla="*/ 4 w 715"/>
                <a:gd name="T21" fmla="*/ 7 h 550"/>
                <a:gd name="T22" fmla="*/ 3 w 715"/>
                <a:gd name="T23" fmla="*/ 6 h 550"/>
                <a:gd name="T24" fmla="*/ 2 w 715"/>
                <a:gd name="T25" fmla="*/ 5 h 550"/>
                <a:gd name="T26" fmla="*/ 1 w 715"/>
                <a:gd name="T27" fmla="*/ 4 h 550"/>
                <a:gd name="T28" fmla="*/ 1 w 715"/>
                <a:gd name="T29" fmla="*/ 2 h 550"/>
                <a:gd name="T30" fmla="*/ 0 w 715"/>
                <a:gd name="T31" fmla="*/ 0 h 550"/>
                <a:gd name="T32" fmla="*/ 0 w 715"/>
                <a:gd name="T33" fmla="*/ 1 h 550"/>
                <a:gd name="T34" fmla="*/ 0 w 715"/>
                <a:gd name="T35" fmla="*/ 2 h 550"/>
                <a:gd name="T36" fmla="*/ 0 w 715"/>
                <a:gd name="T37" fmla="*/ 3 h 550"/>
                <a:gd name="T38" fmla="*/ 1 w 715"/>
                <a:gd name="T39" fmla="*/ 5 h 550"/>
                <a:gd name="T40" fmla="*/ 2 w 715"/>
                <a:gd name="T41" fmla="*/ 6 h 550"/>
                <a:gd name="T42" fmla="*/ 3 w 715"/>
                <a:gd name="T43" fmla="*/ 8 h 550"/>
                <a:gd name="T44" fmla="*/ 4 w 715"/>
                <a:gd name="T45" fmla="*/ 8 h 550"/>
                <a:gd name="T46" fmla="*/ 5 w 715"/>
                <a:gd name="T47" fmla="*/ 9 h 550"/>
                <a:gd name="T48" fmla="*/ 7 w 715"/>
                <a:gd name="T49" fmla="*/ 9 h 550"/>
                <a:gd name="T50" fmla="*/ 9 w 715"/>
                <a:gd name="T51" fmla="*/ 9 h 550"/>
                <a:gd name="T52" fmla="*/ 10 w 715"/>
                <a:gd name="T53" fmla="*/ 8 h 550"/>
                <a:gd name="T54" fmla="*/ 10 w 715"/>
                <a:gd name="T55" fmla="*/ 8 h 550"/>
                <a:gd name="T56" fmla="*/ 11 w 715"/>
                <a:gd name="T57" fmla="*/ 7 h 550"/>
                <a:gd name="T58" fmla="*/ 11 w 715"/>
                <a:gd name="T59" fmla="*/ 6 h 550"/>
                <a:gd name="T60" fmla="*/ 10 w 715"/>
                <a:gd name="T61" fmla="*/ 6 h 550"/>
                <a:gd name="T62" fmla="*/ 10 w 715"/>
                <a:gd name="T63" fmla="*/ 6 h 550"/>
                <a:gd name="T64" fmla="*/ 10 w 715"/>
                <a:gd name="T65" fmla="*/ 6 h 5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15"/>
                <a:gd name="T100" fmla="*/ 0 h 550"/>
                <a:gd name="T101" fmla="*/ 715 w 715"/>
                <a:gd name="T102" fmla="*/ 550 h 5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15" h="550">
                  <a:moveTo>
                    <a:pt x="671" y="363"/>
                  </a:moveTo>
                  <a:lnTo>
                    <a:pt x="613" y="431"/>
                  </a:lnTo>
                  <a:lnTo>
                    <a:pt x="554" y="467"/>
                  </a:lnTo>
                  <a:lnTo>
                    <a:pt x="484" y="471"/>
                  </a:lnTo>
                  <a:lnTo>
                    <a:pt x="422" y="467"/>
                  </a:lnTo>
                  <a:lnTo>
                    <a:pt x="363" y="441"/>
                  </a:lnTo>
                  <a:lnTo>
                    <a:pt x="323" y="382"/>
                  </a:lnTo>
                  <a:lnTo>
                    <a:pt x="297" y="333"/>
                  </a:lnTo>
                  <a:lnTo>
                    <a:pt x="276" y="342"/>
                  </a:lnTo>
                  <a:lnTo>
                    <a:pt x="289" y="382"/>
                  </a:lnTo>
                  <a:lnTo>
                    <a:pt x="310" y="444"/>
                  </a:lnTo>
                  <a:lnTo>
                    <a:pt x="227" y="369"/>
                  </a:lnTo>
                  <a:lnTo>
                    <a:pt x="172" y="297"/>
                  </a:lnTo>
                  <a:lnTo>
                    <a:pt x="106" y="195"/>
                  </a:lnTo>
                  <a:lnTo>
                    <a:pt x="66" y="83"/>
                  </a:lnTo>
                  <a:lnTo>
                    <a:pt x="30" y="0"/>
                  </a:lnTo>
                  <a:lnTo>
                    <a:pt x="0" y="21"/>
                  </a:lnTo>
                  <a:lnTo>
                    <a:pt x="10" y="89"/>
                  </a:lnTo>
                  <a:lnTo>
                    <a:pt x="40" y="172"/>
                  </a:lnTo>
                  <a:lnTo>
                    <a:pt x="102" y="284"/>
                  </a:lnTo>
                  <a:lnTo>
                    <a:pt x="182" y="382"/>
                  </a:lnTo>
                  <a:lnTo>
                    <a:pt x="248" y="452"/>
                  </a:lnTo>
                  <a:lnTo>
                    <a:pt x="310" y="511"/>
                  </a:lnTo>
                  <a:lnTo>
                    <a:pt x="378" y="550"/>
                  </a:lnTo>
                  <a:lnTo>
                    <a:pt x="475" y="550"/>
                  </a:lnTo>
                  <a:lnTo>
                    <a:pt x="581" y="533"/>
                  </a:lnTo>
                  <a:lnTo>
                    <a:pt x="652" y="497"/>
                  </a:lnTo>
                  <a:lnTo>
                    <a:pt x="688" y="458"/>
                  </a:lnTo>
                  <a:lnTo>
                    <a:pt x="711" y="386"/>
                  </a:lnTo>
                  <a:lnTo>
                    <a:pt x="715" y="352"/>
                  </a:lnTo>
                  <a:lnTo>
                    <a:pt x="671" y="36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805" name="Freeform 53"/>
            <p:cNvSpPr/>
            <p:nvPr/>
          </p:nvSpPr>
          <p:spPr bwMode="auto">
            <a:xfrm>
              <a:off x="4032" y="1876"/>
              <a:ext cx="29" cy="177"/>
            </a:xfrm>
            <a:custGeom>
              <a:avLst/>
              <a:gdLst>
                <a:gd name="T0" fmla="*/ 0 w 59"/>
                <a:gd name="T1" fmla="*/ 1 h 354"/>
                <a:gd name="T2" fmla="*/ 0 w 59"/>
                <a:gd name="T3" fmla="*/ 3 h 354"/>
                <a:gd name="T4" fmla="*/ 0 w 59"/>
                <a:gd name="T5" fmla="*/ 5 h 354"/>
                <a:gd name="T6" fmla="*/ 0 w 59"/>
                <a:gd name="T7" fmla="*/ 6 h 354"/>
                <a:gd name="T8" fmla="*/ 0 w 59"/>
                <a:gd name="T9" fmla="*/ 6 h 354"/>
                <a:gd name="T10" fmla="*/ 0 w 59"/>
                <a:gd name="T11" fmla="*/ 3 h 354"/>
                <a:gd name="T12" fmla="*/ 0 w 59"/>
                <a:gd name="T13" fmla="*/ 1 h 354"/>
                <a:gd name="T14" fmla="*/ 0 w 59"/>
                <a:gd name="T15" fmla="*/ 1 h 354"/>
                <a:gd name="T16" fmla="*/ 0 w 59"/>
                <a:gd name="T17" fmla="*/ 0 h 354"/>
                <a:gd name="T18" fmla="*/ 0 w 59"/>
                <a:gd name="T19" fmla="*/ 1 h 354"/>
                <a:gd name="T20" fmla="*/ 0 w 59"/>
                <a:gd name="T21" fmla="*/ 1 h 354"/>
                <a:gd name="T22" fmla="*/ 0 w 59"/>
                <a:gd name="T23" fmla="*/ 1 h 3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9"/>
                <a:gd name="T37" fmla="*/ 0 h 354"/>
                <a:gd name="T38" fmla="*/ 59 w 59"/>
                <a:gd name="T39" fmla="*/ 354 h 35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9" h="354">
                  <a:moveTo>
                    <a:pt x="59" y="23"/>
                  </a:moveTo>
                  <a:lnTo>
                    <a:pt x="46" y="156"/>
                  </a:lnTo>
                  <a:lnTo>
                    <a:pt x="46" y="263"/>
                  </a:lnTo>
                  <a:lnTo>
                    <a:pt x="49" y="354"/>
                  </a:lnTo>
                  <a:lnTo>
                    <a:pt x="23" y="326"/>
                  </a:lnTo>
                  <a:lnTo>
                    <a:pt x="0" y="241"/>
                  </a:lnTo>
                  <a:lnTo>
                    <a:pt x="6" y="120"/>
                  </a:lnTo>
                  <a:lnTo>
                    <a:pt x="17" y="23"/>
                  </a:lnTo>
                  <a:lnTo>
                    <a:pt x="46" y="0"/>
                  </a:lnTo>
                  <a:lnTo>
                    <a:pt x="59"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806" name="Freeform 54"/>
            <p:cNvSpPr/>
            <p:nvPr/>
          </p:nvSpPr>
          <p:spPr bwMode="auto">
            <a:xfrm>
              <a:off x="3950" y="2001"/>
              <a:ext cx="20" cy="90"/>
            </a:xfrm>
            <a:custGeom>
              <a:avLst/>
              <a:gdLst>
                <a:gd name="T0" fmla="*/ 1 w 39"/>
                <a:gd name="T1" fmla="*/ 1 h 180"/>
                <a:gd name="T2" fmla="*/ 1 w 39"/>
                <a:gd name="T3" fmla="*/ 1 h 180"/>
                <a:gd name="T4" fmla="*/ 1 w 39"/>
                <a:gd name="T5" fmla="*/ 3 h 180"/>
                <a:gd name="T6" fmla="*/ 1 w 39"/>
                <a:gd name="T7" fmla="*/ 3 h 180"/>
                <a:gd name="T8" fmla="*/ 0 w 39"/>
                <a:gd name="T9" fmla="*/ 3 h 180"/>
                <a:gd name="T10" fmla="*/ 0 w 39"/>
                <a:gd name="T11" fmla="*/ 1 h 180"/>
                <a:gd name="T12" fmla="*/ 1 w 39"/>
                <a:gd name="T13" fmla="*/ 0 h 180"/>
                <a:gd name="T14" fmla="*/ 1 w 39"/>
                <a:gd name="T15" fmla="*/ 1 h 180"/>
                <a:gd name="T16" fmla="*/ 1 w 39"/>
                <a:gd name="T17" fmla="*/ 1 h 180"/>
                <a:gd name="T18" fmla="*/ 1 w 39"/>
                <a:gd name="T19" fmla="*/ 1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180"/>
                <a:gd name="T32" fmla="*/ 39 w 39"/>
                <a:gd name="T33" fmla="*/ 180 h 1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180">
                  <a:moveTo>
                    <a:pt x="39" y="8"/>
                  </a:moveTo>
                  <a:lnTo>
                    <a:pt x="36" y="87"/>
                  </a:lnTo>
                  <a:lnTo>
                    <a:pt x="39" y="153"/>
                  </a:lnTo>
                  <a:lnTo>
                    <a:pt x="26" y="180"/>
                  </a:lnTo>
                  <a:lnTo>
                    <a:pt x="0" y="140"/>
                  </a:lnTo>
                  <a:lnTo>
                    <a:pt x="0" y="30"/>
                  </a:lnTo>
                  <a:lnTo>
                    <a:pt x="13" y="0"/>
                  </a:lnTo>
                  <a:lnTo>
                    <a:pt x="39"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807" name="Freeform 55"/>
            <p:cNvSpPr/>
            <p:nvPr/>
          </p:nvSpPr>
          <p:spPr bwMode="auto">
            <a:xfrm>
              <a:off x="3714" y="2099"/>
              <a:ext cx="422" cy="38"/>
            </a:xfrm>
            <a:custGeom>
              <a:avLst/>
              <a:gdLst>
                <a:gd name="T0" fmla="*/ 0 w 845"/>
                <a:gd name="T1" fmla="*/ 0 h 75"/>
                <a:gd name="T2" fmla="*/ 3 w 845"/>
                <a:gd name="T3" fmla="*/ 1 h 75"/>
                <a:gd name="T4" fmla="*/ 6 w 845"/>
                <a:gd name="T5" fmla="*/ 1 h 75"/>
                <a:gd name="T6" fmla="*/ 10 w 845"/>
                <a:gd name="T7" fmla="*/ 1 h 75"/>
                <a:gd name="T8" fmla="*/ 12 w 845"/>
                <a:gd name="T9" fmla="*/ 1 h 75"/>
                <a:gd name="T10" fmla="*/ 13 w 845"/>
                <a:gd name="T11" fmla="*/ 1 h 75"/>
                <a:gd name="T12" fmla="*/ 12 w 845"/>
                <a:gd name="T13" fmla="*/ 1 h 75"/>
                <a:gd name="T14" fmla="*/ 10 w 845"/>
                <a:gd name="T15" fmla="*/ 2 h 75"/>
                <a:gd name="T16" fmla="*/ 7 w 845"/>
                <a:gd name="T17" fmla="*/ 2 h 75"/>
                <a:gd name="T18" fmla="*/ 4 w 845"/>
                <a:gd name="T19" fmla="*/ 1 h 75"/>
                <a:gd name="T20" fmla="*/ 1 w 845"/>
                <a:gd name="T21" fmla="*/ 1 h 75"/>
                <a:gd name="T22" fmla="*/ 0 w 845"/>
                <a:gd name="T23" fmla="*/ 1 h 75"/>
                <a:gd name="T24" fmla="*/ 0 w 845"/>
                <a:gd name="T25" fmla="*/ 0 h 75"/>
                <a:gd name="T26" fmla="*/ 0 w 845"/>
                <a:gd name="T27" fmla="*/ 0 h 75"/>
                <a:gd name="T28" fmla="*/ 0 w 845"/>
                <a:gd name="T29" fmla="*/ 0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45"/>
                <a:gd name="T46" fmla="*/ 0 h 75"/>
                <a:gd name="T47" fmla="*/ 845 w 84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45" h="75">
                  <a:moveTo>
                    <a:pt x="0" y="0"/>
                  </a:moveTo>
                  <a:lnTo>
                    <a:pt x="221" y="32"/>
                  </a:lnTo>
                  <a:lnTo>
                    <a:pt x="446" y="36"/>
                  </a:lnTo>
                  <a:lnTo>
                    <a:pt x="647" y="26"/>
                  </a:lnTo>
                  <a:lnTo>
                    <a:pt x="792" y="36"/>
                  </a:lnTo>
                  <a:lnTo>
                    <a:pt x="845" y="55"/>
                  </a:lnTo>
                  <a:lnTo>
                    <a:pt x="792" y="62"/>
                  </a:lnTo>
                  <a:lnTo>
                    <a:pt x="643" y="72"/>
                  </a:lnTo>
                  <a:lnTo>
                    <a:pt x="452" y="75"/>
                  </a:lnTo>
                  <a:lnTo>
                    <a:pt x="274" y="62"/>
                  </a:lnTo>
                  <a:lnTo>
                    <a:pt x="119" y="45"/>
                  </a:lnTo>
                  <a:lnTo>
                    <a:pt x="36"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808" name="Freeform 56"/>
            <p:cNvSpPr/>
            <p:nvPr/>
          </p:nvSpPr>
          <p:spPr bwMode="auto">
            <a:xfrm>
              <a:off x="3705" y="2175"/>
              <a:ext cx="250" cy="20"/>
            </a:xfrm>
            <a:custGeom>
              <a:avLst/>
              <a:gdLst>
                <a:gd name="T0" fmla="*/ 0 w 499"/>
                <a:gd name="T1" fmla="*/ 0 h 40"/>
                <a:gd name="T2" fmla="*/ 3 w 499"/>
                <a:gd name="T3" fmla="*/ 1 h 40"/>
                <a:gd name="T4" fmla="*/ 6 w 499"/>
                <a:gd name="T5" fmla="*/ 1 h 40"/>
                <a:gd name="T6" fmla="*/ 8 w 499"/>
                <a:gd name="T7" fmla="*/ 1 h 40"/>
                <a:gd name="T8" fmla="*/ 7 w 499"/>
                <a:gd name="T9" fmla="*/ 1 h 40"/>
                <a:gd name="T10" fmla="*/ 5 w 499"/>
                <a:gd name="T11" fmla="*/ 1 h 40"/>
                <a:gd name="T12" fmla="*/ 2 w 499"/>
                <a:gd name="T13" fmla="*/ 1 h 40"/>
                <a:gd name="T14" fmla="*/ 0 w 499"/>
                <a:gd name="T15" fmla="*/ 0 h 40"/>
                <a:gd name="T16" fmla="*/ 0 w 499"/>
                <a:gd name="T17" fmla="*/ 0 h 40"/>
                <a:gd name="T18" fmla="*/ 0 w 499"/>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9"/>
                <a:gd name="T31" fmla="*/ 0 h 40"/>
                <a:gd name="T32" fmla="*/ 499 w 499"/>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9" h="40">
                  <a:moveTo>
                    <a:pt x="0" y="0"/>
                  </a:moveTo>
                  <a:lnTo>
                    <a:pt x="132" y="9"/>
                  </a:lnTo>
                  <a:lnTo>
                    <a:pt x="363" y="9"/>
                  </a:lnTo>
                  <a:lnTo>
                    <a:pt x="499" y="9"/>
                  </a:lnTo>
                  <a:lnTo>
                    <a:pt x="425" y="32"/>
                  </a:lnTo>
                  <a:lnTo>
                    <a:pt x="261" y="40"/>
                  </a:lnTo>
                  <a:lnTo>
                    <a:pt x="80" y="3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809" name="Freeform 57"/>
            <p:cNvSpPr/>
            <p:nvPr/>
          </p:nvSpPr>
          <p:spPr bwMode="auto">
            <a:xfrm>
              <a:off x="3961" y="2216"/>
              <a:ext cx="76" cy="130"/>
            </a:xfrm>
            <a:custGeom>
              <a:avLst/>
              <a:gdLst>
                <a:gd name="T0" fmla="*/ 1 w 152"/>
                <a:gd name="T1" fmla="*/ 0 h 261"/>
                <a:gd name="T2" fmla="*/ 1 w 152"/>
                <a:gd name="T3" fmla="*/ 2 h 261"/>
                <a:gd name="T4" fmla="*/ 2 w 152"/>
                <a:gd name="T5" fmla="*/ 3 h 261"/>
                <a:gd name="T6" fmla="*/ 2 w 152"/>
                <a:gd name="T7" fmla="*/ 4 h 261"/>
                <a:gd name="T8" fmla="*/ 1 w 152"/>
                <a:gd name="T9" fmla="*/ 3 h 261"/>
                <a:gd name="T10" fmla="*/ 1 w 152"/>
                <a:gd name="T11" fmla="*/ 2 h 261"/>
                <a:gd name="T12" fmla="*/ 1 w 152"/>
                <a:gd name="T13" fmla="*/ 1 h 261"/>
                <a:gd name="T14" fmla="*/ 0 w 152"/>
                <a:gd name="T15" fmla="*/ 0 h 261"/>
                <a:gd name="T16" fmla="*/ 1 w 152"/>
                <a:gd name="T17" fmla="*/ 0 h 261"/>
                <a:gd name="T18" fmla="*/ 1 w 152"/>
                <a:gd name="T19" fmla="*/ 0 h 261"/>
                <a:gd name="T20" fmla="*/ 1 w 152"/>
                <a:gd name="T21" fmla="*/ 0 h 2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2"/>
                <a:gd name="T34" fmla="*/ 0 h 261"/>
                <a:gd name="T35" fmla="*/ 152 w 152"/>
                <a:gd name="T36" fmla="*/ 261 h 26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2" h="261">
                  <a:moveTo>
                    <a:pt x="36" y="0"/>
                  </a:moveTo>
                  <a:lnTo>
                    <a:pt x="89" y="142"/>
                  </a:lnTo>
                  <a:lnTo>
                    <a:pt x="133" y="212"/>
                  </a:lnTo>
                  <a:lnTo>
                    <a:pt x="152" y="261"/>
                  </a:lnTo>
                  <a:lnTo>
                    <a:pt x="112" y="231"/>
                  </a:lnTo>
                  <a:lnTo>
                    <a:pt x="44" y="155"/>
                  </a:lnTo>
                  <a:lnTo>
                    <a:pt x="10" y="70"/>
                  </a:lnTo>
                  <a:lnTo>
                    <a:pt x="0" y="8"/>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810" name="Freeform 58"/>
            <p:cNvSpPr/>
            <p:nvPr/>
          </p:nvSpPr>
          <p:spPr bwMode="auto">
            <a:xfrm>
              <a:off x="3888" y="2226"/>
              <a:ext cx="51" cy="118"/>
            </a:xfrm>
            <a:custGeom>
              <a:avLst/>
              <a:gdLst>
                <a:gd name="T0" fmla="*/ 1 w 102"/>
                <a:gd name="T1" fmla="*/ 0 h 237"/>
                <a:gd name="T2" fmla="*/ 1 w 102"/>
                <a:gd name="T3" fmla="*/ 1 h 237"/>
                <a:gd name="T4" fmla="*/ 2 w 102"/>
                <a:gd name="T5" fmla="*/ 2 h 237"/>
                <a:gd name="T6" fmla="*/ 2 w 102"/>
                <a:gd name="T7" fmla="*/ 3 h 237"/>
                <a:gd name="T8" fmla="*/ 1 w 102"/>
                <a:gd name="T9" fmla="*/ 3 h 237"/>
                <a:gd name="T10" fmla="*/ 1 w 102"/>
                <a:gd name="T11" fmla="*/ 2 h 237"/>
                <a:gd name="T12" fmla="*/ 1 w 102"/>
                <a:gd name="T13" fmla="*/ 1 h 237"/>
                <a:gd name="T14" fmla="*/ 0 w 102"/>
                <a:gd name="T15" fmla="*/ 0 h 237"/>
                <a:gd name="T16" fmla="*/ 1 w 102"/>
                <a:gd name="T17" fmla="*/ 0 h 237"/>
                <a:gd name="T18" fmla="*/ 1 w 102"/>
                <a:gd name="T19" fmla="*/ 0 h 237"/>
                <a:gd name="T20" fmla="*/ 1 w 102"/>
                <a:gd name="T21" fmla="*/ 0 h 2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2"/>
                <a:gd name="T34" fmla="*/ 0 h 237"/>
                <a:gd name="T35" fmla="*/ 102 w 102"/>
                <a:gd name="T36" fmla="*/ 237 h 2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2" h="237">
                  <a:moveTo>
                    <a:pt x="36" y="0"/>
                  </a:moveTo>
                  <a:lnTo>
                    <a:pt x="45" y="98"/>
                  </a:lnTo>
                  <a:lnTo>
                    <a:pt x="75" y="187"/>
                  </a:lnTo>
                  <a:lnTo>
                    <a:pt x="102" y="233"/>
                  </a:lnTo>
                  <a:lnTo>
                    <a:pt x="62" y="237"/>
                  </a:lnTo>
                  <a:lnTo>
                    <a:pt x="36" y="184"/>
                  </a:lnTo>
                  <a:lnTo>
                    <a:pt x="9" y="85"/>
                  </a:lnTo>
                  <a:lnTo>
                    <a:pt x="0" y="13"/>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811" name="Freeform 59"/>
            <p:cNvSpPr/>
            <p:nvPr/>
          </p:nvSpPr>
          <p:spPr bwMode="auto">
            <a:xfrm>
              <a:off x="3920" y="2395"/>
              <a:ext cx="158" cy="23"/>
            </a:xfrm>
            <a:custGeom>
              <a:avLst/>
              <a:gdLst>
                <a:gd name="T0" fmla="*/ 0 w 318"/>
                <a:gd name="T1" fmla="*/ 0 h 45"/>
                <a:gd name="T2" fmla="*/ 2 w 318"/>
                <a:gd name="T3" fmla="*/ 1 h 45"/>
                <a:gd name="T4" fmla="*/ 3 w 318"/>
                <a:gd name="T5" fmla="*/ 1 h 45"/>
                <a:gd name="T6" fmla="*/ 4 w 318"/>
                <a:gd name="T7" fmla="*/ 1 h 45"/>
                <a:gd name="T8" fmla="*/ 4 w 318"/>
                <a:gd name="T9" fmla="*/ 1 h 45"/>
                <a:gd name="T10" fmla="*/ 2 w 318"/>
                <a:gd name="T11" fmla="*/ 1 h 45"/>
                <a:gd name="T12" fmla="*/ 1 w 318"/>
                <a:gd name="T13" fmla="*/ 1 h 45"/>
                <a:gd name="T14" fmla="*/ 0 w 318"/>
                <a:gd name="T15" fmla="*/ 1 h 45"/>
                <a:gd name="T16" fmla="*/ 0 w 318"/>
                <a:gd name="T17" fmla="*/ 0 h 45"/>
                <a:gd name="T18" fmla="*/ 0 w 318"/>
                <a:gd name="T19" fmla="*/ 0 h 45"/>
                <a:gd name="T20" fmla="*/ 0 w 318"/>
                <a:gd name="T21" fmla="*/ 0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8"/>
                <a:gd name="T34" fmla="*/ 0 h 45"/>
                <a:gd name="T35" fmla="*/ 318 w 318"/>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8" h="45">
                  <a:moveTo>
                    <a:pt x="0" y="0"/>
                  </a:moveTo>
                  <a:lnTo>
                    <a:pt x="136" y="19"/>
                  </a:lnTo>
                  <a:lnTo>
                    <a:pt x="248" y="19"/>
                  </a:lnTo>
                  <a:lnTo>
                    <a:pt x="318" y="26"/>
                  </a:lnTo>
                  <a:lnTo>
                    <a:pt x="278" y="39"/>
                  </a:lnTo>
                  <a:lnTo>
                    <a:pt x="189" y="39"/>
                  </a:lnTo>
                  <a:lnTo>
                    <a:pt x="97" y="45"/>
                  </a:lnTo>
                  <a:lnTo>
                    <a:pt x="27" y="3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812" name="Freeform 60"/>
            <p:cNvSpPr/>
            <p:nvPr/>
          </p:nvSpPr>
          <p:spPr bwMode="auto">
            <a:xfrm>
              <a:off x="3587" y="2324"/>
              <a:ext cx="335" cy="104"/>
            </a:xfrm>
            <a:custGeom>
              <a:avLst/>
              <a:gdLst>
                <a:gd name="T0" fmla="*/ 10 w 671"/>
                <a:gd name="T1" fmla="*/ 2 h 208"/>
                <a:gd name="T2" fmla="*/ 9 w 671"/>
                <a:gd name="T3" fmla="*/ 3 h 208"/>
                <a:gd name="T4" fmla="*/ 7 w 671"/>
                <a:gd name="T5" fmla="*/ 3 h 208"/>
                <a:gd name="T6" fmla="*/ 5 w 671"/>
                <a:gd name="T7" fmla="*/ 3 h 208"/>
                <a:gd name="T8" fmla="*/ 4 w 671"/>
                <a:gd name="T9" fmla="*/ 3 h 208"/>
                <a:gd name="T10" fmla="*/ 3 w 671"/>
                <a:gd name="T11" fmla="*/ 3 h 208"/>
                <a:gd name="T12" fmla="*/ 3 w 671"/>
                <a:gd name="T13" fmla="*/ 3 h 208"/>
                <a:gd name="T14" fmla="*/ 1 w 671"/>
                <a:gd name="T15" fmla="*/ 3 h 208"/>
                <a:gd name="T16" fmla="*/ 0 w 671"/>
                <a:gd name="T17" fmla="*/ 2 h 208"/>
                <a:gd name="T18" fmla="*/ 0 w 671"/>
                <a:gd name="T19" fmla="*/ 2 h 208"/>
                <a:gd name="T20" fmla="*/ 0 w 671"/>
                <a:gd name="T21" fmla="*/ 1 h 208"/>
                <a:gd name="T22" fmla="*/ 0 w 671"/>
                <a:gd name="T23" fmla="*/ 0 h 208"/>
                <a:gd name="T24" fmla="*/ 0 w 671"/>
                <a:gd name="T25" fmla="*/ 1 h 208"/>
                <a:gd name="T26" fmla="*/ 0 w 671"/>
                <a:gd name="T27" fmla="*/ 1 h 208"/>
                <a:gd name="T28" fmla="*/ 1 w 671"/>
                <a:gd name="T29" fmla="*/ 2 h 208"/>
                <a:gd name="T30" fmla="*/ 2 w 671"/>
                <a:gd name="T31" fmla="*/ 2 h 208"/>
                <a:gd name="T32" fmla="*/ 3 w 671"/>
                <a:gd name="T33" fmla="*/ 2 h 208"/>
                <a:gd name="T34" fmla="*/ 4 w 671"/>
                <a:gd name="T35" fmla="*/ 1 h 208"/>
                <a:gd name="T36" fmla="*/ 4 w 671"/>
                <a:gd name="T37" fmla="*/ 1 h 208"/>
                <a:gd name="T38" fmla="*/ 5 w 671"/>
                <a:gd name="T39" fmla="*/ 1 h 208"/>
                <a:gd name="T40" fmla="*/ 5 w 671"/>
                <a:gd name="T41" fmla="*/ 1 h 208"/>
                <a:gd name="T42" fmla="*/ 4 w 671"/>
                <a:gd name="T43" fmla="*/ 2 h 208"/>
                <a:gd name="T44" fmla="*/ 4 w 671"/>
                <a:gd name="T45" fmla="*/ 3 h 208"/>
                <a:gd name="T46" fmla="*/ 5 w 671"/>
                <a:gd name="T47" fmla="*/ 3 h 208"/>
                <a:gd name="T48" fmla="*/ 6 w 671"/>
                <a:gd name="T49" fmla="*/ 3 h 208"/>
                <a:gd name="T50" fmla="*/ 7 w 671"/>
                <a:gd name="T51" fmla="*/ 2 h 208"/>
                <a:gd name="T52" fmla="*/ 8 w 671"/>
                <a:gd name="T53" fmla="*/ 2 h 208"/>
                <a:gd name="T54" fmla="*/ 9 w 671"/>
                <a:gd name="T55" fmla="*/ 1 h 208"/>
                <a:gd name="T56" fmla="*/ 10 w 671"/>
                <a:gd name="T57" fmla="*/ 1 h 208"/>
                <a:gd name="T58" fmla="*/ 10 w 671"/>
                <a:gd name="T59" fmla="*/ 2 h 208"/>
                <a:gd name="T60" fmla="*/ 10 w 671"/>
                <a:gd name="T61" fmla="*/ 2 h 208"/>
                <a:gd name="T62" fmla="*/ 10 w 671"/>
                <a:gd name="T63" fmla="*/ 2 h 20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1"/>
                <a:gd name="T97" fmla="*/ 0 h 208"/>
                <a:gd name="T98" fmla="*/ 671 w 671"/>
                <a:gd name="T99" fmla="*/ 208 h 20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1" h="208">
                  <a:moveTo>
                    <a:pt x="671" y="98"/>
                  </a:moveTo>
                  <a:lnTo>
                    <a:pt x="590" y="151"/>
                  </a:lnTo>
                  <a:lnTo>
                    <a:pt x="471" y="191"/>
                  </a:lnTo>
                  <a:lnTo>
                    <a:pt x="368" y="208"/>
                  </a:lnTo>
                  <a:lnTo>
                    <a:pt x="289" y="195"/>
                  </a:lnTo>
                  <a:lnTo>
                    <a:pt x="230" y="181"/>
                  </a:lnTo>
                  <a:lnTo>
                    <a:pt x="200" y="155"/>
                  </a:lnTo>
                  <a:lnTo>
                    <a:pt x="115" y="155"/>
                  </a:lnTo>
                  <a:lnTo>
                    <a:pt x="58" y="125"/>
                  </a:lnTo>
                  <a:lnTo>
                    <a:pt x="17" y="79"/>
                  </a:lnTo>
                  <a:lnTo>
                    <a:pt x="0" y="36"/>
                  </a:lnTo>
                  <a:lnTo>
                    <a:pt x="9" y="0"/>
                  </a:lnTo>
                  <a:lnTo>
                    <a:pt x="36" y="4"/>
                  </a:lnTo>
                  <a:lnTo>
                    <a:pt x="58" y="57"/>
                  </a:lnTo>
                  <a:lnTo>
                    <a:pt x="125" y="106"/>
                  </a:lnTo>
                  <a:lnTo>
                    <a:pt x="181" y="106"/>
                  </a:lnTo>
                  <a:lnTo>
                    <a:pt x="230" y="92"/>
                  </a:lnTo>
                  <a:lnTo>
                    <a:pt x="263" y="62"/>
                  </a:lnTo>
                  <a:lnTo>
                    <a:pt x="312" y="7"/>
                  </a:lnTo>
                  <a:lnTo>
                    <a:pt x="346" y="7"/>
                  </a:lnTo>
                  <a:lnTo>
                    <a:pt x="346" y="53"/>
                  </a:lnTo>
                  <a:lnTo>
                    <a:pt x="302" y="102"/>
                  </a:lnTo>
                  <a:lnTo>
                    <a:pt x="266" y="132"/>
                  </a:lnTo>
                  <a:lnTo>
                    <a:pt x="329" y="151"/>
                  </a:lnTo>
                  <a:lnTo>
                    <a:pt x="418" y="142"/>
                  </a:lnTo>
                  <a:lnTo>
                    <a:pt x="501" y="110"/>
                  </a:lnTo>
                  <a:lnTo>
                    <a:pt x="569" y="75"/>
                  </a:lnTo>
                  <a:lnTo>
                    <a:pt x="616" y="40"/>
                  </a:lnTo>
                  <a:lnTo>
                    <a:pt x="658" y="57"/>
                  </a:lnTo>
                  <a:lnTo>
                    <a:pt x="671" y="9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813" name="Freeform 61"/>
            <p:cNvSpPr/>
            <p:nvPr/>
          </p:nvSpPr>
          <p:spPr bwMode="auto">
            <a:xfrm>
              <a:off x="3585" y="2267"/>
              <a:ext cx="127" cy="59"/>
            </a:xfrm>
            <a:custGeom>
              <a:avLst/>
              <a:gdLst>
                <a:gd name="T0" fmla="*/ 0 w 253"/>
                <a:gd name="T1" fmla="*/ 0 h 120"/>
                <a:gd name="T2" fmla="*/ 2 w 253"/>
                <a:gd name="T3" fmla="*/ 0 h 120"/>
                <a:gd name="T4" fmla="*/ 3 w 253"/>
                <a:gd name="T5" fmla="*/ 0 h 120"/>
                <a:gd name="T6" fmla="*/ 4 w 253"/>
                <a:gd name="T7" fmla="*/ 0 h 120"/>
                <a:gd name="T8" fmla="*/ 4 w 253"/>
                <a:gd name="T9" fmla="*/ 1 h 120"/>
                <a:gd name="T10" fmla="*/ 4 w 253"/>
                <a:gd name="T11" fmla="*/ 1 h 120"/>
                <a:gd name="T12" fmla="*/ 3 w 253"/>
                <a:gd name="T13" fmla="*/ 1 h 120"/>
                <a:gd name="T14" fmla="*/ 3 w 253"/>
                <a:gd name="T15" fmla="*/ 1 h 120"/>
                <a:gd name="T16" fmla="*/ 2 w 253"/>
                <a:gd name="T17" fmla="*/ 1 h 120"/>
                <a:gd name="T18" fmla="*/ 2 w 253"/>
                <a:gd name="T19" fmla="*/ 1 h 120"/>
                <a:gd name="T20" fmla="*/ 1 w 253"/>
                <a:gd name="T21" fmla="*/ 0 h 120"/>
                <a:gd name="T22" fmla="*/ 0 w 253"/>
                <a:gd name="T23" fmla="*/ 0 h 120"/>
                <a:gd name="T24" fmla="*/ 0 w 253"/>
                <a:gd name="T25" fmla="*/ 0 h 120"/>
                <a:gd name="T26" fmla="*/ 0 w 253"/>
                <a:gd name="T27" fmla="*/ 0 h 1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53"/>
                <a:gd name="T43" fmla="*/ 0 h 120"/>
                <a:gd name="T44" fmla="*/ 253 w 253"/>
                <a:gd name="T45" fmla="*/ 120 h 1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53" h="120">
                  <a:moveTo>
                    <a:pt x="0" y="4"/>
                  </a:moveTo>
                  <a:lnTo>
                    <a:pt x="83" y="0"/>
                  </a:lnTo>
                  <a:lnTo>
                    <a:pt x="172" y="14"/>
                  </a:lnTo>
                  <a:lnTo>
                    <a:pt x="227" y="40"/>
                  </a:lnTo>
                  <a:lnTo>
                    <a:pt x="253" y="67"/>
                  </a:lnTo>
                  <a:lnTo>
                    <a:pt x="227" y="67"/>
                  </a:lnTo>
                  <a:lnTo>
                    <a:pt x="191" y="103"/>
                  </a:lnTo>
                  <a:lnTo>
                    <a:pt x="142" y="120"/>
                  </a:lnTo>
                  <a:lnTo>
                    <a:pt x="115" y="103"/>
                  </a:lnTo>
                  <a:lnTo>
                    <a:pt x="106" y="70"/>
                  </a:lnTo>
                  <a:lnTo>
                    <a:pt x="44" y="48"/>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814" name="Freeform 62"/>
            <p:cNvSpPr/>
            <p:nvPr/>
          </p:nvSpPr>
          <p:spPr bwMode="auto">
            <a:xfrm>
              <a:off x="3749" y="1725"/>
              <a:ext cx="171" cy="374"/>
            </a:xfrm>
            <a:custGeom>
              <a:avLst/>
              <a:gdLst>
                <a:gd name="T0" fmla="*/ 0 w 340"/>
                <a:gd name="T1" fmla="*/ 0 h 749"/>
                <a:gd name="T2" fmla="*/ 2 w 340"/>
                <a:gd name="T3" fmla="*/ 1 h 749"/>
                <a:gd name="T4" fmla="*/ 2 w 340"/>
                <a:gd name="T5" fmla="*/ 2 h 749"/>
                <a:gd name="T6" fmla="*/ 3 w 340"/>
                <a:gd name="T7" fmla="*/ 5 h 749"/>
                <a:gd name="T8" fmla="*/ 3 w 340"/>
                <a:gd name="T9" fmla="*/ 6 h 749"/>
                <a:gd name="T10" fmla="*/ 3 w 340"/>
                <a:gd name="T11" fmla="*/ 8 h 749"/>
                <a:gd name="T12" fmla="*/ 4 w 340"/>
                <a:gd name="T13" fmla="*/ 10 h 749"/>
                <a:gd name="T14" fmla="*/ 5 w 340"/>
                <a:gd name="T15" fmla="*/ 11 h 749"/>
                <a:gd name="T16" fmla="*/ 6 w 340"/>
                <a:gd name="T17" fmla="*/ 11 h 749"/>
                <a:gd name="T18" fmla="*/ 5 w 340"/>
                <a:gd name="T19" fmla="*/ 10 h 749"/>
                <a:gd name="T20" fmla="*/ 4 w 340"/>
                <a:gd name="T21" fmla="*/ 8 h 749"/>
                <a:gd name="T22" fmla="*/ 4 w 340"/>
                <a:gd name="T23" fmla="*/ 7 h 749"/>
                <a:gd name="T24" fmla="*/ 3 w 340"/>
                <a:gd name="T25" fmla="*/ 5 h 749"/>
                <a:gd name="T26" fmla="*/ 3 w 340"/>
                <a:gd name="T27" fmla="*/ 2 h 749"/>
                <a:gd name="T28" fmla="*/ 2 w 340"/>
                <a:gd name="T29" fmla="*/ 0 h 749"/>
                <a:gd name="T30" fmla="*/ 2 w 340"/>
                <a:gd name="T31" fmla="*/ 0 h 749"/>
                <a:gd name="T32" fmla="*/ 1 w 340"/>
                <a:gd name="T33" fmla="*/ 0 h 749"/>
                <a:gd name="T34" fmla="*/ 0 w 340"/>
                <a:gd name="T35" fmla="*/ 0 h 749"/>
                <a:gd name="T36" fmla="*/ 0 w 340"/>
                <a:gd name="T37" fmla="*/ 0 h 749"/>
                <a:gd name="T38" fmla="*/ 0 w 340"/>
                <a:gd name="T39" fmla="*/ 0 h 7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0"/>
                <a:gd name="T61" fmla="*/ 0 h 749"/>
                <a:gd name="T62" fmla="*/ 340 w 340"/>
                <a:gd name="T63" fmla="*/ 749 h 7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0" h="749">
                  <a:moveTo>
                    <a:pt x="0" y="13"/>
                  </a:moveTo>
                  <a:lnTo>
                    <a:pt x="70" y="66"/>
                  </a:lnTo>
                  <a:lnTo>
                    <a:pt x="110" y="164"/>
                  </a:lnTo>
                  <a:lnTo>
                    <a:pt x="129" y="325"/>
                  </a:lnTo>
                  <a:lnTo>
                    <a:pt x="149" y="440"/>
                  </a:lnTo>
                  <a:lnTo>
                    <a:pt x="189" y="560"/>
                  </a:lnTo>
                  <a:lnTo>
                    <a:pt x="234" y="647"/>
                  </a:lnTo>
                  <a:lnTo>
                    <a:pt x="301" y="720"/>
                  </a:lnTo>
                  <a:lnTo>
                    <a:pt x="340" y="749"/>
                  </a:lnTo>
                  <a:lnTo>
                    <a:pt x="274" y="645"/>
                  </a:lnTo>
                  <a:lnTo>
                    <a:pt x="221" y="556"/>
                  </a:lnTo>
                  <a:lnTo>
                    <a:pt x="208" y="476"/>
                  </a:lnTo>
                  <a:lnTo>
                    <a:pt x="185" y="338"/>
                  </a:lnTo>
                  <a:lnTo>
                    <a:pt x="159" y="174"/>
                  </a:lnTo>
                  <a:lnTo>
                    <a:pt x="113" y="57"/>
                  </a:lnTo>
                  <a:lnTo>
                    <a:pt x="83" y="13"/>
                  </a:lnTo>
                  <a:lnTo>
                    <a:pt x="40" y="0"/>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815" name="Freeform 63"/>
            <p:cNvSpPr/>
            <p:nvPr/>
          </p:nvSpPr>
          <p:spPr bwMode="auto">
            <a:xfrm>
              <a:off x="3682" y="1682"/>
              <a:ext cx="348" cy="23"/>
            </a:xfrm>
            <a:custGeom>
              <a:avLst/>
              <a:gdLst>
                <a:gd name="T0" fmla="*/ 0 w 695"/>
                <a:gd name="T1" fmla="*/ 0 h 45"/>
                <a:gd name="T2" fmla="*/ 3 w 695"/>
                <a:gd name="T3" fmla="*/ 1 h 45"/>
                <a:gd name="T4" fmla="*/ 6 w 695"/>
                <a:gd name="T5" fmla="*/ 1 h 45"/>
                <a:gd name="T6" fmla="*/ 9 w 695"/>
                <a:gd name="T7" fmla="*/ 1 h 45"/>
                <a:gd name="T8" fmla="*/ 11 w 695"/>
                <a:gd name="T9" fmla="*/ 1 h 45"/>
                <a:gd name="T10" fmla="*/ 8 w 695"/>
                <a:gd name="T11" fmla="*/ 1 h 45"/>
                <a:gd name="T12" fmla="*/ 5 w 695"/>
                <a:gd name="T13" fmla="*/ 1 h 45"/>
                <a:gd name="T14" fmla="*/ 2 w 695"/>
                <a:gd name="T15" fmla="*/ 1 h 45"/>
                <a:gd name="T16" fmla="*/ 1 w 695"/>
                <a:gd name="T17" fmla="*/ 1 h 45"/>
                <a:gd name="T18" fmla="*/ 0 w 695"/>
                <a:gd name="T19" fmla="*/ 0 h 45"/>
                <a:gd name="T20" fmla="*/ 0 w 695"/>
                <a:gd name="T21" fmla="*/ 0 h 45"/>
                <a:gd name="T22" fmla="*/ 0 w 695"/>
                <a:gd name="T23" fmla="*/ 0 h 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5"/>
                <a:gd name="T37" fmla="*/ 0 h 45"/>
                <a:gd name="T38" fmla="*/ 695 w 695"/>
                <a:gd name="T39" fmla="*/ 45 h 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5" h="45">
                  <a:moveTo>
                    <a:pt x="0" y="0"/>
                  </a:moveTo>
                  <a:lnTo>
                    <a:pt x="151" y="13"/>
                  </a:lnTo>
                  <a:lnTo>
                    <a:pt x="336" y="19"/>
                  </a:lnTo>
                  <a:lnTo>
                    <a:pt x="518" y="26"/>
                  </a:lnTo>
                  <a:lnTo>
                    <a:pt x="695" y="22"/>
                  </a:lnTo>
                  <a:lnTo>
                    <a:pt x="461" y="45"/>
                  </a:lnTo>
                  <a:lnTo>
                    <a:pt x="257" y="45"/>
                  </a:lnTo>
                  <a:lnTo>
                    <a:pt x="102" y="39"/>
                  </a:lnTo>
                  <a:lnTo>
                    <a:pt x="4" y="3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816" name="Freeform 64"/>
            <p:cNvSpPr/>
            <p:nvPr/>
          </p:nvSpPr>
          <p:spPr bwMode="auto">
            <a:xfrm>
              <a:off x="3702" y="1618"/>
              <a:ext cx="421" cy="20"/>
            </a:xfrm>
            <a:custGeom>
              <a:avLst/>
              <a:gdLst>
                <a:gd name="T0" fmla="*/ 1 w 842"/>
                <a:gd name="T1" fmla="*/ 0 h 40"/>
                <a:gd name="T2" fmla="*/ 3 w 842"/>
                <a:gd name="T3" fmla="*/ 1 h 40"/>
                <a:gd name="T4" fmla="*/ 7 w 842"/>
                <a:gd name="T5" fmla="*/ 1 h 40"/>
                <a:gd name="T6" fmla="*/ 11 w 842"/>
                <a:gd name="T7" fmla="*/ 1 h 40"/>
                <a:gd name="T8" fmla="*/ 13 w 842"/>
                <a:gd name="T9" fmla="*/ 1 h 40"/>
                <a:gd name="T10" fmla="*/ 11 w 842"/>
                <a:gd name="T11" fmla="*/ 1 h 40"/>
                <a:gd name="T12" fmla="*/ 7 w 842"/>
                <a:gd name="T13" fmla="*/ 1 h 40"/>
                <a:gd name="T14" fmla="*/ 3 w 842"/>
                <a:gd name="T15" fmla="*/ 1 h 40"/>
                <a:gd name="T16" fmla="*/ 2 w 842"/>
                <a:gd name="T17" fmla="*/ 1 h 40"/>
                <a:gd name="T18" fmla="*/ 0 w 842"/>
                <a:gd name="T19" fmla="*/ 1 h 40"/>
                <a:gd name="T20" fmla="*/ 1 w 842"/>
                <a:gd name="T21" fmla="*/ 0 h 40"/>
                <a:gd name="T22" fmla="*/ 1 w 842"/>
                <a:gd name="T23" fmla="*/ 0 h 40"/>
                <a:gd name="T24" fmla="*/ 1 w 842"/>
                <a:gd name="T25" fmla="*/ 0 h 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2"/>
                <a:gd name="T40" fmla="*/ 0 h 40"/>
                <a:gd name="T41" fmla="*/ 842 w 842"/>
                <a:gd name="T42" fmla="*/ 40 h 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2" h="40">
                  <a:moveTo>
                    <a:pt x="6" y="0"/>
                  </a:moveTo>
                  <a:lnTo>
                    <a:pt x="224" y="10"/>
                  </a:lnTo>
                  <a:lnTo>
                    <a:pt x="414" y="10"/>
                  </a:lnTo>
                  <a:lnTo>
                    <a:pt x="647" y="10"/>
                  </a:lnTo>
                  <a:lnTo>
                    <a:pt x="842" y="4"/>
                  </a:lnTo>
                  <a:lnTo>
                    <a:pt x="670" y="32"/>
                  </a:lnTo>
                  <a:lnTo>
                    <a:pt x="448" y="40"/>
                  </a:lnTo>
                  <a:lnTo>
                    <a:pt x="244" y="40"/>
                  </a:lnTo>
                  <a:lnTo>
                    <a:pt x="76" y="36"/>
                  </a:lnTo>
                  <a:lnTo>
                    <a:pt x="0" y="27"/>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817" name="Freeform 65"/>
            <p:cNvSpPr/>
            <p:nvPr/>
          </p:nvSpPr>
          <p:spPr bwMode="auto">
            <a:xfrm>
              <a:off x="3339" y="1383"/>
              <a:ext cx="583" cy="355"/>
            </a:xfrm>
            <a:custGeom>
              <a:avLst/>
              <a:gdLst>
                <a:gd name="T0" fmla="*/ 18 w 1166"/>
                <a:gd name="T1" fmla="*/ 2 h 711"/>
                <a:gd name="T2" fmla="*/ 18 w 1166"/>
                <a:gd name="T3" fmla="*/ 1 h 711"/>
                <a:gd name="T4" fmla="*/ 17 w 1166"/>
                <a:gd name="T5" fmla="*/ 0 h 711"/>
                <a:gd name="T6" fmla="*/ 15 w 1166"/>
                <a:gd name="T7" fmla="*/ 0 h 711"/>
                <a:gd name="T8" fmla="*/ 14 w 1166"/>
                <a:gd name="T9" fmla="*/ 0 h 711"/>
                <a:gd name="T10" fmla="*/ 12 w 1166"/>
                <a:gd name="T11" fmla="*/ 0 h 711"/>
                <a:gd name="T12" fmla="*/ 13 w 1166"/>
                <a:gd name="T13" fmla="*/ 0 h 711"/>
                <a:gd name="T14" fmla="*/ 12 w 1166"/>
                <a:gd name="T15" fmla="*/ 0 h 711"/>
                <a:gd name="T16" fmla="*/ 10 w 1166"/>
                <a:gd name="T17" fmla="*/ 0 h 711"/>
                <a:gd name="T18" fmla="*/ 9 w 1166"/>
                <a:gd name="T19" fmla="*/ 1 h 711"/>
                <a:gd name="T20" fmla="*/ 7 w 1166"/>
                <a:gd name="T21" fmla="*/ 3 h 711"/>
                <a:gd name="T22" fmla="*/ 6 w 1166"/>
                <a:gd name="T23" fmla="*/ 4 h 711"/>
                <a:gd name="T24" fmla="*/ 5 w 1166"/>
                <a:gd name="T25" fmla="*/ 5 h 711"/>
                <a:gd name="T26" fmla="*/ 3 w 1166"/>
                <a:gd name="T27" fmla="*/ 6 h 711"/>
                <a:gd name="T28" fmla="*/ 2 w 1166"/>
                <a:gd name="T29" fmla="*/ 6 h 711"/>
                <a:gd name="T30" fmla="*/ 1 w 1166"/>
                <a:gd name="T31" fmla="*/ 7 h 711"/>
                <a:gd name="T32" fmla="*/ 1 w 1166"/>
                <a:gd name="T33" fmla="*/ 8 h 711"/>
                <a:gd name="T34" fmla="*/ 1 w 1166"/>
                <a:gd name="T35" fmla="*/ 9 h 711"/>
                <a:gd name="T36" fmla="*/ 0 w 1166"/>
                <a:gd name="T37" fmla="*/ 9 h 711"/>
                <a:gd name="T38" fmla="*/ 1 w 1166"/>
                <a:gd name="T39" fmla="*/ 10 h 711"/>
                <a:gd name="T40" fmla="*/ 1 w 1166"/>
                <a:gd name="T41" fmla="*/ 11 h 711"/>
                <a:gd name="T42" fmla="*/ 1 w 1166"/>
                <a:gd name="T43" fmla="*/ 10 h 711"/>
                <a:gd name="T44" fmla="*/ 1 w 1166"/>
                <a:gd name="T45" fmla="*/ 9 h 711"/>
                <a:gd name="T46" fmla="*/ 2 w 1166"/>
                <a:gd name="T47" fmla="*/ 8 h 711"/>
                <a:gd name="T48" fmla="*/ 3 w 1166"/>
                <a:gd name="T49" fmla="*/ 8 h 711"/>
                <a:gd name="T50" fmla="*/ 5 w 1166"/>
                <a:gd name="T51" fmla="*/ 7 h 711"/>
                <a:gd name="T52" fmla="*/ 5 w 1166"/>
                <a:gd name="T53" fmla="*/ 7 h 711"/>
                <a:gd name="T54" fmla="*/ 7 w 1166"/>
                <a:gd name="T55" fmla="*/ 7 h 711"/>
                <a:gd name="T56" fmla="*/ 9 w 1166"/>
                <a:gd name="T57" fmla="*/ 6 h 711"/>
                <a:gd name="T58" fmla="*/ 9 w 1166"/>
                <a:gd name="T59" fmla="*/ 5 h 711"/>
                <a:gd name="T60" fmla="*/ 10 w 1166"/>
                <a:gd name="T61" fmla="*/ 5 h 711"/>
                <a:gd name="T62" fmla="*/ 9 w 1166"/>
                <a:gd name="T63" fmla="*/ 4 h 711"/>
                <a:gd name="T64" fmla="*/ 9 w 1166"/>
                <a:gd name="T65" fmla="*/ 5 h 711"/>
                <a:gd name="T66" fmla="*/ 9 w 1166"/>
                <a:gd name="T67" fmla="*/ 6 h 711"/>
                <a:gd name="T68" fmla="*/ 6 w 1166"/>
                <a:gd name="T69" fmla="*/ 6 h 711"/>
                <a:gd name="T70" fmla="*/ 5 w 1166"/>
                <a:gd name="T71" fmla="*/ 7 h 711"/>
                <a:gd name="T72" fmla="*/ 3 w 1166"/>
                <a:gd name="T73" fmla="*/ 7 h 711"/>
                <a:gd name="T74" fmla="*/ 2 w 1166"/>
                <a:gd name="T75" fmla="*/ 8 h 711"/>
                <a:gd name="T76" fmla="*/ 1 w 1166"/>
                <a:gd name="T77" fmla="*/ 8 h 711"/>
                <a:gd name="T78" fmla="*/ 2 w 1166"/>
                <a:gd name="T79" fmla="*/ 7 h 711"/>
                <a:gd name="T80" fmla="*/ 5 w 1166"/>
                <a:gd name="T81" fmla="*/ 6 h 711"/>
                <a:gd name="T82" fmla="*/ 6 w 1166"/>
                <a:gd name="T83" fmla="*/ 5 h 711"/>
                <a:gd name="T84" fmla="*/ 7 w 1166"/>
                <a:gd name="T85" fmla="*/ 5 h 711"/>
                <a:gd name="T86" fmla="*/ 7 w 1166"/>
                <a:gd name="T87" fmla="*/ 4 h 711"/>
                <a:gd name="T88" fmla="*/ 7 w 1166"/>
                <a:gd name="T89" fmla="*/ 4 h 711"/>
                <a:gd name="T90" fmla="*/ 9 w 1166"/>
                <a:gd name="T91" fmla="*/ 2 h 711"/>
                <a:gd name="T92" fmla="*/ 10 w 1166"/>
                <a:gd name="T93" fmla="*/ 1 h 711"/>
                <a:gd name="T94" fmla="*/ 12 w 1166"/>
                <a:gd name="T95" fmla="*/ 0 h 711"/>
                <a:gd name="T96" fmla="*/ 13 w 1166"/>
                <a:gd name="T97" fmla="*/ 0 h 711"/>
                <a:gd name="T98" fmla="*/ 14 w 1166"/>
                <a:gd name="T99" fmla="*/ 0 h 711"/>
                <a:gd name="T100" fmla="*/ 15 w 1166"/>
                <a:gd name="T101" fmla="*/ 0 h 711"/>
                <a:gd name="T102" fmla="*/ 17 w 1166"/>
                <a:gd name="T103" fmla="*/ 1 h 711"/>
                <a:gd name="T104" fmla="*/ 18 w 1166"/>
                <a:gd name="T105" fmla="*/ 1 h 711"/>
                <a:gd name="T106" fmla="*/ 18 w 1166"/>
                <a:gd name="T107" fmla="*/ 2 h 711"/>
                <a:gd name="T108" fmla="*/ 18 w 1166"/>
                <a:gd name="T109" fmla="*/ 2 h 711"/>
                <a:gd name="T110" fmla="*/ 18 w 1166"/>
                <a:gd name="T111" fmla="*/ 2 h 71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66"/>
                <a:gd name="T169" fmla="*/ 0 h 711"/>
                <a:gd name="T170" fmla="*/ 1166 w 1166"/>
                <a:gd name="T171" fmla="*/ 711 h 71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66" h="711">
                  <a:moveTo>
                    <a:pt x="1166" y="129"/>
                  </a:moveTo>
                  <a:lnTo>
                    <a:pt x="1107" y="70"/>
                  </a:lnTo>
                  <a:lnTo>
                    <a:pt x="1054" y="36"/>
                  </a:lnTo>
                  <a:lnTo>
                    <a:pt x="996" y="17"/>
                  </a:lnTo>
                  <a:lnTo>
                    <a:pt x="913" y="17"/>
                  </a:lnTo>
                  <a:lnTo>
                    <a:pt x="831" y="27"/>
                  </a:lnTo>
                  <a:lnTo>
                    <a:pt x="837" y="0"/>
                  </a:lnTo>
                  <a:lnTo>
                    <a:pt x="788" y="0"/>
                  </a:lnTo>
                  <a:lnTo>
                    <a:pt x="682" y="36"/>
                  </a:lnTo>
                  <a:lnTo>
                    <a:pt x="587" y="93"/>
                  </a:lnTo>
                  <a:lnTo>
                    <a:pt x="485" y="208"/>
                  </a:lnTo>
                  <a:lnTo>
                    <a:pt x="412" y="303"/>
                  </a:lnTo>
                  <a:lnTo>
                    <a:pt x="336" y="346"/>
                  </a:lnTo>
                  <a:lnTo>
                    <a:pt x="251" y="392"/>
                  </a:lnTo>
                  <a:lnTo>
                    <a:pt x="153" y="428"/>
                  </a:lnTo>
                  <a:lnTo>
                    <a:pt x="79" y="475"/>
                  </a:lnTo>
                  <a:lnTo>
                    <a:pt x="39" y="520"/>
                  </a:lnTo>
                  <a:lnTo>
                    <a:pt x="9" y="579"/>
                  </a:lnTo>
                  <a:lnTo>
                    <a:pt x="0" y="626"/>
                  </a:lnTo>
                  <a:lnTo>
                    <a:pt x="9" y="685"/>
                  </a:lnTo>
                  <a:lnTo>
                    <a:pt x="43" y="711"/>
                  </a:lnTo>
                  <a:lnTo>
                    <a:pt x="49" y="681"/>
                  </a:lnTo>
                  <a:lnTo>
                    <a:pt x="88" y="626"/>
                  </a:lnTo>
                  <a:lnTo>
                    <a:pt x="139" y="573"/>
                  </a:lnTo>
                  <a:lnTo>
                    <a:pt x="211" y="530"/>
                  </a:lnTo>
                  <a:lnTo>
                    <a:pt x="287" y="507"/>
                  </a:lnTo>
                  <a:lnTo>
                    <a:pt x="370" y="484"/>
                  </a:lnTo>
                  <a:lnTo>
                    <a:pt x="465" y="462"/>
                  </a:lnTo>
                  <a:lnTo>
                    <a:pt x="553" y="422"/>
                  </a:lnTo>
                  <a:lnTo>
                    <a:pt x="627" y="378"/>
                  </a:lnTo>
                  <a:lnTo>
                    <a:pt x="673" y="320"/>
                  </a:lnTo>
                  <a:lnTo>
                    <a:pt x="637" y="307"/>
                  </a:lnTo>
                  <a:lnTo>
                    <a:pt x="601" y="346"/>
                  </a:lnTo>
                  <a:lnTo>
                    <a:pt x="518" y="405"/>
                  </a:lnTo>
                  <a:lnTo>
                    <a:pt x="432" y="441"/>
                  </a:lnTo>
                  <a:lnTo>
                    <a:pt x="340" y="467"/>
                  </a:lnTo>
                  <a:lnTo>
                    <a:pt x="255" y="494"/>
                  </a:lnTo>
                  <a:lnTo>
                    <a:pt x="179" y="517"/>
                  </a:lnTo>
                  <a:lnTo>
                    <a:pt x="105" y="556"/>
                  </a:lnTo>
                  <a:lnTo>
                    <a:pt x="189" y="471"/>
                  </a:lnTo>
                  <a:lnTo>
                    <a:pt x="291" y="414"/>
                  </a:lnTo>
                  <a:lnTo>
                    <a:pt x="393" y="378"/>
                  </a:lnTo>
                  <a:lnTo>
                    <a:pt x="459" y="339"/>
                  </a:lnTo>
                  <a:lnTo>
                    <a:pt x="500" y="293"/>
                  </a:lnTo>
                  <a:lnTo>
                    <a:pt x="500" y="263"/>
                  </a:lnTo>
                  <a:lnTo>
                    <a:pt x="610" y="148"/>
                  </a:lnTo>
                  <a:lnTo>
                    <a:pt x="699" y="85"/>
                  </a:lnTo>
                  <a:lnTo>
                    <a:pt x="775" y="63"/>
                  </a:lnTo>
                  <a:lnTo>
                    <a:pt x="860" y="44"/>
                  </a:lnTo>
                  <a:lnTo>
                    <a:pt x="926" y="40"/>
                  </a:lnTo>
                  <a:lnTo>
                    <a:pt x="1001" y="49"/>
                  </a:lnTo>
                  <a:lnTo>
                    <a:pt x="1064" y="76"/>
                  </a:lnTo>
                  <a:lnTo>
                    <a:pt x="1111" y="106"/>
                  </a:lnTo>
                  <a:lnTo>
                    <a:pt x="1166" y="12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818" name="Freeform 66"/>
            <p:cNvSpPr/>
            <p:nvPr/>
          </p:nvSpPr>
          <p:spPr bwMode="auto">
            <a:xfrm>
              <a:off x="3420" y="1628"/>
              <a:ext cx="198" cy="659"/>
            </a:xfrm>
            <a:custGeom>
              <a:avLst/>
              <a:gdLst>
                <a:gd name="T0" fmla="*/ 3 w 397"/>
                <a:gd name="T1" fmla="*/ 1 h 1318"/>
                <a:gd name="T2" fmla="*/ 2 w 397"/>
                <a:gd name="T3" fmla="*/ 5 h 1318"/>
                <a:gd name="T4" fmla="*/ 3 w 397"/>
                <a:gd name="T5" fmla="*/ 5 h 1318"/>
                <a:gd name="T6" fmla="*/ 2 w 397"/>
                <a:gd name="T7" fmla="*/ 6 h 1318"/>
                <a:gd name="T8" fmla="*/ 2 w 397"/>
                <a:gd name="T9" fmla="*/ 9 h 1318"/>
                <a:gd name="T10" fmla="*/ 3 w 397"/>
                <a:gd name="T11" fmla="*/ 9 h 1318"/>
                <a:gd name="T12" fmla="*/ 3 w 397"/>
                <a:gd name="T13" fmla="*/ 10 h 1318"/>
                <a:gd name="T14" fmla="*/ 3 w 397"/>
                <a:gd name="T15" fmla="*/ 10 h 1318"/>
                <a:gd name="T16" fmla="*/ 4 w 397"/>
                <a:gd name="T17" fmla="*/ 10 h 1318"/>
                <a:gd name="T18" fmla="*/ 4 w 397"/>
                <a:gd name="T19" fmla="*/ 10 h 1318"/>
                <a:gd name="T20" fmla="*/ 4 w 397"/>
                <a:gd name="T21" fmla="*/ 10 h 1318"/>
                <a:gd name="T22" fmla="*/ 5 w 397"/>
                <a:gd name="T23" fmla="*/ 10 h 1318"/>
                <a:gd name="T24" fmla="*/ 4 w 397"/>
                <a:gd name="T25" fmla="*/ 11 h 1318"/>
                <a:gd name="T26" fmla="*/ 3 w 397"/>
                <a:gd name="T27" fmla="*/ 11 h 1318"/>
                <a:gd name="T28" fmla="*/ 2 w 397"/>
                <a:gd name="T29" fmla="*/ 13 h 1318"/>
                <a:gd name="T30" fmla="*/ 1 w 397"/>
                <a:gd name="T31" fmla="*/ 15 h 1318"/>
                <a:gd name="T32" fmla="*/ 1 w 397"/>
                <a:gd name="T33" fmla="*/ 17 h 1318"/>
                <a:gd name="T34" fmla="*/ 2 w 397"/>
                <a:gd name="T35" fmla="*/ 17 h 1318"/>
                <a:gd name="T36" fmla="*/ 3 w 397"/>
                <a:gd name="T37" fmla="*/ 17 h 1318"/>
                <a:gd name="T38" fmla="*/ 5 w 397"/>
                <a:gd name="T39" fmla="*/ 15 h 1318"/>
                <a:gd name="T40" fmla="*/ 6 w 397"/>
                <a:gd name="T41" fmla="*/ 17 h 1318"/>
                <a:gd name="T42" fmla="*/ 5 w 397"/>
                <a:gd name="T43" fmla="*/ 19 h 1318"/>
                <a:gd name="T44" fmla="*/ 3 w 397"/>
                <a:gd name="T45" fmla="*/ 18 h 1318"/>
                <a:gd name="T46" fmla="*/ 4 w 397"/>
                <a:gd name="T47" fmla="*/ 20 h 1318"/>
                <a:gd name="T48" fmla="*/ 4 w 397"/>
                <a:gd name="T49" fmla="*/ 21 h 1318"/>
                <a:gd name="T50" fmla="*/ 3 w 397"/>
                <a:gd name="T51" fmla="*/ 20 h 1318"/>
                <a:gd name="T52" fmla="*/ 2 w 397"/>
                <a:gd name="T53" fmla="*/ 18 h 1318"/>
                <a:gd name="T54" fmla="*/ 1 w 397"/>
                <a:gd name="T55" fmla="*/ 18 h 1318"/>
                <a:gd name="T56" fmla="*/ 0 w 397"/>
                <a:gd name="T57" fmla="*/ 17 h 1318"/>
                <a:gd name="T58" fmla="*/ 0 w 397"/>
                <a:gd name="T59" fmla="*/ 14 h 1318"/>
                <a:gd name="T60" fmla="*/ 2 w 397"/>
                <a:gd name="T61" fmla="*/ 11 h 1318"/>
                <a:gd name="T62" fmla="*/ 2 w 397"/>
                <a:gd name="T63" fmla="*/ 10 h 1318"/>
                <a:gd name="T64" fmla="*/ 2 w 397"/>
                <a:gd name="T65" fmla="*/ 7 h 1318"/>
                <a:gd name="T66" fmla="*/ 2 w 397"/>
                <a:gd name="T67" fmla="*/ 3 h 1318"/>
                <a:gd name="T68" fmla="*/ 3 w 397"/>
                <a:gd name="T69" fmla="*/ 1 h 1318"/>
                <a:gd name="T70" fmla="*/ 4 w 397"/>
                <a:gd name="T71" fmla="*/ 0 h 1318"/>
                <a:gd name="T72" fmla="*/ 4 w 397"/>
                <a:gd name="T73" fmla="*/ 0 h 131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7"/>
                <a:gd name="T112" fmla="*/ 0 h 1318"/>
                <a:gd name="T113" fmla="*/ 397 w 397"/>
                <a:gd name="T114" fmla="*/ 1318 h 131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7" h="1318">
                  <a:moveTo>
                    <a:pt x="272" y="0"/>
                  </a:moveTo>
                  <a:lnTo>
                    <a:pt x="223" y="115"/>
                  </a:lnTo>
                  <a:lnTo>
                    <a:pt x="197" y="208"/>
                  </a:lnTo>
                  <a:lnTo>
                    <a:pt x="180" y="280"/>
                  </a:lnTo>
                  <a:lnTo>
                    <a:pt x="170" y="327"/>
                  </a:lnTo>
                  <a:lnTo>
                    <a:pt x="216" y="316"/>
                  </a:lnTo>
                  <a:lnTo>
                    <a:pt x="210" y="350"/>
                  </a:lnTo>
                  <a:lnTo>
                    <a:pt x="163" y="409"/>
                  </a:lnTo>
                  <a:lnTo>
                    <a:pt x="167" y="484"/>
                  </a:lnTo>
                  <a:lnTo>
                    <a:pt x="180" y="569"/>
                  </a:lnTo>
                  <a:lnTo>
                    <a:pt x="220" y="537"/>
                  </a:lnTo>
                  <a:lnTo>
                    <a:pt x="255" y="533"/>
                  </a:lnTo>
                  <a:lnTo>
                    <a:pt x="252" y="564"/>
                  </a:lnTo>
                  <a:lnTo>
                    <a:pt x="223" y="586"/>
                  </a:lnTo>
                  <a:lnTo>
                    <a:pt x="216" y="630"/>
                  </a:lnTo>
                  <a:lnTo>
                    <a:pt x="223" y="671"/>
                  </a:lnTo>
                  <a:lnTo>
                    <a:pt x="246" y="698"/>
                  </a:lnTo>
                  <a:lnTo>
                    <a:pt x="272" y="679"/>
                  </a:lnTo>
                  <a:lnTo>
                    <a:pt x="282" y="643"/>
                  </a:lnTo>
                  <a:lnTo>
                    <a:pt x="272" y="613"/>
                  </a:lnTo>
                  <a:lnTo>
                    <a:pt x="259" y="596"/>
                  </a:lnTo>
                  <a:lnTo>
                    <a:pt x="278" y="577"/>
                  </a:lnTo>
                  <a:lnTo>
                    <a:pt x="308" y="609"/>
                  </a:lnTo>
                  <a:lnTo>
                    <a:pt x="331" y="649"/>
                  </a:lnTo>
                  <a:lnTo>
                    <a:pt x="325" y="687"/>
                  </a:lnTo>
                  <a:lnTo>
                    <a:pt x="295" y="719"/>
                  </a:lnTo>
                  <a:lnTo>
                    <a:pt x="263" y="730"/>
                  </a:lnTo>
                  <a:lnTo>
                    <a:pt x="237" y="728"/>
                  </a:lnTo>
                  <a:lnTo>
                    <a:pt x="229" y="772"/>
                  </a:lnTo>
                  <a:lnTo>
                    <a:pt x="180" y="840"/>
                  </a:lnTo>
                  <a:lnTo>
                    <a:pt x="134" y="895"/>
                  </a:lnTo>
                  <a:lnTo>
                    <a:pt x="68" y="970"/>
                  </a:lnTo>
                  <a:lnTo>
                    <a:pt x="55" y="1016"/>
                  </a:lnTo>
                  <a:lnTo>
                    <a:pt x="68" y="1052"/>
                  </a:lnTo>
                  <a:lnTo>
                    <a:pt x="104" y="1074"/>
                  </a:lnTo>
                  <a:lnTo>
                    <a:pt x="153" y="1082"/>
                  </a:lnTo>
                  <a:lnTo>
                    <a:pt x="210" y="1078"/>
                  </a:lnTo>
                  <a:lnTo>
                    <a:pt x="252" y="1065"/>
                  </a:lnTo>
                  <a:lnTo>
                    <a:pt x="289" y="1038"/>
                  </a:lnTo>
                  <a:lnTo>
                    <a:pt x="340" y="1016"/>
                  </a:lnTo>
                  <a:lnTo>
                    <a:pt x="397" y="1019"/>
                  </a:lnTo>
                  <a:lnTo>
                    <a:pt x="397" y="1069"/>
                  </a:lnTo>
                  <a:lnTo>
                    <a:pt x="361" y="1122"/>
                  </a:lnTo>
                  <a:lnTo>
                    <a:pt x="335" y="1154"/>
                  </a:lnTo>
                  <a:lnTo>
                    <a:pt x="289" y="1148"/>
                  </a:lnTo>
                  <a:lnTo>
                    <a:pt x="237" y="1135"/>
                  </a:lnTo>
                  <a:lnTo>
                    <a:pt x="242" y="1171"/>
                  </a:lnTo>
                  <a:lnTo>
                    <a:pt x="259" y="1246"/>
                  </a:lnTo>
                  <a:lnTo>
                    <a:pt x="299" y="1295"/>
                  </a:lnTo>
                  <a:lnTo>
                    <a:pt x="318" y="1318"/>
                  </a:lnTo>
                  <a:lnTo>
                    <a:pt x="289" y="1318"/>
                  </a:lnTo>
                  <a:lnTo>
                    <a:pt x="223" y="1278"/>
                  </a:lnTo>
                  <a:lnTo>
                    <a:pt x="170" y="1220"/>
                  </a:lnTo>
                  <a:lnTo>
                    <a:pt x="144" y="1148"/>
                  </a:lnTo>
                  <a:lnTo>
                    <a:pt x="140" y="1122"/>
                  </a:lnTo>
                  <a:lnTo>
                    <a:pt x="78" y="1118"/>
                  </a:lnTo>
                  <a:lnTo>
                    <a:pt x="29" y="1087"/>
                  </a:lnTo>
                  <a:lnTo>
                    <a:pt x="0" y="1029"/>
                  </a:lnTo>
                  <a:lnTo>
                    <a:pt x="15" y="980"/>
                  </a:lnTo>
                  <a:lnTo>
                    <a:pt x="51" y="925"/>
                  </a:lnTo>
                  <a:lnTo>
                    <a:pt x="153" y="804"/>
                  </a:lnTo>
                  <a:lnTo>
                    <a:pt x="170" y="751"/>
                  </a:lnTo>
                  <a:lnTo>
                    <a:pt x="170" y="704"/>
                  </a:lnTo>
                  <a:lnTo>
                    <a:pt x="153" y="662"/>
                  </a:lnTo>
                  <a:lnTo>
                    <a:pt x="127" y="560"/>
                  </a:lnTo>
                  <a:lnTo>
                    <a:pt x="131" y="448"/>
                  </a:lnTo>
                  <a:lnTo>
                    <a:pt x="134" y="316"/>
                  </a:lnTo>
                  <a:lnTo>
                    <a:pt x="157" y="212"/>
                  </a:lnTo>
                  <a:lnTo>
                    <a:pt x="189" y="106"/>
                  </a:lnTo>
                  <a:lnTo>
                    <a:pt x="220" y="40"/>
                  </a:lnTo>
                  <a:lnTo>
                    <a:pt x="242" y="0"/>
                  </a:lnTo>
                  <a:lnTo>
                    <a:pt x="27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819" name="Freeform 67"/>
            <p:cNvSpPr/>
            <p:nvPr/>
          </p:nvSpPr>
          <p:spPr bwMode="auto">
            <a:xfrm>
              <a:off x="3594" y="1874"/>
              <a:ext cx="82" cy="96"/>
            </a:xfrm>
            <a:custGeom>
              <a:avLst/>
              <a:gdLst>
                <a:gd name="T0" fmla="*/ 1 w 165"/>
                <a:gd name="T1" fmla="*/ 1 h 191"/>
                <a:gd name="T2" fmla="*/ 1 w 165"/>
                <a:gd name="T3" fmla="*/ 0 h 191"/>
                <a:gd name="T4" fmla="*/ 0 w 165"/>
                <a:gd name="T5" fmla="*/ 1 h 191"/>
                <a:gd name="T6" fmla="*/ 0 w 165"/>
                <a:gd name="T7" fmla="*/ 1 h 191"/>
                <a:gd name="T8" fmla="*/ 0 w 165"/>
                <a:gd name="T9" fmla="*/ 2 h 191"/>
                <a:gd name="T10" fmla="*/ 0 w 165"/>
                <a:gd name="T11" fmla="*/ 2 h 191"/>
                <a:gd name="T12" fmla="*/ 0 w 165"/>
                <a:gd name="T13" fmla="*/ 3 h 191"/>
                <a:gd name="T14" fmla="*/ 0 w 165"/>
                <a:gd name="T15" fmla="*/ 3 h 191"/>
                <a:gd name="T16" fmla="*/ 1 w 165"/>
                <a:gd name="T17" fmla="*/ 3 h 191"/>
                <a:gd name="T18" fmla="*/ 2 w 165"/>
                <a:gd name="T19" fmla="*/ 3 h 191"/>
                <a:gd name="T20" fmla="*/ 2 w 165"/>
                <a:gd name="T21" fmla="*/ 2 h 191"/>
                <a:gd name="T22" fmla="*/ 2 w 165"/>
                <a:gd name="T23" fmla="*/ 2 h 191"/>
                <a:gd name="T24" fmla="*/ 1 w 165"/>
                <a:gd name="T25" fmla="*/ 1 h 191"/>
                <a:gd name="T26" fmla="*/ 1 w 165"/>
                <a:gd name="T27" fmla="*/ 2 h 191"/>
                <a:gd name="T28" fmla="*/ 1 w 165"/>
                <a:gd name="T29" fmla="*/ 2 h 191"/>
                <a:gd name="T30" fmla="*/ 1 w 165"/>
                <a:gd name="T31" fmla="*/ 3 h 191"/>
                <a:gd name="T32" fmla="*/ 0 w 165"/>
                <a:gd name="T33" fmla="*/ 2 h 191"/>
                <a:gd name="T34" fmla="*/ 0 w 165"/>
                <a:gd name="T35" fmla="*/ 2 h 191"/>
                <a:gd name="T36" fmla="*/ 0 w 165"/>
                <a:gd name="T37" fmla="*/ 1 h 191"/>
                <a:gd name="T38" fmla="*/ 1 w 165"/>
                <a:gd name="T39" fmla="*/ 1 h 191"/>
                <a:gd name="T40" fmla="*/ 1 w 165"/>
                <a:gd name="T41" fmla="*/ 1 h 191"/>
                <a:gd name="T42" fmla="*/ 1 w 165"/>
                <a:gd name="T43" fmla="*/ 1 h 191"/>
                <a:gd name="T44" fmla="*/ 1 w 165"/>
                <a:gd name="T45" fmla="*/ 1 h 19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5"/>
                <a:gd name="T70" fmla="*/ 0 h 191"/>
                <a:gd name="T71" fmla="*/ 165 w 165"/>
                <a:gd name="T72" fmla="*/ 191 h 19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5" h="191">
                  <a:moveTo>
                    <a:pt x="112" y="20"/>
                  </a:moveTo>
                  <a:lnTo>
                    <a:pt x="85" y="0"/>
                  </a:lnTo>
                  <a:lnTo>
                    <a:pt x="40" y="3"/>
                  </a:lnTo>
                  <a:lnTo>
                    <a:pt x="10" y="34"/>
                  </a:lnTo>
                  <a:lnTo>
                    <a:pt x="0" y="75"/>
                  </a:lnTo>
                  <a:lnTo>
                    <a:pt x="0" y="123"/>
                  </a:lnTo>
                  <a:lnTo>
                    <a:pt x="17" y="172"/>
                  </a:lnTo>
                  <a:lnTo>
                    <a:pt x="53" y="191"/>
                  </a:lnTo>
                  <a:lnTo>
                    <a:pt x="106" y="191"/>
                  </a:lnTo>
                  <a:lnTo>
                    <a:pt x="148" y="168"/>
                  </a:lnTo>
                  <a:lnTo>
                    <a:pt x="165" y="115"/>
                  </a:lnTo>
                  <a:lnTo>
                    <a:pt x="155" y="66"/>
                  </a:lnTo>
                  <a:lnTo>
                    <a:pt x="125" y="53"/>
                  </a:lnTo>
                  <a:lnTo>
                    <a:pt x="102" y="66"/>
                  </a:lnTo>
                  <a:lnTo>
                    <a:pt x="102" y="109"/>
                  </a:lnTo>
                  <a:lnTo>
                    <a:pt x="85" y="136"/>
                  </a:lnTo>
                  <a:lnTo>
                    <a:pt x="59" y="119"/>
                  </a:lnTo>
                  <a:lnTo>
                    <a:pt x="49" y="79"/>
                  </a:lnTo>
                  <a:lnTo>
                    <a:pt x="53" y="43"/>
                  </a:lnTo>
                  <a:lnTo>
                    <a:pt x="72" y="26"/>
                  </a:lnTo>
                  <a:lnTo>
                    <a:pt x="11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820" name="Freeform 68"/>
            <p:cNvSpPr/>
            <p:nvPr/>
          </p:nvSpPr>
          <p:spPr bwMode="auto">
            <a:xfrm>
              <a:off x="3572" y="1736"/>
              <a:ext cx="112" cy="127"/>
            </a:xfrm>
            <a:custGeom>
              <a:avLst/>
              <a:gdLst>
                <a:gd name="T0" fmla="*/ 0 w 225"/>
                <a:gd name="T1" fmla="*/ 0 h 253"/>
                <a:gd name="T2" fmla="*/ 1 w 225"/>
                <a:gd name="T3" fmla="*/ 1 h 253"/>
                <a:gd name="T4" fmla="*/ 1 w 225"/>
                <a:gd name="T5" fmla="*/ 1 h 253"/>
                <a:gd name="T6" fmla="*/ 2 w 225"/>
                <a:gd name="T7" fmla="*/ 1 h 253"/>
                <a:gd name="T8" fmla="*/ 3 w 225"/>
                <a:gd name="T9" fmla="*/ 2 h 253"/>
                <a:gd name="T10" fmla="*/ 2 w 225"/>
                <a:gd name="T11" fmla="*/ 2 h 253"/>
                <a:gd name="T12" fmla="*/ 3 w 225"/>
                <a:gd name="T13" fmla="*/ 3 h 253"/>
                <a:gd name="T14" fmla="*/ 3 w 225"/>
                <a:gd name="T15" fmla="*/ 4 h 253"/>
                <a:gd name="T16" fmla="*/ 3 w 225"/>
                <a:gd name="T17" fmla="*/ 4 h 253"/>
                <a:gd name="T18" fmla="*/ 2 w 225"/>
                <a:gd name="T19" fmla="*/ 4 h 253"/>
                <a:gd name="T20" fmla="*/ 2 w 225"/>
                <a:gd name="T21" fmla="*/ 3 h 253"/>
                <a:gd name="T22" fmla="*/ 1 w 225"/>
                <a:gd name="T23" fmla="*/ 2 h 253"/>
                <a:gd name="T24" fmla="*/ 0 w 225"/>
                <a:gd name="T25" fmla="*/ 2 h 253"/>
                <a:gd name="T26" fmla="*/ 0 w 225"/>
                <a:gd name="T27" fmla="*/ 2 h 253"/>
                <a:gd name="T28" fmla="*/ 0 w 225"/>
                <a:gd name="T29" fmla="*/ 1 h 253"/>
                <a:gd name="T30" fmla="*/ 0 w 225"/>
                <a:gd name="T31" fmla="*/ 1 h 253"/>
                <a:gd name="T32" fmla="*/ 0 w 225"/>
                <a:gd name="T33" fmla="*/ 0 h 253"/>
                <a:gd name="T34" fmla="*/ 0 w 225"/>
                <a:gd name="T35" fmla="*/ 0 h 253"/>
                <a:gd name="T36" fmla="*/ 0 w 225"/>
                <a:gd name="T37" fmla="*/ 0 h 2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25"/>
                <a:gd name="T58" fmla="*/ 0 h 253"/>
                <a:gd name="T59" fmla="*/ 225 w 225"/>
                <a:gd name="T60" fmla="*/ 253 h 2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25" h="253">
                  <a:moveTo>
                    <a:pt x="17" y="0"/>
                  </a:moveTo>
                  <a:lnTo>
                    <a:pt x="79" y="26"/>
                  </a:lnTo>
                  <a:lnTo>
                    <a:pt x="122" y="43"/>
                  </a:lnTo>
                  <a:lnTo>
                    <a:pt x="168" y="62"/>
                  </a:lnTo>
                  <a:lnTo>
                    <a:pt x="198" y="88"/>
                  </a:lnTo>
                  <a:lnTo>
                    <a:pt x="172" y="102"/>
                  </a:lnTo>
                  <a:lnTo>
                    <a:pt x="208" y="151"/>
                  </a:lnTo>
                  <a:lnTo>
                    <a:pt x="225" y="213"/>
                  </a:lnTo>
                  <a:lnTo>
                    <a:pt x="225" y="253"/>
                  </a:lnTo>
                  <a:lnTo>
                    <a:pt x="191" y="194"/>
                  </a:lnTo>
                  <a:lnTo>
                    <a:pt x="155" y="145"/>
                  </a:lnTo>
                  <a:lnTo>
                    <a:pt x="119" y="119"/>
                  </a:lnTo>
                  <a:lnTo>
                    <a:pt x="43" y="92"/>
                  </a:lnTo>
                  <a:lnTo>
                    <a:pt x="7" y="70"/>
                  </a:lnTo>
                  <a:lnTo>
                    <a:pt x="0" y="34"/>
                  </a:lnTo>
                  <a:lnTo>
                    <a:pt x="30" y="20"/>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821" name="Freeform 69"/>
            <p:cNvSpPr/>
            <p:nvPr/>
          </p:nvSpPr>
          <p:spPr bwMode="auto">
            <a:xfrm>
              <a:off x="3195" y="1645"/>
              <a:ext cx="306" cy="348"/>
            </a:xfrm>
            <a:custGeom>
              <a:avLst/>
              <a:gdLst>
                <a:gd name="T0" fmla="*/ 8 w 613"/>
                <a:gd name="T1" fmla="*/ 1 h 696"/>
                <a:gd name="T2" fmla="*/ 8 w 613"/>
                <a:gd name="T3" fmla="*/ 1 h 696"/>
                <a:gd name="T4" fmla="*/ 7 w 613"/>
                <a:gd name="T5" fmla="*/ 3 h 696"/>
                <a:gd name="T6" fmla="*/ 7 w 613"/>
                <a:gd name="T7" fmla="*/ 3 h 696"/>
                <a:gd name="T8" fmla="*/ 6 w 613"/>
                <a:gd name="T9" fmla="*/ 5 h 696"/>
                <a:gd name="T10" fmla="*/ 5 w 613"/>
                <a:gd name="T11" fmla="*/ 5 h 696"/>
                <a:gd name="T12" fmla="*/ 3 w 613"/>
                <a:gd name="T13" fmla="*/ 6 h 696"/>
                <a:gd name="T14" fmla="*/ 2 w 613"/>
                <a:gd name="T15" fmla="*/ 7 h 696"/>
                <a:gd name="T16" fmla="*/ 1 w 613"/>
                <a:gd name="T17" fmla="*/ 9 h 696"/>
                <a:gd name="T18" fmla="*/ 0 w 613"/>
                <a:gd name="T19" fmla="*/ 10 h 696"/>
                <a:gd name="T20" fmla="*/ 0 w 613"/>
                <a:gd name="T21" fmla="*/ 11 h 696"/>
                <a:gd name="T22" fmla="*/ 0 w 613"/>
                <a:gd name="T23" fmla="*/ 11 h 696"/>
                <a:gd name="T24" fmla="*/ 0 w 613"/>
                <a:gd name="T25" fmla="*/ 11 h 696"/>
                <a:gd name="T26" fmla="*/ 0 w 613"/>
                <a:gd name="T27" fmla="*/ 10 h 696"/>
                <a:gd name="T28" fmla="*/ 1 w 613"/>
                <a:gd name="T29" fmla="*/ 9 h 696"/>
                <a:gd name="T30" fmla="*/ 2 w 613"/>
                <a:gd name="T31" fmla="*/ 7 h 696"/>
                <a:gd name="T32" fmla="*/ 5 w 613"/>
                <a:gd name="T33" fmla="*/ 5 h 696"/>
                <a:gd name="T34" fmla="*/ 7 w 613"/>
                <a:gd name="T35" fmla="*/ 5 h 696"/>
                <a:gd name="T36" fmla="*/ 8 w 613"/>
                <a:gd name="T37" fmla="*/ 3 h 696"/>
                <a:gd name="T38" fmla="*/ 9 w 613"/>
                <a:gd name="T39" fmla="*/ 1 h 696"/>
                <a:gd name="T40" fmla="*/ 9 w 613"/>
                <a:gd name="T41" fmla="*/ 0 h 696"/>
                <a:gd name="T42" fmla="*/ 8 w 613"/>
                <a:gd name="T43" fmla="*/ 1 h 696"/>
                <a:gd name="T44" fmla="*/ 8 w 613"/>
                <a:gd name="T45" fmla="*/ 1 h 696"/>
                <a:gd name="T46" fmla="*/ 8 w 613"/>
                <a:gd name="T47" fmla="*/ 1 h 69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13"/>
                <a:gd name="T73" fmla="*/ 0 h 696"/>
                <a:gd name="T74" fmla="*/ 613 w 613"/>
                <a:gd name="T75" fmla="*/ 696 h 69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13" h="696">
                  <a:moveTo>
                    <a:pt x="564" y="6"/>
                  </a:moveTo>
                  <a:lnTo>
                    <a:pt x="541" y="89"/>
                  </a:lnTo>
                  <a:lnTo>
                    <a:pt x="501" y="165"/>
                  </a:lnTo>
                  <a:lnTo>
                    <a:pt x="452" y="236"/>
                  </a:lnTo>
                  <a:lnTo>
                    <a:pt x="392" y="293"/>
                  </a:lnTo>
                  <a:lnTo>
                    <a:pt x="325" y="356"/>
                  </a:lnTo>
                  <a:lnTo>
                    <a:pt x="231" y="410"/>
                  </a:lnTo>
                  <a:lnTo>
                    <a:pt x="144" y="463"/>
                  </a:lnTo>
                  <a:lnTo>
                    <a:pt x="72" y="526"/>
                  </a:lnTo>
                  <a:lnTo>
                    <a:pt x="23" y="592"/>
                  </a:lnTo>
                  <a:lnTo>
                    <a:pt x="0" y="653"/>
                  </a:lnTo>
                  <a:lnTo>
                    <a:pt x="0" y="696"/>
                  </a:lnTo>
                  <a:lnTo>
                    <a:pt x="27" y="685"/>
                  </a:lnTo>
                  <a:lnTo>
                    <a:pt x="55" y="619"/>
                  </a:lnTo>
                  <a:lnTo>
                    <a:pt x="108" y="539"/>
                  </a:lnTo>
                  <a:lnTo>
                    <a:pt x="191" y="490"/>
                  </a:lnTo>
                  <a:lnTo>
                    <a:pt x="375" y="371"/>
                  </a:lnTo>
                  <a:lnTo>
                    <a:pt x="479" y="276"/>
                  </a:lnTo>
                  <a:lnTo>
                    <a:pt x="554" y="165"/>
                  </a:lnTo>
                  <a:lnTo>
                    <a:pt x="594" y="76"/>
                  </a:lnTo>
                  <a:lnTo>
                    <a:pt x="613" y="0"/>
                  </a:lnTo>
                  <a:lnTo>
                    <a:pt x="564" y="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822" name="Freeform 70"/>
            <p:cNvSpPr/>
            <p:nvPr/>
          </p:nvSpPr>
          <p:spPr bwMode="auto">
            <a:xfrm>
              <a:off x="3222" y="1905"/>
              <a:ext cx="172" cy="180"/>
            </a:xfrm>
            <a:custGeom>
              <a:avLst/>
              <a:gdLst>
                <a:gd name="T0" fmla="*/ 0 w 344"/>
                <a:gd name="T1" fmla="*/ 4 h 361"/>
                <a:gd name="T2" fmla="*/ 1 w 344"/>
                <a:gd name="T3" fmla="*/ 2 h 361"/>
                <a:gd name="T4" fmla="*/ 1 w 344"/>
                <a:gd name="T5" fmla="*/ 1 h 361"/>
                <a:gd name="T6" fmla="*/ 3 w 344"/>
                <a:gd name="T7" fmla="*/ 0 h 361"/>
                <a:gd name="T8" fmla="*/ 3 w 344"/>
                <a:gd name="T9" fmla="*/ 0 h 361"/>
                <a:gd name="T10" fmla="*/ 5 w 344"/>
                <a:gd name="T11" fmla="*/ 0 h 361"/>
                <a:gd name="T12" fmla="*/ 5 w 344"/>
                <a:gd name="T13" fmla="*/ 0 h 361"/>
                <a:gd name="T14" fmla="*/ 5 w 344"/>
                <a:gd name="T15" fmla="*/ 1 h 361"/>
                <a:gd name="T16" fmla="*/ 3 w 344"/>
                <a:gd name="T17" fmla="*/ 3 h 361"/>
                <a:gd name="T18" fmla="*/ 3 w 344"/>
                <a:gd name="T19" fmla="*/ 4 h 361"/>
                <a:gd name="T20" fmla="*/ 3 w 344"/>
                <a:gd name="T21" fmla="*/ 5 h 361"/>
                <a:gd name="T22" fmla="*/ 3 w 344"/>
                <a:gd name="T23" fmla="*/ 5 h 361"/>
                <a:gd name="T24" fmla="*/ 3 w 344"/>
                <a:gd name="T25" fmla="*/ 3 h 361"/>
                <a:gd name="T26" fmla="*/ 3 w 344"/>
                <a:gd name="T27" fmla="*/ 2 h 361"/>
                <a:gd name="T28" fmla="*/ 3 w 344"/>
                <a:gd name="T29" fmla="*/ 1 h 361"/>
                <a:gd name="T30" fmla="*/ 3 w 344"/>
                <a:gd name="T31" fmla="*/ 0 h 361"/>
                <a:gd name="T32" fmla="*/ 3 w 344"/>
                <a:gd name="T33" fmla="*/ 1 h 361"/>
                <a:gd name="T34" fmla="*/ 1 w 344"/>
                <a:gd name="T35" fmla="*/ 2 h 361"/>
                <a:gd name="T36" fmla="*/ 1 w 344"/>
                <a:gd name="T37" fmla="*/ 3 h 361"/>
                <a:gd name="T38" fmla="*/ 1 w 344"/>
                <a:gd name="T39" fmla="*/ 4 h 361"/>
                <a:gd name="T40" fmla="*/ 0 w 344"/>
                <a:gd name="T41" fmla="*/ 4 h 361"/>
                <a:gd name="T42" fmla="*/ 0 w 344"/>
                <a:gd name="T43" fmla="*/ 4 h 361"/>
                <a:gd name="T44" fmla="*/ 0 w 344"/>
                <a:gd name="T45" fmla="*/ 4 h 36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44"/>
                <a:gd name="T70" fmla="*/ 0 h 361"/>
                <a:gd name="T71" fmla="*/ 344 w 344"/>
                <a:gd name="T72" fmla="*/ 361 h 36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44" h="361">
                  <a:moveTo>
                    <a:pt x="0" y="261"/>
                  </a:moveTo>
                  <a:lnTo>
                    <a:pt x="40" y="157"/>
                  </a:lnTo>
                  <a:lnTo>
                    <a:pt x="93" y="85"/>
                  </a:lnTo>
                  <a:lnTo>
                    <a:pt x="168" y="46"/>
                  </a:lnTo>
                  <a:lnTo>
                    <a:pt x="244" y="15"/>
                  </a:lnTo>
                  <a:lnTo>
                    <a:pt x="287" y="0"/>
                  </a:lnTo>
                  <a:lnTo>
                    <a:pt x="344" y="46"/>
                  </a:lnTo>
                  <a:lnTo>
                    <a:pt x="261" y="121"/>
                  </a:lnTo>
                  <a:lnTo>
                    <a:pt x="221" y="197"/>
                  </a:lnTo>
                  <a:lnTo>
                    <a:pt x="208" y="276"/>
                  </a:lnTo>
                  <a:lnTo>
                    <a:pt x="199" y="333"/>
                  </a:lnTo>
                  <a:lnTo>
                    <a:pt x="165" y="361"/>
                  </a:lnTo>
                  <a:lnTo>
                    <a:pt x="155" y="250"/>
                  </a:lnTo>
                  <a:lnTo>
                    <a:pt x="172" y="150"/>
                  </a:lnTo>
                  <a:lnTo>
                    <a:pt x="208" y="89"/>
                  </a:lnTo>
                  <a:lnTo>
                    <a:pt x="252" y="49"/>
                  </a:lnTo>
                  <a:lnTo>
                    <a:pt x="136" y="99"/>
                  </a:lnTo>
                  <a:lnTo>
                    <a:pt x="89" y="144"/>
                  </a:lnTo>
                  <a:lnTo>
                    <a:pt x="44" y="206"/>
                  </a:lnTo>
                  <a:lnTo>
                    <a:pt x="27" y="261"/>
                  </a:lnTo>
                  <a:lnTo>
                    <a:pt x="0" y="26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823" name="Freeform 71"/>
            <p:cNvSpPr/>
            <p:nvPr/>
          </p:nvSpPr>
          <p:spPr bwMode="auto">
            <a:xfrm>
              <a:off x="3328" y="2016"/>
              <a:ext cx="81" cy="144"/>
            </a:xfrm>
            <a:custGeom>
              <a:avLst/>
              <a:gdLst>
                <a:gd name="T0" fmla="*/ 0 w 162"/>
                <a:gd name="T1" fmla="*/ 1 h 288"/>
                <a:gd name="T2" fmla="*/ 1 w 162"/>
                <a:gd name="T3" fmla="*/ 1 h 288"/>
                <a:gd name="T4" fmla="*/ 1 w 162"/>
                <a:gd name="T5" fmla="*/ 0 h 288"/>
                <a:gd name="T6" fmla="*/ 1 w 162"/>
                <a:gd name="T7" fmla="*/ 1 h 288"/>
                <a:gd name="T8" fmla="*/ 1 w 162"/>
                <a:gd name="T9" fmla="*/ 1 h 288"/>
                <a:gd name="T10" fmla="*/ 1 w 162"/>
                <a:gd name="T11" fmla="*/ 1 h 288"/>
                <a:gd name="T12" fmla="*/ 1 w 162"/>
                <a:gd name="T13" fmla="*/ 2 h 288"/>
                <a:gd name="T14" fmla="*/ 3 w 162"/>
                <a:gd name="T15" fmla="*/ 3 h 288"/>
                <a:gd name="T16" fmla="*/ 3 w 162"/>
                <a:gd name="T17" fmla="*/ 5 h 288"/>
                <a:gd name="T18" fmla="*/ 1 w 162"/>
                <a:gd name="T19" fmla="*/ 3 h 288"/>
                <a:gd name="T20" fmla="*/ 1 w 162"/>
                <a:gd name="T21" fmla="*/ 2 h 288"/>
                <a:gd name="T22" fmla="*/ 1 w 162"/>
                <a:gd name="T23" fmla="*/ 1 h 288"/>
                <a:gd name="T24" fmla="*/ 1 w 162"/>
                <a:gd name="T25" fmla="*/ 1 h 288"/>
                <a:gd name="T26" fmla="*/ 1 w 162"/>
                <a:gd name="T27" fmla="*/ 1 h 288"/>
                <a:gd name="T28" fmla="*/ 0 w 162"/>
                <a:gd name="T29" fmla="*/ 1 h 288"/>
                <a:gd name="T30" fmla="*/ 0 w 162"/>
                <a:gd name="T31" fmla="*/ 1 h 288"/>
                <a:gd name="T32" fmla="*/ 0 w 162"/>
                <a:gd name="T33" fmla="*/ 1 h 2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2"/>
                <a:gd name="T52" fmla="*/ 0 h 288"/>
                <a:gd name="T53" fmla="*/ 162 w 162"/>
                <a:gd name="T54" fmla="*/ 288 h 2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2" h="288">
                  <a:moveTo>
                    <a:pt x="0" y="97"/>
                  </a:moveTo>
                  <a:lnTo>
                    <a:pt x="40" y="38"/>
                  </a:lnTo>
                  <a:lnTo>
                    <a:pt x="81" y="0"/>
                  </a:lnTo>
                  <a:lnTo>
                    <a:pt x="108" y="12"/>
                  </a:lnTo>
                  <a:lnTo>
                    <a:pt x="85" y="48"/>
                  </a:lnTo>
                  <a:lnTo>
                    <a:pt x="94" y="110"/>
                  </a:lnTo>
                  <a:lnTo>
                    <a:pt x="115" y="172"/>
                  </a:lnTo>
                  <a:lnTo>
                    <a:pt x="153" y="239"/>
                  </a:lnTo>
                  <a:lnTo>
                    <a:pt x="162" y="288"/>
                  </a:lnTo>
                  <a:lnTo>
                    <a:pt x="125" y="235"/>
                  </a:lnTo>
                  <a:lnTo>
                    <a:pt x="62" y="172"/>
                  </a:lnTo>
                  <a:lnTo>
                    <a:pt x="40" y="123"/>
                  </a:lnTo>
                  <a:lnTo>
                    <a:pt x="45" y="87"/>
                  </a:lnTo>
                  <a:lnTo>
                    <a:pt x="13" y="127"/>
                  </a:lnTo>
                  <a:lnTo>
                    <a:pt x="0" y="9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824" name="Freeform 72"/>
            <p:cNvSpPr/>
            <p:nvPr/>
          </p:nvSpPr>
          <p:spPr bwMode="auto">
            <a:xfrm>
              <a:off x="3027" y="1204"/>
              <a:ext cx="283" cy="353"/>
            </a:xfrm>
            <a:custGeom>
              <a:avLst/>
              <a:gdLst>
                <a:gd name="T0" fmla="*/ 0 w 565"/>
                <a:gd name="T1" fmla="*/ 6 h 705"/>
                <a:gd name="T2" fmla="*/ 2 w 565"/>
                <a:gd name="T3" fmla="*/ 8 h 705"/>
                <a:gd name="T4" fmla="*/ 2 w 565"/>
                <a:gd name="T5" fmla="*/ 8 h 705"/>
                <a:gd name="T6" fmla="*/ 2 w 565"/>
                <a:gd name="T7" fmla="*/ 9 h 705"/>
                <a:gd name="T8" fmla="*/ 3 w 565"/>
                <a:gd name="T9" fmla="*/ 6 h 705"/>
                <a:gd name="T10" fmla="*/ 4 w 565"/>
                <a:gd name="T11" fmla="*/ 4 h 705"/>
                <a:gd name="T12" fmla="*/ 5 w 565"/>
                <a:gd name="T13" fmla="*/ 3 h 705"/>
                <a:gd name="T14" fmla="*/ 6 w 565"/>
                <a:gd name="T15" fmla="*/ 3 h 705"/>
                <a:gd name="T16" fmla="*/ 6 w 565"/>
                <a:gd name="T17" fmla="*/ 3 h 705"/>
                <a:gd name="T18" fmla="*/ 6 w 565"/>
                <a:gd name="T19" fmla="*/ 4 h 705"/>
                <a:gd name="T20" fmla="*/ 6 w 565"/>
                <a:gd name="T21" fmla="*/ 5 h 705"/>
                <a:gd name="T22" fmla="*/ 4 w 565"/>
                <a:gd name="T23" fmla="*/ 10 h 705"/>
                <a:gd name="T24" fmla="*/ 4 w 565"/>
                <a:gd name="T25" fmla="*/ 10 h 705"/>
                <a:gd name="T26" fmla="*/ 5 w 565"/>
                <a:gd name="T27" fmla="*/ 10 h 705"/>
                <a:gd name="T28" fmla="*/ 6 w 565"/>
                <a:gd name="T29" fmla="*/ 10 h 705"/>
                <a:gd name="T30" fmla="*/ 6 w 565"/>
                <a:gd name="T31" fmla="*/ 10 h 705"/>
                <a:gd name="T32" fmla="*/ 6 w 565"/>
                <a:gd name="T33" fmla="*/ 11 h 705"/>
                <a:gd name="T34" fmla="*/ 6 w 565"/>
                <a:gd name="T35" fmla="*/ 12 h 705"/>
                <a:gd name="T36" fmla="*/ 6 w 565"/>
                <a:gd name="T37" fmla="*/ 11 h 705"/>
                <a:gd name="T38" fmla="*/ 7 w 565"/>
                <a:gd name="T39" fmla="*/ 10 h 705"/>
                <a:gd name="T40" fmla="*/ 7 w 565"/>
                <a:gd name="T41" fmla="*/ 9 h 705"/>
                <a:gd name="T42" fmla="*/ 8 w 565"/>
                <a:gd name="T43" fmla="*/ 9 h 705"/>
                <a:gd name="T44" fmla="*/ 8 w 565"/>
                <a:gd name="T45" fmla="*/ 8 h 705"/>
                <a:gd name="T46" fmla="*/ 7 w 565"/>
                <a:gd name="T47" fmla="*/ 8 h 705"/>
                <a:gd name="T48" fmla="*/ 8 w 565"/>
                <a:gd name="T49" fmla="*/ 8 h 705"/>
                <a:gd name="T50" fmla="*/ 8 w 565"/>
                <a:gd name="T51" fmla="*/ 8 h 705"/>
                <a:gd name="T52" fmla="*/ 8 w 565"/>
                <a:gd name="T53" fmla="*/ 9 h 705"/>
                <a:gd name="T54" fmla="*/ 8 w 565"/>
                <a:gd name="T55" fmla="*/ 8 h 705"/>
                <a:gd name="T56" fmla="*/ 8 w 565"/>
                <a:gd name="T57" fmla="*/ 7 h 705"/>
                <a:gd name="T58" fmla="*/ 9 w 565"/>
                <a:gd name="T59" fmla="*/ 7 h 705"/>
                <a:gd name="T60" fmla="*/ 8 w 565"/>
                <a:gd name="T61" fmla="*/ 7 h 705"/>
                <a:gd name="T62" fmla="*/ 7 w 565"/>
                <a:gd name="T63" fmla="*/ 7 h 705"/>
                <a:gd name="T64" fmla="*/ 6 w 565"/>
                <a:gd name="T65" fmla="*/ 8 h 705"/>
                <a:gd name="T66" fmla="*/ 6 w 565"/>
                <a:gd name="T67" fmla="*/ 9 h 705"/>
                <a:gd name="T68" fmla="*/ 7 w 565"/>
                <a:gd name="T69" fmla="*/ 7 h 705"/>
                <a:gd name="T70" fmla="*/ 8 w 565"/>
                <a:gd name="T71" fmla="*/ 6 h 705"/>
                <a:gd name="T72" fmla="*/ 8 w 565"/>
                <a:gd name="T73" fmla="*/ 5 h 705"/>
                <a:gd name="T74" fmla="*/ 9 w 565"/>
                <a:gd name="T75" fmla="*/ 4 h 705"/>
                <a:gd name="T76" fmla="*/ 9 w 565"/>
                <a:gd name="T77" fmla="*/ 2 h 705"/>
                <a:gd name="T78" fmla="*/ 9 w 565"/>
                <a:gd name="T79" fmla="*/ 1 h 705"/>
                <a:gd name="T80" fmla="*/ 8 w 565"/>
                <a:gd name="T81" fmla="*/ 1 h 705"/>
                <a:gd name="T82" fmla="*/ 7 w 565"/>
                <a:gd name="T83" fmla="*/ 0 h 705"/>
                <a:gd name="T84" fmla="*/ 6 w 565"/>
                <a:gd name="T85" fmla="*/ 1 h 705"/>
                <a:gd name="T86" fmla="*/ 5 w 565"/>
                <a:gd name="T87" fmla="*/ 1 h 705"/>
                <a:gd name="T88" fmla="*/ 5 w 565"/>
                <a:gd name="T89" fmla="*/ 2 h 705"/>
                <a:gd name="T90" fmla="*/ 5 w 565"/>
                <a:gd name="T91" fmla="*/ 1 h 705"/>
                <a:gd name="T92" fmla="*/ 4 w 565"/>
                <a:gd name="T93" fmla="*/ 2 h 705"/>
                <a:gd name="T94" fmla="*/ 4 w 565"/>
                <a:gd name="T95" fmla="*/ 2 h 705"/>
                <a:gd name="T96" fmla="*/ 3 w 565"/>
                <a:gd name="T97" fmla="*/ 2 h 705"/>
                <a:gd name="T98" fmla="*/ 2 w 565"/>
                <a:gd name="T99" fmla="*/ 4 h 705"/>
                <a:gd name="T100" fmla="*/ 1 w 565"/>
                <a:gd name="T101" fmla="*/ 5 h 705"/>
                <a:gd name="T102" fmla="*/ 0 w 565"/>
                <a:gd name="T103" fmla="*/ 6 h 705"/>
                <a:gd name="T104" fmla="*/ 0 w 565"/>
                <a:gd name="T105" fmla="*/ 6 h 705"/>
                <a:gd name="T106" fmla="*/ 0 w 565"/>
                <a:gd name="T107" fmla="*/ 6 h 70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65"/>
                <a:gd name="T163" fmla="*/ 0 h 705"/>
                <a:gd name="T164" fmla="*/ 565 w 565"/>
                <a:gd name="T165" fmla="*/ 705 h 70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65" h="705">
                  <a:moveTo>
                    <a:pt x="0" y="338"/>
                  </a:moveTo>
                  <a:lnTo>
                    <a:pt x="83" y="482"/>
                  </a:lnTo>
                  <a:lnTo>
                    <a:pt x="79" y="512"/>
                  </a:lnTo>
                  <a:lnTo>
                    <a:pt x="111" y="522"/>
                  </a:lnTo>
                  <a:lnTo>
                    <a:pt x="172" y="363"/>
                  </a:lnTo>
                  <a:lnTo>
                    <a:pt x="236" y="251"/>
                  </a:lnTo>
                  <a:lnTo>
                    <a:pt x="285" y="189"/>
                  </a:lnTo>
                  <a:lnTo>
                    <a:pt x="338" y="153"/>
                  </a:lnTo>
                  <a:lnTo>
                    <a:pt x="357" y="166"/>
                  </a:lnTo>
                  <a:lnTo>
                    <a:pt x="355" y="197"/>
                  </a:lnTo>
                  <a:lnTo>
                    <a:pt x="329" y="304"/>
                  </a:lnTo>
                  <a:lnTo>
                    <a:pt x="223" y="577"/>
                  </a:lnTo>
                  <a:lnTo>
                    <a:pt x="244" y="597"/>
                  </a:lnTo>
                  <a:lnTo>
                    <a:pt x="295" y="586"/>
                  </a:lnTo>
                  <a:lnTo>
                    <a:pt x="329" y="613"/>
                  </a:lnTo>
                  <a:lnTo>
                    <a:pt x="325" y="639"/>
                  </a:lnTo>
                  <a:lnTo>
                    <a:pt x="346" y="656"/>
                  </a:lnTo>
                  <a:lnTo>
                    <a:pt x="342" y="705"/>
                  </a:lnTo>
                  <a:lnTo>
                    <a:pt x="383" y="701"/>
                  </a:lnTo>
                  <a:lnTo>
                    <a:pt x="395" y="639"/>
                  </a:lnTo>
                  <a:lnTo>
                    <a:pt x="417" y="573"/>
                  </a:lnTo>
                  <a:lnTo>
                    <a:pt x="453" y="522"/>
                  </a:lnTo>
                  <a:lnTo>
                    <a:pt x="472" y="499"/>
                  </a:lnTo>
                  <a:lnTo>
                    <a:pt x="446" y="478"/>
                  </a:lnTo>
                  <a:lnTo>
                    <a:pt x="480" y="450"/>
                  </a:lnTo>
                  <a:lnTo>
                    <a:pt x="486" y="482"/>
                  </a:lnTo>
                  <a:lnTo>
                    <a:pt x="499" y="567"/>
                  </a:lnTo>
                  <a:lnTo>
                    <a:pt x="503" y="488"/>
                  </a:lnTo>
                  <a:lnTo>
                    <a:pt x="508" y="439"/>
                  </a:lnTo>
                  <a:lnTo>
                    <a:pt x="516" y="397"/>
                  </a:lnTo>
                  <a:lnTo>
                    <a:pt x="476" y="406"/>
                  </a:lnTo>
                  <a:lnTo>
                    <a:pt x="444" y="429"/>
                  </a:lnTo>
                  <a:lnTo>
                    <a:pt x="382" y="495"/>
                  </a:lnTo>
                  <a:lnTo>
                    <a:pt x="338" y="541"/>
                  </a:lnTo>
                  <a:lnTo>
                    <a:pt x="410" y="429"/>
                  </a:lnTo>
                  <a:lnTo>
                    <a:pt x="467" y="357"/>
                  </a:lnTo>
                  <a:lnTo>
                    <a:pt x="504" y="278"/>
                  </a:lnTo>
                  <a:lnTo>
                    <a:pt x="548" y="197"/>
                  </a:lnTo>
                  <a:lnTo>
                    <a:pt x="565" y="108"/>
                  </a:lnTo>
                  <a:lnTo>
                    <a:pt x="554" y="45"/>
                  </a:lnTo>
                  <a:lnTo>
                    <a:pt x="504" y="13"/>
                  </a:lnTo>
                  <a:lnTo>
                    <a:pt x="436" y="0"/>
                  </a:lnTo>
                  <a:lnTo>
                    <a:pt x="355" y="5"/>
                  </a:lnTo>
                  <a:lnTo>
                    <a:pt x="302" y="26"/>
                  </a:lnTo>
                  <a:lnTo>
                    <a:pt x="259" y="117"/>
                  </a:lnTo>
                  <a:lnTo>
                    <a:pt x="257" y="36"/>
                  </a:lnTo>
                  <a:lnTo>
                    <a:pt x="213" y="72"/>
                  </a:lnTo>
                  <a:lnTo>
                    <a:pt x="213" y="108"/>
                  </a:lnTo>
                  <a:lnTo>
                    <a:pt x="181" y="102"/>
                  </a:lnTo>
                  <a:lnTo>
                    <a:pt x="75" y="210"/>
                  </a:lnTo>
                  <a:lnTo>
                    <a:pt x="17" y="299"/>
                  </a:lnTo>
                  <a:lnTo>
                    <a:pt x="0" y="338"/>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825" name="Freeform 73"/>
            <p:cNvSpPr/>
            <p:nvPr/>
          </p:nvSpPr>
          <p:spPr bwMode="auto">
            <a:xfrm>
              <a:off x="3226" y="1545"/>
              <a:ext cx="87" cy="130"/>
            </a:xfrm>
            <a:custGeom>
              <a:avLst/>
              <a:gdLst>
                <a:gd name="T0" fmla="*/ 1 w 174"/>
                <a:gd name="T1" fmla="*/ 0 h 259"/>
                <a:gd name="T2" fmla="*/ 1 w 174"/>
                <a:gd name="T3" fmla="*/ 1 h 259"/>
                <a:gd name="T4" fmla="*/ 1 w 174"/>
                <a:gd name="T5" fmla="*/ 2 h 259"/>
                <a:gd name="T6" fmla="*/ 0 w 174"/>
                <a:gd name="T7" fmla="*/ 3 h 259"/>
                <a:gd name="T8" fmla="*/ 1 w 174"/>
                <a:gd name="T9" fmla="*/ 4 h 259"/>
                <a:gd name="T10" fmla="*/ 1 w 174"/>
                <a:gd name="T11" fmla="*/ 5 h 259"/>
                <a:gd name="T12" fmla="*/ 1 w 174"/>
                <a:gd name="T13" fmla="*/ 4 h 259"/>
                <a:gd name="T14" fmla="*/ 3 w 174"/>
                <a:gd name="T15" fmla="*/ 4 h 259"/>
                <a:gd name="T16" fmla="*/ 3 w 174"/>
                <a:gd name="T17" fmla="*/ 3 h 259"/>
                <a:gd name="T18" fmla="*/ 3 w 174"/>
                <a:gd name="T19" fmla="*/ 2 h 259"/>
                <a:gd name="T20" fmla="*/ 3 w 174"/>
                <a:gd name="T21" fmla="*/ 2 h 259"/>
                <a:gd name="T22" fmla="*/ 1 w 174"/>
                <a:gd name="T23" fmla="*/ 1 h 259"/>
                <a:gd name="T24" fmla="*/ 1 w 174"/>
                <a:gd name="T25" fmla="*/ 2 h 259"/>
                <a:gd name="T26" fmla="*/ 1 w 174"/>
                <a:gd name="T27" fmla="*/ 3 h 259"/>
                <a:gd name="T28" fmla="*/ 1 w 174"/>
                <a:gd name="T29" fmla="*/ 2 h 259"/>
                <a:gd name="T30" fmla="*/ 1 w 174"/>
                <a:gd name="T31" fmla="*/ 1 h 259"/>
                <a:gd name="T32" fmla="*/ 1 w 174"/>
                <a:gd name="T33" fmla="*/ 1 h 259"/>
                <a:gd name="T34" fmla="*/ 1 w 174"/>
                <a:gd name="T35" fmla="*/ 0 h 259"/>
                <a:gd name="T36" fmla="*/ 1 w 174"/>
                <a:gd name="T37" fmla="*/ 0 h 259"/>
                <a:gd name="T38" fmla="*/ 1 w 174"/>
                <a:gd name="T39" fmla="*/ 0 h 2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4"/>
                <a:gd name="T61" fmla="*/ 0 h 259"/>
                <a:gd name="T62" fmla="*/ 174 w 174"/>
                <a:gd name="T63" fmla="*/ 259 h 25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4" h="259">
                  <a:moveTo>
                    <a:pt x="89" y="0"/>
                  </a:moveTo>
                  <a:lnTo>
                    <a:pt x="36" y="35"/>
                  </a:lnTo>
                  <a:lnTo>
                    <a:pt x="11" y="90"/>
                  </a:lnTo>
                  <a:lnTo>
                    <a:pt x="0" y="187"/>
                  </a:lnTo>
                  <a:lnTo>
                    <a:pt x="22" y="232"/>
                  </a:lnTo>
                  <a:lnTo>
                    <a:pt x="70" y="259"/>
                  </a:lnTo>
                  <a:lnTo>
                    <a:pt x="115" y="255"/>
                  </a:lnTo>
                  <a:lnTo>
                    <a:pt x="138" y="219"/>
                  </a:lnTo>
                  <a:lnTo>
                    <a:pt x="168" y="156"/>
                  </a:lnTo>
                  <a:lnTo>
                    <a:pt x="174" y="102"/>
                  </a:lnTo>
                  <a:lnTo>
                    <a:pt x="168" y="68"/>
                  </a:lnTo>
                  <a:lnTo>
                    <a:pt x="124" y="62"/>
                  </a:lnTo>
                  <a:lnTo>
                    <a:pt x="83" y="81"/>
                  </a:lnTo>
                  <a:lnTo>
                    <a:pt x="49" y="147"/>
                  </a:lnTo>
                  <a:lnTo>
                    <a:pt x="39" y="104"/>
                  </a:lnTo>
                  <a:lnTo>
                    <a:pt x="62" y="62"/>
                  </a:lnTo>
                  <a:lnTo>
                    <a:pt x="98" y="39"/>
                  </a:lnTo>
                  <a:lnTo>
                    <a:pt x="89" y="0"/>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826" name="Freeform 74"/>
            <p:cNvSpPr/>
            <p:nvPr/>
          </p:nvSpPr>
          <p:spPr bwMode="auto">
            <a:xfrm>
              <a:off x="2895" y="1465"/>
              <a:ext cx="170" cy="284"/>
            </a:xfrm>
            <a:custGeom>
              <a:avLst/>
              <a:gdLst>
                <a:gd name="T0" fmla="*/ 1 w 340"/>
                <a:gd name="T1" fmla="*/ 0 h 567"/>
                <a:gd name="T2" fmla="*/ 1 w 340"/>
                <a:gd name="T3" fmla="*/ 1 h 567"/>
                <a:gd name="T4" fmla="*/ 0 w 340"/>
                <a:gd name="T5" fmla="*/ 5 h 567"/>
                <a:gd name="T6" fmla="*/ 1 w 340"/>
                <a:gd name="T7" fmla="*/ 5 h 567"/>
                <a:gd name="T8" fmla="*/ 1 w 340"/>
                <a:gd name="T9" fmla="*/ 4 h 567"/>
                <a:gd name="T10" fmla="*/ 1 w 340"/>
                <a:gd name="T11" fmla="*/ 5 h 567"/>
                <a:gd name="T12" fmla="*/ 1 w 340"/>
                <a:gd name="T13" fmla="*/ 6 h 567"/>
                <a:gd name="T14" fmla="*/ 3 w 340"/>
                <a:gd name="T15" fmla="*/ 7 h 567"/>
                <a:gd name="T16" fmla="*/ 3 w 340"/>
                <a:gd name="T17" fmla="*/ 8 h 567"/>
                <a:gd name="T18" fmla="*/ 3 w 340"/>
                <a:gd name="T19" fmla="*/ 8 h 567"/>
                <a:gd name="T20" fmla="*/ 3 w 340"/>
                <a:gd name="T21" fmla="*/ 9 h 567"/>
                <a:gd name="T22" fmla="*/ 5 w 340"/>
                <a:gd name="T23" fmla="*/ 9 h 567"/>
                <a:gd name="T24" fmla="*/ 5 w 340"/>
                <a:gd name="T25" fmla="*/ 9 h 567"/>
                <a:gd name="T26" fmla="*/ 5 w 340"/>
                <a:gd name="T27" fmla="*/ 9 h 567"/>
                <a:gd name="T28" fmla="*/ 5 w 340"/>
                <a:gd name="T29" fmla="*/ 9 h 567"/>
                <a:gd name="T30" fmla="*/ 5 w 340"/>
                <a:gd name="T31" fmla="*/ 8 h 567"/>
                <a:gd name="T32" fmla="*/ 5 w 340"/>
                <a:gd name="T33" fmla="*/ 8 h 567"/>
                <a:gd name="T34" fmla="*/ 5 w 340"/>
                <a:gd name="T35" fmla="*/ 7 h 567"/>
                <a:gd name="T36" fmla="*/ 3 w 340"/>
                <a:gd name="T37" fmla="*/ 6 h 567"/>
                <a:gd name="T38" fmla="*/ 3 w 340"/>
                <a:gd name="T39" fmla="*/ 6 h 567"/>
                <a:gd name="T40" fmla="*/ 3 w 340"/>
                <a:gd name="T41" fmla="*/ 5 h 567"/>
                <a:gd name="T42" fmla="*/ 1 w 340"/>
                <a:gd name="T43" fmla="*/ 1 h 567"/>
                <a:gd name="T44" fmla="*/ 1 w 340"/>
                <a:gd name="T45" fmla="*/ 1 h 567"/>
                <a:gd name="T46" fmla="*/ 1 w 340"/>
                <a:gd name="T47" fmla="*/ 1 h 567"/>
                <a:gd name="T48" fmla="*/ 1 w 340"/>
                <a:gd name="T49" fmla="*/ 0 h 567"/>
                <a:gd name="T50" fmla="*/ 1 w 340"/>
                <a:gd name="T51" fmla="*/ 0 h 567"/>
                <a:gd name="T52" fmla="*/ 1 w 340"/>
                <a:gd name="T53" fmla="*/ 0 h 56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40"/>
                <a:gd name="T82" fmla="*/ 0 h 567"/>
                <a:gd name="T83" fmla="*/ 340 w 340"/>
                <a:gd name="T84" fmla="*/ 567 h 56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40" h="567">
                  <a:moveTo>
                    <a:pt x="36" y="0"/>
                  </a:moveTo>
                  <a:lnTo>
                    <a:pt x="32" y="32"/>
                  </a:lnTo>
                  <a:lnTo>
                    <a:pt x="0" y="263"/>
                  </a:lnTo>
                  <a:lnTo>
                    <a:pt x="26" y="278"/>
                  </a:lnTo>
                  <a:lnTo>
                    <a:pt x="45" y="200"/>
                  </a:lnTo>
                  <a:lnTo>
                    <a:pt x="49" y="282"/>
                  </a:lnTo>
                  <a:lnTo>
                    <a:pt x="106" y="361"/>
                  </a:lnTo>
                  <a:lnTo>
                    <a:pt x="164" y="437"/>
                  </a:lnTo>
                  <a:lnTo>
                    <a:pt x="210" y="482"/>
                  </a:lnTo>
                  <a:lnTo>
                    <a:pt x="246" y="491"/>
                  </a:lnTo>
                  <a:lnTo>
                    <a:pt x="242" y="518"/>
                  </a:lnTo>
                  <a:lnTo>
                    <a:pt x="282" y="524"/>
                  </a:lnTo>
                  <a:lnTo>
                    <a:pt x="312" y="567"/>
                  </a:lnTo>
                  <a:lnTo>
                    <a:pt x="340" y="558"/>
                  </a:lnTo>
                  <a:lnTo>
                    <a:pt x="312" y="531"/>
                  </a:lnTo>
                  <a:lnTo>
                    <a:pt x="285" y="499"/>
                  </a:lnTo>
                  <a:lnTo>
                    <a:pt x="299" y="465"/>
                  </a:lnTo>
                  <a:lnTo>
                    <a:pt x="304" y="412"/>
                  </a:lnTo>
                  <a:lnTo>
                    <a:pt x="255" y="335"/>
                  </a:lnTo>
                  <a:lnTo>
                    <a:pt x="219" y="353"/>
                  </a:lnTo>
                  <a:lnTo>
                    <a:pt x="219" y="299"/>
                  </a:lnTo>
                  <a:lnTo>
                    <a:pt x="95" y="41"/>
                  </a:lnTo>
                  <a:lnTo>
                    <a:pt x="76" y="41"/>
                  </a:lnTo>
                  <a:lnTo>
                    <a:pt x="70" y="13"/>
                  </a:lnTo>
                  <a:lnTo>
                    <a:pt x="36" y="0"/>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4827" name="Freeform 75"/>
            <p:cNvSpPr/>
            <p:nvPr/>
          </p:nvSpPr>
          <p:spPr bwMode="auto">
            <a:xfrm>
              <a:off x="3065" y="1771"/>
              <a:ext cx="89" cy="94"/>
            </a:xfrm>
            <a:custGeom>
              <a:avLst/>
              <a:gdLst>
                <a:gd name="T0" fmla="*/ 1 w 178"/>
                <a:gd name="T1" fmla="*/ 0 h 187"/>
                <a:gd name="T2" fmla="*/ 1 w 178"/>
                <a:gd name="T3" fmla="*/ 1 h 187"/>
                <a:gd name="T4" fmla="*/ 0 w 178"/>
                <a:gd name="T5" fmla="*/ 2 h 187"/>
                <a:gd name="T6" fmla="*/ 1 w 178"/>
                <a:gd name="T7" fmla="*/ 2 h 187"/>
                <a:gd name="T8" fmla="*/ 1 w 178"/>
                <a:gd name="T9" fmla="*/ 3 h 187"/>
                <a:gd name="T10" fmla="*/ 1 w 178"/>
                <a:gd name="T11" fmla="*/ 3 h 187"/>
                <a:gd name="T12" fmla="*/ 3 w 178"/>
                <a:gd name="T13" fmla="*/ 3 h 187"/>
                <a:gd name="T14" fmla="*/ 3 w 178"/>
                <a:gd name="T15" fmla="*/ 3 h 187"/>
                <a:gd name="T16" fmla="*/ 3 w 178"/>
                <a:gd name="T17" fmla="*/ 2 h 187"/>
                <a:gd name="T18" fmla="*/ 3 w 178"/>
                <a:gd name="T19" fmla="*/ 1 h 187"/>
                <a:gd name="T20" fmla="*/ 3 w 178"/>
                <a:gd name="T21" fmla="*/ 1 h 187"/>
                <a:gd name="T22" fmla="*/ 1 w 178"/>
                <a:gd name="T23" fmla="*/ 1 h 187"/>
                <a:gd name="T24" fmla="*/ 1 w 178"/>
                <a:gd name="T25" fmla="*/ 1 h 187"/>
                <a:gd name="T26" fmla="*/ 1 w 178"/>
                <a:gd name="T27" fmla="*/ 2 h 187"/>
                <a:gd name="T28" fmla="*/ 1 w 178"/>
                <a:gd name="T29" fmla="*/ 1 h 187"/>
                <a:gd name="T30" fmla="*/ 1 w 178"/>
                <a:gd name="T31" fmla="*/ 1 h 187"/>
                <a:gd name="T32" fmla="*/ 1 w 178"/>
                <a:gd name="T33" fmla="*/ 1 h 187"/>
                <a:gd name="T34" fmla="*/ 1 w 178"/>
                <a:gd name="T35" fmla="*/ 0 h 187"/>
                <a:gd name="T36" fmla="*/ 1 w 178"/>
                <a:gd name="T37" fmla="*/ 0 h 187"/>
                <a:gd name="T38" fmla="*/ 1 w 178"/>
                <a:gd name="T39" fmla="*/ 0 h 18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8"/>
                <a:gd name="T61" fmla="*/ 0 h 187"/>
                <a:gd name="T62" fmla="*/ 178 w 178"/>
                <a:gd name="T63" fmla="*/ 187 h 18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8" h="187">
                  <a:moveTo>
                    <a:pt x="53" y="0"/>
                  </a:moveTo>
                  <a:lnTo>
                    <a:pt x="8" y="26"/>
                  </a:lnTo>
                  <a:lnTo>
                    <a:pt x="0" y="75"/>
                  </a:lnTo>
                  <a:lnTo>
                    <a:pt x="12" y="124"/>
                  </a:lnTo>
                  <a:lnTo>
                    <a:pt x="44" y="164"/>
                  </a:lnTo>
                  <a:lnTo>
                    <a:pt x="97" y="187"/>
                  </a:lnTo>
                  <a:lnTo>
                    <a:pt x="148" y="173"/>
                  </a:lnTo>
                  <a:lnTo>
                    <a:pt x="174" y="141"/>
                  </a:lnTo>
                  <a:lnTo>
                    <a:pt x="178" y="96"/>
                  </a:lnTo>
                  <a:lnTo>
                    <a:pt x="169" y="52"/>
                  </a:lnTo>
                  <a:lnTo>
                    <a:pt x="142" y="20"/>
                  </a:lnTo>
                  <a:lnTo>
                    <a:pt x="99" y="20"/>
                  </a:lnTo>
                  <a:lnTo>
                    <a:pt x="72" y="39"/>
                  </a:lnTo>
                  <a:lnTo>
                    <a:pt x="49" y="69"/>
                  </a:lnTo>
                  <a:lnTo>
                    <a:pt x="27" y="47"/>
                  </a:lnTo>
                  <a:lnTo>
                    <a:pt x="49" y="22"/>
                  </a:lnTo>
                  <a:lnTo>
                    <a:pt x="76" y="7"/>
                  </a:lnTo>
                  <a:lnTo>
                    <a:pt x="53" y="0"/>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mtClean="0"/>
              <a:t>生活中的例子：</a:t>
            </a:r>
            <a:endParaRPr lang="en-US" altLang="zh-CN" smtClean="0"/>
          </a:p>
          <a:p>
            <a:pPr lvl="1"/>
            <a:r>
              <a:rPr lang="zh-CN" altLang="en-US" smtClean="0"/>
              <a:t>美国总统的职位是</a:t>
            </a:r>
            <a:r>
              <a:rPr lang="en-US" altLang="zh-CN" smtClean="0"/>
              <a:t>Singleton</a:t>
            </a:r>
            <a:r>
              <a:rPr lang="zh-CN" altLang="en-US" smtClean="0"/>
              <a:t>，美国宪法规定了总统的选举</a:t>
            </a:r>
            <a:r>
              <a:rPr lang="en-US" altLang="zh-CN" smtClean="0"/>
              <a:t>,</a:t>
            </a:r>
            <a:r>
              <a:rPr lang="zh-CN" altLang="en-US" smtClean="0"/>
              <a:t>任期以及继任的顺序。这样，在任何时刻只能有一个现任的总统。无论现任总统的身份为何，其头衔</a:t>
            </a:r>
            <a:r>
              <a:rPr lang="en-US" altLang="zh-CN" smtClean="0"/>
              <a:t>"</a:t>
            </a:r>
            <a:r>
              <a:rPr lang="zh-CN" altLang="en-US" smtClean="0"/>
              <a:t>美利坚合众国总统</a:t>
            </a:r>
            <a:r>
              <a:rPr lang="en-US" altLang="zh-CN" smtClean="0"/>
              <a:t>"</a:t>
            </a:r>
            <a:r>
              <a:rPr lang="zh-CN" altLang="en-US" smtClean="0"/>
              <a:t>是访问这个职位的人的一个全局的访问点。 </a:t>
            </a:r>
            <a:endParaRPr lang="zh-CN" altLang="en-US" dirty="0"/>
          </a:p>
        </p:txBody>
      </p:sp>
      <p:pic>
        <p:nvPicPr>
          <p:cNvPr id="4" name="图片 3"/>
          <p:cNvPicPr>
            <a:picLocks noChangeAspect="1"/>
          </p:cNvPicPr>
          <p:nvPr/>
        </p:nvPicPr>
        <p:blipFill>
          <a:blip r:embed="rId1"/>
          <a:stretch>
            <a:fillRect/>
          </a:stretch>
        </p:blipFill>
        <p:spPr>
          <a:xfrm>
            <a:off x="3475832" y="4148386"/>
            <a:ext cx="5248275" cy="2419350"/>
          </a:xfrm>
          <a:prstGeom prst="rect">
            <a:avLst/>
          </a:prstGeom>
        </p:spPr>
      </p:pic>
      <p:sp>
        <p:nvSpPr>
          <p:cNvPr id="6" name="矩形 5"/>
          <p:cNvSpPr/>
          <p:nvPr/>
        </p:nvSpPr>
        <p:spPr>
          <a:xfrm>
            <a:off x="10936528" y="0"/>
            <a:ext cx="1255472" cy="400110"/>
          </a:xfrm>
          <a:prstGeom prst="rect">
            <a:avLst/>
          </a:prstGeom>
          <a:solidFill>
            <a:srgbClr val="EB7C11"/>
          </a:solidFill>
          <a:ln>
            <a:solidFill>
              <a:schemeClr val="accent1">
                <a:lumMod val="20000"/>
                <a:lumOff val="80000"/>
              </a:schemeClr>
            </a:solidFill>
          </a:ln>
        </p:spPr>
        <p:txBody>
          <a:bodyPr wrap="square">
            <a:spAutoFit/>
          </a:bodyPr>
          <a:lstStyle/>
          <a:p>
            <a:pPr algn="ctr"/>
            <a:r>
              <a:rPr lang="en-US" altLang="zh-CN" sz="2000" dirty="0">
                <a:solidFill>
                  <a:schemeClr val="bg1"/>
                </a:solidFill>
              </a:rPr>
              <a:t>Singleton</a:t>
            </a:r>
            <a:endParaRPr lang="zh-CN" altLang="en-US" sz="2000" dirty="0">
              <a:solidFill>
                <a:schemeClr val="bg1"/>
              </a:solidFill>
            </a:endParaRPr>
          </a:p>
        </p:txBody>
      </p:sp>
      <p:sp>
        <p:nvSpPr>
          <p:cNvPr id="9" name="灯片编号占位符 8"/>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如何保证一个类只有一个实例并且这个实例易于被访问呢</a:t>
            </a:r>
            <a:r>
              <a:rPr lang="zh-CN" altLang="en-US" dirty="0" smtClean="0"/>
              <a:t>？</a:t>
            </a:r>
            <a:endParaRPr lang="en-US" altLang="zh-CN" dirty="0" smtClean="0"/>
          </a:p>
          <a:p>
            <a:pPr lvl="1"/>
            <a:r>
              <a:rPr lang="zh-CN" altLang="en-US" dirty="0" smtClean="0"/>
              <a:t>定义</a:t>
            </a:r>
            <a:r>
              <a:rPr lang="zh-CN" altLang="en-US" dirty="0"/>
              <a:t>一个全局变量可以确保对象随时都可以被访问，但不能防止我们实例化多个对象</a:t>
            </a:r>
            <a:r>
              <a:rPr lang="zh-CN" altLang="en-US" dirty="0" smtClean="0"/>
              <a:t>。</a:t>
            </a:r>
            <a:endParaRPr lang="en-US" altLang="zh-CN" dirty="0" smtClean="0"/>
          </a:p>
          <a:p>
            <a:pPr lvl="1"/>
            <a:r>
              <a:rPr lang="zh-CN" altLang="en-US" dirty="0"/>
              <a:t>一个更好的解决办法是</a:t>
            </a:r>
            <a:r>
              <a:rPr lang="zh-CN" altLang="en-US" dirty="0">
                <a:solidFill>
                  <a:srgbClr val="EB7C1F"/>
                </a:solidFill>
              </a:rPr>
              <a:t>让类自身负责保存它的唯一实例</a:t>
            </a:r>
            <a:r>
              <a:rPr lang="zh-CN" altLang="en-US" dirty="0"/>
              <a:t>。这个类可以保证没有其他实例被创建，并且它可以提供一个访问该实例的方法。这就是单例模式的模式动机。</a:t>
            </a:r>
            <a:endParaRPr lang="zh-CN" altLang="en-US" dirty="0"/>
          </a:p>
        </p:txBody>
      </p:sp>
      <p:sp>
        <p:nvSpPr>
          <p:cNvPr id="5" name="矩形 4"/>
          <p:cNvSpPr/>
          <p:nvPr/>
        </p:nvSpPr>
        <p:spPr>
          <a:xfrm>
            <a:off x="10936528" y="0"/>
            <a:ext cx="1255472" cy="400110"/>
          </a:xfrm>
          <a:prstGeom prst="rect">
            <a:avLst/>
          </a:prstGeom>
          <a:solidFill>
            <a:srgbClr val="EB7C11"/>
          </a:solidFill>
          <a:ln>
            <a:solidFill>
              <a:schemeClr val="accent1">
                <a:lumMod val="20000"/>
                <a:lumOff val="80000"/>
              </a:schemeClr>
            </a:solidFill>
          </a:ln>
        </p:spPr>
        <p:txBody>
          <a:bodyPr wrap="square">
            <a:spAutoFit/>
          </a:bodyPr>
          <a:lstStyle/>
          <a:p>
            <a:pPr algn="ctr"/>
            <a:r>
              <a:rPr lang="en-US" altLang="zh-CN" sz="2000" dirty="0">
                <a:solidFill>
                  <a:schemeClr val="bg1"/>
                </a:solidFill>
              </a:rPr>
              <a:t>Singleton</a:t>
            </a:r>
            <a:endParaRPr lang="zh-CN" altLang="en-US" sz="2000" dirty="0">
              <a:solidFill>
                <a:schemeClr val="bg1"/>
              </a:solidFill>
            </a:endParaRPr>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Singleton</a:t>
            </a:r>
            <a:r>
              <a:rPr lang="zh-CN" altLang="en-US" b="1" dirty="0" smtClean="0"/>
              <a:t>的设计方案</a:t>
            </a:r>
            <a:endParaRPr lang="zh-CN" altLang="en-US" dirty="0"/>
          </a:p>
        </p:txBody>
      </p:sp>
      <p:pic>
        <p:nvPicPr>
          <p:cNvPr id="4" name="图片 3"/>
          <p:cNvPicPr>
            <a:picLocks noChangeAspect="1"/>
          </p:cNvPicPr>
          <p:nvPr/>
        </p:nvPicPr>
        <p:blipFill>
          <a:blip r:embed="rId1"/>
          <a:stretch>
            <a:fillRect/>
          </a:stretch>
        </p:blipFill>
        <p:spPr>
          <a:xfrm>
            <a:off x="3144526" y="2211965"/>
            <a:ext cx="6076950" cy="3514725"/>
          </a:xfrm>
          <a:prstGeom prst="rect">
            <a:avLst/>
          </a:prstGeom>
        </p:spPr>
      </p:pic>
      <p:sp>
        <p:nvSpPr>
          <p:cNvPr id="6" name="矩形 5"/>
          <p:cNvSpPr/>
          <p:nvPr/>
        </p:nvSpPr>
        <p:spPr>
          <a:xfrm>
            <a:off x="10936528" y="0"/>
            <a:ext cx="1255472" cy="400110"/>
          </a:xfrm>
          <a:prstGeom prst="rect">
            <a:avLst/>
          </a:prstGeom>
          <a:solidFill>
            <a:srgbClr val="EB7C11"/>
          </a:solidFill>
          <a:ln>
            <a:solidFill>
              <a:schemeClr val="accent1">
                <a:lumMod val="20000"/>
                <a:lumOff val="80000"/>
              </a:schemeClr>
            </a:solidFill>
          </a:ln>
        </p:spPr>
        <p:txBody>
          <a:bodyPr wrap="square">
            <a:spAutoFit/>
          </a:bodyPr>
          <a:lstStyle/>
          <a:p>
            <a:pPr algn="ctr"/>
            <a:r>
              <a:rPr lang="en-US" altLang="zh-CN" sz="2000" dirty="0">
                <a:solidFill>
                  <a:schemeClr val="bg1"/>
                </a:solidFill>
              </a:rPr>
              <a:t>Singleton</a:t>
            </a:r>
            <a:endParaRPr lang="zh-CN" altLang="en-US" sz="2000" dirty="0">
              <a:solidFill>
                <a:schemeClr val="bg1"/>
              </a:solidFill>
            </a:endParaRPr>
          </a:p>
        </p:txBody>
      </p:sp>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单例模式的优点</a:t>
            </a:r>
            <a:endParaRPr lang="zh-CN" altLang="en-US" dirty="0"/>
          </a:p>
        </p:txBody>
      </p:sp>
      <p:sp>
        <p:nvSpPr>
          <p:cNvPr id="3" name="内容占位符 2"/>
          <p:cNvSpPr>
            <a:spLocks noGrp="1"/>
          </p:cNvSpPr>
          <p:nvPr>
            <p:ph idx="1"/>
          </p:nvPr>
        </p:nvSpPr>
        <p:spPr/>
        <p:txBody>
          <a:bodyPr/>
          <a:lstStyle/>
          <a:p>
            <a:r>
              <a:rPr lang="zh-CN" altLang="en-US" dirty="0" smtClean="0">
                <a:solidFill>
                  <a:srgbClr val="EB7C1F"/>
                </a:solidFill>
              </a:rPr>
              <a:t>提供了对唯一实例的受控访问</a:t>
            </a:r>
            <a:r>
              <a:rPr lang="zh-CN" altLang="en-US" dirty="0" smtClean="0"/>
              <a:t>。因为单例类封装了它的唯一实例，所以它可以严格控制客户怎样以及何时访问它，并为设计及开发团队提供了共享的概念。</a:t>
            </a:r>
            <a:endParaRPr lang="zh-CN" altLang="en-US" dirty="0" smtClean="0"/>
          </a:p>
          <a:p>
            <a:r>
              <a:rPr lang="zh-CN" altLang="en-US" dirty="0" smtClean="0"/>
              <a:t>由于在系统内存中只存在一个对象，因此可以</a:t>
            </a:r>
            <a:r>
              <a:rPr lang="zh-CN" altLang="en-US" dirty="0" smtClean="0">
                <a:solidFill>
                  <a:srgbClr val="EB7C1F"/>
                </a:solidFill>
              </a:rPr>
              <a:t>节约系统资源</a:t>
            </a:r>
            <a:r>
              <a:rPr lang="zh-CN" altLang="en-US" dirty="0" smtClean="0"/>
              <a:t>，对于一些需要频繁创建和销毁的对象，单例模式无疑可以提高系统的性能。</a:t>
            </a:r>
            <a:endParaRPr lang="zh-CN" altLang="en-US" dirty="0" smtClean="0"/>
          </a:p>
          <a:p>
            <a:r>
              <a:rPr lang="zh-CN" altLang="en-US" dirty="0" smtClean="0">
                <a:solidFill>
                  <a:srgbClr val="EB7C1F"/>
                </a:solidFill>
              </a:rPr>
              <a:t>允许可变数目的实例</a:t>
            </a:r>
            <a:r>
              <a:rPr lang="zh-CN" altLang="en-US" dirty="0" smtClean="0"/>
              <a:t>。我们可以基于单例模式进行扩展，使用与单例控制相似的方法来获得指定个数的对象实例。</a:t>
            </a:r>
            <a:endParaRPr lang="zh-CN" altLang="en-US" dirty="0"/>
          </a:p>
        </p:txBody>
      </p:sp>
      <p:sp>
        <p:nvSpPr>
          <p:cNvPr id="5" name="矩形 4"/>
          <p:cNvSpPr/>
          <p:nvPr/>
        </p:nvSpPr>
        <p:spPr>
          <a:xfrm>
            <a:off x="10936528" y="0"/>
            <a:ext cx="1255472" cy="400110"/>
          </a:xfrm>
          <a:prstGeom prst="rect">
            <a:avLst/>
          </a:prstGeom>
          <a:solidFill>
            <a:srgbClr val="EB7C11"/>
          </a:solidFill>
          <a:ln>
            <a:solidFill>
              <a:schemeClr val="accent1">
                <a:lumMod val="20000"/>
                <a:lumOff val="80000"/>
              </a:schemeClr>
            </a:solidFill>
          </a:ln>
        </p:spPr>
        <p:txBody>
          <a:bodyPr wrap="square">
            <a:spAutoFit/>
          </a:bodyPr>
          <a:lstStyle/>
          <a:p>
            <a:pPr algn="ctr"/>
            <a:r>
              <a:rPr lang="en-US" altLang="zh-CN" sz="2000" dirty="0">
                <a:solidFill>
                  <a:schemeClr val="bg1"/>
                </a:solidFill>
              </a:rPr>
              <a:t>Singleton</a:t>
            </a:r>
            <a:endParaRPr lang="zh-CN" altLang="en-US" sz="2000" dirty="0">
              <a:solidFill>
                <a:schemeClr val="bg1"/>
              </a:solidFill>
            </a:endParaRPr>
          </a:p>
        </p:txBody>
      </p:sp>
      <p:sp>
        <p:nvSpPr>
          <p:cNvPr id="8" name="灯片编号占位符 7"/>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单例模式的缺点</a:t>
            </a:r>
            <a:endParaRPr lang="zh-CN" altLang="en-US" dirty="0"/>
          </a:p>
        </p:txBody>
      </p:sp>
      <p:sp>
        <p:nvSpPr>
          <p:cNvPr id="3" name="内容占位符 2"/>
          <p:cNvSpPr>
            <a:spLocks noGrp="1"/>
          </p:cNvSpPr>
          <p:nvPr>
            <p:ph idx="1"/>
          </p:nvPr>
        </p:nvSpPr>
        <p:spPr/>
        <p:txBody>
          <a:bodyPr/>
          <a:lstStyle/>
          <a:p>
            <a:pPr>
              <a:lnSpc>
                <a:spcPct val="110000"/>
              </a:lnSpc>
              <a:spcBef>
                <a:spcPts val="1200"/>
              </a:spcBef>
            </a:pPr>
            <a:r>
              <a:rPr lang="zh-CN" altLang="en-US" dirty="0"/>
              <a:t>由于单例模式中没有抽象层，因此</a:t>
            </a:r>
            <a:r>
              <a:rPr lang="zh-CN" altLang="en-US" dirty="0">
                <a:solidFill>
                  <a:srgbClr val="EB7C11"/>
                </a:solidFill>
              </a:rPr>
              <a:t>单例类的扩展有很大的困难</a:t>
            </a:r>
            <a:r>
              <a:rPr lang="zh-CN" altLang="en-US" dirty="0"/>
              <a:t>。</a:t>
            </a:r>
            <a:endParaRPr lang="zh-CN" altLang="en-US" dirty="0"/>
          </a:p>
          <a:p>
            <a:pPr>
              <a:lnSpc>
                <a:spcPct val="110000"/>
              </a:lnSpc>
              <a:spcBef>
                <a:spcPts val="1200"/>
              </a:spcBef>
            </a:pPr>
            <a:r>
              <a:rPr lang="zh-CN" altLang="en-US" dirty="0">
                <a:solidFill>
                  <a:srgbClr val="EB7C11"/>
                </a:solidFill>
              </a:rPr>
              <a:t>单例类的职责过重</a:t>
            </a:r>
            <a:r>
              <a:rPr lang="zh-CN" altLang="en-US" dirty="0"/>
              <a:t>，在一定程度上违背了“单一职责原则”。因为单例类既充当了工厂角色，提供了工厂方法，同时又充当了产品角色，包含一些业务方法，将产品的创建和产品的本身的功能融合到一起。</a:t>
            </a:r>
            <a:endParaRPr lang="zh-CN" altLang="en-US" dirty="0"/>
          </a:p>
          <a:p>
            <a:pPr>
              <a:lnSpc>
                <a:spcPct val="110000"/>
              </a:lnSpc>
              <a:spcBef>
                <a:spcPts val="1200"/>
              </a:spcBef>
            </a:pPr>
            <a:r>
              <a:rPr lang="zh-CN" altLang="en-US" dirty="0"/>
              <a:t>滥用单例将</a:t>
            </a:r>
            <a:r>
              <a:rPr lang="zh-CN" altLang="en-US" dirty="0">
                <a:solidFill>
                  <a:srgbClr val="EB7C11"/>
                </a:solidFill>
              </a:rPr>
              <a:t>带来一些负面问题</a:t>
            </a:r>
            <a:r>
              <a:rPr lang="zh-CN" altLang="en-US" dirty="0"/>
              <a:t>，如为了节省资源将数据库连接池对象设计为单例类，可能会导致共享连接池对象的程序过多而出现连接池溢出；现在很多面向对象语言</a:t>
            </a:r>
            <a:r>
              <a:rPr lang="en-US" altLang="zh-CN" b="1" dirty="0"/>
              <a:t>(</a:t>
            </a:r>
            <a:r>
              <a:rPr lang="zh-CN" altLang="en-US" dirty="0"/>
              <a:t>如</a:t>
            </a:r>
            <a:r>
              <a:rPr lang="en-US" altLang="zh-CN" b="1" dirty="0"/>
              <a:t>Java</a:t>
            </a:r>
            <a:r>
              <a:rPr lang="zh-CN" altLang="en-US" dirty="0"/>
              <a:t>、</a:t>
            </a:r>
            <a:r>
              <a:rPr lang="en-US" altLang="zh-CN" b="1" dirty="0"/>
              <a:t>C#)</a:t>
            </a:r>
            <a:r>
              <a:rPr lang="zh-CN" altLang="en-US" dirty="0"/>
              <a:t>的运行环境都提供了自动垃圾回收的技术，因此，如果实例化的对象长时间不被利用，系统会认为它是垃圾，会自动销毁并回收资源，下次利用时又将重新实例化，这将导致对象状态的丢失。 </a:t>
            </a:r>
            <a:endParaRPr lang="zh-CN" altLang="en-US" dirty="0"/>
          </a:p>
        </p:txBody>
      </p:sp>
      <p:sp>
        <p:nvSpPr>
          <p:cNvPr id="5" name="矩形 4"/>
          <p:cNvSpPr/>
          <p:nvPr/>
        </p:nvSpPr>
        <p:spPr>
          <a:xfrm>
            <a:off x="10936528" y="0"/>
            <a:ext cx="1255472" cy="400110"/>
          </a:xfrm>
          <a:prstGeom prst="rect">
            <a:avLst/>
          </a:prstGeom>
          <a:solidFill>
            <a:srgbClr val="EB7C11"/>
          </a:solidFill>
          <a:ln>
            <a:solidFill>
              <a:schemeClr val="accent1">
                <a:lumMod val="20000"/>
                <a:lumOff val="80000"/>
              </a:schemeClr>
            </a:solidFill>
          </a:ln>
        </p:spPr>
        <p:txBody>
          <a:bodyPr wrap="square">
            <a:spAutoFit/>
          </a:bodyPr>
          <a:lstStyle/>
          <a:p>
            <a:pPr algn="ctr"/>
            <a:r>
              <a:rPr lang="en-US" altLang="zh-CN" sz="2000" dirty="0">
                <a:solidFill>
                  <a:schemeClr val="bg1"/>
                </a:solidFill>
              </a:rPr>
              <a:t>Singleton</a:t>
            </a:r>
            <a:endParaRPr lang="zh-CN" altLang="en-US" sz="2000" dirty="0">
              <a:solidFill>
                <a:schemeClr val="bg1"/>
              </a:solidFill>
            </a:endParaRPr>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适用场景</a:t>
            </a:r>
            <a:endParaRPr lang="zh-CN" altLang="en-US" dirty="0"/>
          </a:p>
        </p:txBody>
      </p:sp>
      <p:sp>
        <p:nvSpPr>
          <p:cNvPr id="3" name="内容占位符 2"/>
          <p:cNvSpPr>
            <a:spLocks noGrp="1"/>
          </p:cNvSpPr>
          <p:nvPr>
            <p:ph idx="1"/>
          </p:nvPr>
        </p:nvSpPr>
        <p:spPr>
          <a:xfrm>
            <a:off x="596145" y="1145640"/>
            <a:ext cx="11157857" cy="5288241"/>
          </a:xfrm>
        </p:spPr>
        <p:txBody>
          <a:bodyPr/>
          <a:lstStyle/>
          <a:p>
            <a:r>
              <a:rPr lang="zh-CN" altLang="en-US" dirty="0" smtClean="0"/>
              <a:t>在以下情况下可以使用单例模式：</a:t>
            </a:r>
            <a:endParaRPr lang="zh-CN" altLang="en-US" dirty="0" smtClean="0"/>
          </a:p>
          <a:p>
            <a:pPr lvl="1"/>
            <a:r>
              <a:rPr lang="zh-CN" altLang="en-US" dirty="0" smtClean="0"/>
              <a:t>系统只需要一个实例对象，如系统要求提供一个唯一的序列号生成器，或者需要考虑资源消耗太大而只允许创建一个对象。</a:t>
            </a:r>
            <a:endParaRPr lang="zh-CN" altLang="en-US" dirty="0" smtClean="0"/>
          </a:p>
          <a:p>
            <a:pPr lvl="1"/>
            <a:r>
              <a:rPr lang="zh-CN" altLang="en-US" dirty="0" smtClean="0"/>
              <a:t>客户调用类的单个实例只允许使用一个公共访问点，除了该公共访问点，不能通过其他途径访问该实例。</a:t>
            </a:r>
            <a:endParaRPr lang="zh-CN" altLang="en-US" dirty="0" smtClean="0"/>
          </a:p>
          <a:p>
            <a:pPr lvl="1"/>
            <a:r>
              <a:rPr lang="zh-CN" altLang="en-US" dirty="0" smtClean="0"/>
              <a:t>在一个系统中要求一个类只有一个实例时才应当使用单例模式。反过来，如果一个类可以有几个实例共存，就需要对单例模式进行改进，使之成为多例模式。</a:t>
            </a:r>
            <a:endParaRPr lang="en-US" altLang="zh-CN" dirty="0" smtClean="0"/>
          </a:p>
          <a:p>
            <a:r>
              <a:rPr lang="zh-CN" altLang="en-US" dirty="0" smtClean="0"/>
              <a:t>实例：</a:t>
            </a:r>
            <a:endParaRPr lang="en-US" altLang="zh-CN" dirty="0" smtClean="0"/>
          </a:p>
          <a:p>
            <a:pPr lvl="1"/>
            <a:r>
              <a:rPr lang="zh-CN" altLang="en-US" dirty="0" smtClean="0"/>
              <a:t>垃圾回收站、数据库连接池、</a:t>
            </a:r>
            <a:r>
              <a:rPr lang="en-US" altLang="zh-CN" dirty="0" smtClean="0"/>
              <a:t>Windows</a:t>
            </a:r>
            <a:r>
              <a:rPr lang="zh-CN" altLang="en-US" dirty="0" smtClean="0"/>
              <a:t>中的文件管理器等。</a:t>
            </a:r>
            <a:endParaRPr lang="zh-CN" altLang="en-US" dirty="0" smtClean="0"/>
          </a:p>
          <a:p>
            <a:pPr lvl="1"/>
            <a:r>
              <a:rPr lang="zh-CN" altLang="en-US" dirty="0" smtClean="0"/>
              <a:t>配置信息类、管理类、控制类、门面类、代理类等。</a:t>
            </a:r>
            <a:endParaRPr lang="zh-CN" altLang="en-US" dirty="0" smtClean="0"/>
          </a:p>
          <a:p>
            <a:pPr lvl="1"/>
            <a:r>
              <a:rPr lang="en-US" altLang="zh-CN" dirty="0" smtClean="0"/>
              <a:t>Java</a:t>
            </a:r>
            <a:r>
              <a:rPr lang="zh-CN" altLang="en-US" dirty="0" smtClean="0"/>
              <a:t>的</a:t>
            </a:r>
            <a:r>
              <a:rPr lang="en-US" altLang="zh-CN" dirty="0" smtClean="0"/>
              <a:t>Struts</a:t>
            </a:r>
            <a:r>
              <a:rPr lang="zh-CN" altLang="en-US" dirty="0" smtClean="0"/>
              <a:t>、</a:t>
            </a:r>
            <a:r>
              <a:rPr lang="en-US" altLang="zh-CN" dirty="0" smtClean="0"/>
              <a:t>Spring</a:t>
            </a:r>
            <a:r>
              <a:rPr lang="zh-CN" altLang="en-US" dirty="0" smtClean="0"/>
              <a:t>框架，</a:t>
            </a:r>
            <a:r>
              <a:rPr lang="en-US" altLang="zh-CN" dirty="0" err="1" smtClean="0"/>
              <a:t>.Net</a:t>
            </a:r>
            <a:r>
              <a:rPr lang="zh-CN" altLang="en-US" dirty="0" smtClean="0"/>
              <a:t>的</a:t>
            </a:r>
            <a:r>
              <a:rPr lang="en-US" altLang="zh-CN" dirty="0" err="1" smtClean="0"/>
              <a:t>Spring.Net</a:t>
            </a:r>
            <a:r>
              <a:rPr lang="zh-CN" altLang="en-US" dirty="0" smtClean="0"/>
              <a:t>框架，以及</a:t>
            </a:r>
            <a:r>
              <a:rPr lang="en-US" altLang="zh-CN" dirty="0" err="1" smtClean="0"/>
              <a:t>Php</a:t>
            </a:r>
            <a:r>
              <a:rPr lang="zh-CN" altLang="en-US" dirty="0" smtClean="0"/>
              <a:t>的</a:t>
            </a:r>
            <a:r>
              <a:rPr lang="en-US" altLang="zh-CN" dirty="0" smtClean="0"/>
              <a:t>Zend</a:t>
            </a:r>
            <a:r>
              <a:rPr lang="zh-CN" altLang="en-US" dirty="0" smtClean="0"/>
              <a:t>框架都大量使用了单例模式。 </a:t>
            </a:r>
            <a:endParaRPr lang="zh-CN" altLang="en-US" dirty="0"/>
          </a:p>
        </p:txBody>
      </p:sp>
      <p:sp>
        <p:nvSpPr>
          <p:cNvPr id="5" name="矩形 4"/>
          <p:cNvSpPr/>
          <p:nvPr/>
        </p:nvSpPr>
        <p:spPr>
          <a:xfrm>
            <a:off x="10936528" y="0"/>
            <a:ext cx="1255472" cy="400110"/>
          </a:xfrm>
          <a:prstGeom prst="rect">
            <a:avLst/>
          </a:prstGeom>
          <a:solidFill>
            <a:srgbClr val="EB7C11"/>
          </a:solidFill>
          <a:ln>
            <a:solidFill>
              <a:schemeClr val="accent1">
                <a:lumMod val="20000"/>
                <a:lumOff val="80000"/>
              </a:schemeClr>
            </a:solidFill>
          </a:ln>
        </p:spPr>
        <p:txBody>
          <a:bodyPr wrap="square">
            <a:spAutoFit/>
          </a:bodyPr>
          <a:lstStyle/>
          <a:p>
            <a:pPr algn="ctr"/>
            <a:r>
              <a:rPr lang="en-US" altLang="zh-CN" sz="2000" dirty="0">
                <a:solidFill>
                  <a:schemeClr val="bg1"/>
                </a:solidFill>
              </a:rPr>
              <a:t>Singleton</a:t>
            </a:r>
            <a:endParaRPr lang="zh-CN" altLang="en-US" sz="2000" dirty="0">
              <a:solidFill>
                <a:schemeClr val="bg1"/>
              </a:solidFill>
            </a:endParaRPr>
          </a:p>
        </p:txBody>
      </p:sp>
      <p:sp>
        <p:nvSpPr>
          <p:cNvPr id="8" name="灯片编号占位符 7"/>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Summary</a:t>
            </a:r>
            <a:r>
              <a:rPr lang="zh-CN" altLang="en-US" smtClean="0"/>
              <a:t>：</a:t>
            </a:r>
            <a:r>
              <a:rPr lang="en-US" altLang="zh-CN" smtClean="0"/>
              <a:t>Creational Patterns</a:t>
            </a:r>
            <a:endParaRPr lang="zh-CN" altLang="en-US" dirty="0"/>
          </a:p>
        </p:txBody>
      </p:sp>
      <p:sp>
        <p:nvSpPr>
          <p:cNvPr id="3" name="内容占位符 2"/>
          <p:cNvSpPr>
            <a:spLocks noGrp="1"/>
          </p:cNvSpPr>
          <p:nvPr>
            <p:ph idx="1"/>
          </p:nvPr>
        </p:nvSpPr>
        <p:spPr>
          <a:xfrm>
            <a:off x="612000" y="1353458"/>
            <a:ext cx="11699149" cy="5288241"/>
          </a:xfrm>
        </p:spPr>
        <p:txBody>
          <a:bodyPr/>
          <a:lstStyle/>
          <a:p>
            <a:r>
              <a:rPr lang="en-US" altLang="zh-CN" dirty="0" smtClean="0"/>
              <a:t>Factory Method</a:t>
            </a:r>
            <a:endParaRPr lang="en-US" altLang="zh-CN" dirty="0" smtClean="0"/>
          </a:p>
          <a:p>
            <a:pPr lvl="1"/>
            <a:r>
              <a:rPr lang="zh-CN" altLang="en-US" dirty="0" smtClean="0"/>
              <a:t>本质：用一个</a:t>
            </a:r>
            <a:r>
              <a:rPr lang="en-US" altLang="zh-CN" dirty="0" smtClean="0"/>
              <a:t>virtual method</a:t>
            </a:r>
            <a:r>
              <a:rPr lang="zh-CN" altLang="en-US" dirty="0" smtClean="0"/>
              <a:t>完成创建过程</a:t>
            </a:r>
            <a:endParaRPr lang="zh-CN" altLang="en-US" dirty="0" smtClean="0"/>
          </a:p>
          <a:p>
            <a:r>
              <a:rPr lang="en-US" altLang="zh-CN" dirty="0" smtClean="0"/>
              <a:t>Abstract Factory</a:t>
            </a:r>
            <a:endParaRPr lang="en-US" altLang="zh-CN" dirty="0" smtClean="0"/>
          </a:p>
          <a:p>
            <a:pPr lvl="1"/>
            <a:r>
              <a:rPr lang="zh-CN" altLang="en-US" dirty="0" smtClean="0"/>
              <a:t>一个</a:t>
            </a:r>
            <a:r>
              <a:rPr lang="en-US" altLang="zh-CN" dirty="0" smtClean="0"/>
              <a:t>product</a:t>
            </a:r>
            <a:r>
              <a:rPr lang="zh-CN" altLang="en-US" dirty="0" smtClean="0"/>
              <a:t>族的</a:t>
            </a:r>
            <a:r>
              <a:rPr lang="en-US" altLang="zh-CN" dirty="0" smtClean="0"/>
              <a:t>factory method</a:t>
            </a:r>
            <a:r>
              <a:rPr lang="zh-CN" altLang="en-US" dirty="0" smtClean="0"/>
              <a:t>构成了一个</a:t>
            </a:r>
            <a:r>
              <a:rPr lang="en-US" altLang="zh-CN" dirty="0" smtClean="0"/>
              <a:t>factory</a:t>
            </a:r>
            <a:r>
              <a:rPr lang="zh-CN" altLang="en-US" dirty="0" smtClean="0"/>
              <a:t>接口</a:t>
            </a:r>
            <a:endParaRPr lang="zh-CN" altLang="en-US" dirty="0" smtClean="0"/>
          </a:p>
          <a:p>
            <a:r>
              <a:rPr lang="en-US" altLang="zh-CN" dirty="0" smtClean="0"/>
              <a:t>Builder</a:t>
            </a:r>
            <a:endParaRPr lang="en-US" altLang="zh-CN" dirty="0" smtClean="0"/>
          </a:p>
          <a:p>
            <a:pPr lvl="1"/>
            <a:r>
              <a:rPr lang="zh-CN" altLang="en-US" dirty="0" smtClean="0"/>
              <a:t>通过一个构造算法和</a:t>
            </a:r>
            <a:r>
              <a:rPr lang="en-US" altLang="zh-CN" dirty="0" smtClean="0"/>
              <a:t>builder</a:t>
            </a:r>
            <a:r>
              <a:rPr lang="zh-CN" altLang="en-US" dirty="0" smtClean="0"/>
              <a:t>接口把构造过程与客户隔离开</a:t>
            </a:r>
            <a:endParaRPr lang="zh-CN" altLang="en-US" dirty="0" smtClean="0"/>
          </a:p>
          <a:p>
            <a:r>
              <a:rPr lang="en-US" altLang="zh-CN" dirty="0" smtClean="0"/>
              <a:t>Prototype</a:t>
            </a:r>
            <a:endParaRPr lang="en-US" altLang="zh-CN" dirty="0" smtClean="0"/>
          </a:p>
          <a:p>
            <a:pPr lvl="1"/>
            <a:r>
              <a:rPr lang="zh-CN" altLang="en-US" dirty="0" smtClean="0"/>
              <a:t>通过</a:t>
            </a:r>
            <a:r>
              <a:rPr lang="en-US" altLang="zh-CN" dirty="0" smtClean="0"/>
              <a:t>product</a:t>
            </a:r>
            <a:r>
              <a:rPr lang="zh-CN" altLang="en-US" dirty="0" smtClean="0"/>
              <a:t>原型来构造</a:t>
            </a:r>
            <a:r>
              <a:rPr lang="en-US" altLang="zh-CN" dirty="0" smtClean="0"/>
              <a:t>product</a:t>
            </a:r>
            <a:r>
              <a:rPr lang="zh-CN" altLang="en-US" dirty="0" smtClean="0"/>
              <a:t>，</a:t>
            </a:r>
            <a:r>
              <a:rPr lang="en-US" altLang="zh-CN" dirty="0" smtClean="0"/>
              <a:t>Clone + prototype manager</a:t>
            </a:r>
            <a:endParaRPr lang="en-US" altLang="zh-CN" dirty="0" smtClean="0"/>
          </a:p>
          <a:p>
            <a:r>
              <a:rPr lang="en-US" altLang="zh-CN" dirty="0" smtClean="0"/>
              <a:t>Singleton</a:t>
            </a:r>
            <a:endParaRPr lang="en-US" altLang="zh-CN" dirty="0" smtClean="0"/>
          </a:p>
          <a:p>
            <a:pPr lvl="1"/>
            <a:r>
              <a:rPr lang="zh-CN" altLang="en-US" dirty="0" smtClean="0"/>
              <a:t>单实例类型。由构造函数，一个静态变量，以及一个静态方法对实例化进行控制和限制</a:t>
            </a:r>
            <a:endParaRPr lang="zh-CN" altLang="en-US" dirty="0" smtClean="0"/>
          </a:p>
          <a:p>
            <a:endParaRPr lang="en-US" altLang="zh-CN"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Creational Patterns</a:t>
            </a:r>
            <a:r>
              <a:rPr lang="zh-CN" altLang="en-US" dirty="0" smtClean="0"/>
              <a:t>的</a:t>
            </a:r>
            <a:r>
              <a:rPr lang="zh-CN" altLang="en-US" dirty="0"/>
              <a:t>目的就是封装对象创建的变化。</a:t>
            </a:r>
            <a:endParaRPr lang="zh-CN" altLang="en-US" dirty="0"/>
          </a:p>
          <a:p>
            <a:pPr lvl="1"/>
            <a:r>
              <a:rPr lang="zh-CN" altLang="en-US" dirty="0" smtClean="0"/>
              <a:t>例如</a:t>
            </a:r>
            <a:r>
              <a:rPr lang="en-US" altLang="zh-CN" dirty="0" err="1"/>
              <a:t>FactoryMethod</a:t>
            </a:r>
            <a:r>
              <a:rPr lang="zh-CN" altLang="en-US" dirty="0"/>
              <a:t>模式和</a:t>
            </a:r>
            <a:r>
              <a:rPr lang="en-US" altLang="zh-CN" dirty="0" err="1"/>
              <a:t>AbstractFactory</a:t>
            </a:r>
            <a:r>
              <a:rPr lang="zh-CN" altLang="en-US" dirty="0"/>
              <a:t>模式，建立了专门的抽象的工厂类，以此来封装未来对象的创建所引起的可能变化。而</a:t>
            </a:r>
            <a:r>
              <a:rPr lang="en-US" altLang="zh-CN" dirty="0"/>
              <a:t>Builder</a:t>
            </a:r>
            <a:r>
              <a:rPr lang="zh-CN" altLang="en-US" dirty="0"/>
              <a:t>模式则是对对象内部的创建进行封装，由于细节对抽象的可替换性，使得将来面对对象内部创建方式的变化，可以</a:t>
            </a:r>
            <a:r>
              <a:rPr lang="zh-CN" altLang="en-US" dirty="0" smtClean="0"/>
              <a:t>灵活地进行</a:t>
            </a:r>
            <a:r>
              <a:rPr lang="zh-CN" altLang="en-US" dirty="0"/>
              <a:t>扩展或替换。 </a:t>
            </a:r>
            <a:endParaRPr lang="zh-CN" altLang="en-US" dirty="0"/>
          </a:p>
          <a:p>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9" name="Rectangle 2"/>
          <p:cNvSpPr>
            <a:spLocks noGrp="1" noChangeArrowheads="1"/>
          </p:cNvSpPr>
          <p:nvPr>
            <p:ph type="title"/>
          </p:nvPr>
        </p:nvSpPr>
        <p:spPr/>
        <p:txBody>
          <a:bodyPr/>
          <a:lstStyle/>
          <a:p>
            <a:r>
              <a:rPr lang="en-US" altLang="zh-CN" smtClean="0"/>
              <a:t>Structural Patterns</a:t>
            </a:r>
            <a:endParaRPr lang="en-US" altLang="zh-CN" dirty="0" smtClean="0"/>
          </a:p>
        </p:txBody>
      </p:sp>
      <p:graphicFrame>
        <p:nvGraphicFramePr>
          <p:cNvPr id="3" name="内容占位符 2"/>
          <p:cNvGraphicFramePr>
            <a:graphicFrameLocks noGrp="1"/>
          </p:cNvGraphicFramePr>
          <p:nvPr>
            <p:ph idx="1"/>
          </p:nvPr>
        </p:nvGraphicFramePr>
        <p:xfrm>
          <a:off x="1588135" y="1577340"/>
          <a:ext cx="8964612" cy="4633880"/>
        </p:xfrm>
        <a:graphic>
          <a:graphicData uri="http://schemas.openxmlformats.org/drawingml/2006/table">
            <a:tbl>
              <a:tblPr/>
              <a:tblGrid>
                <a:gridCol w="1008112"/>
                <a:gridCol w="1152128"/>
                <a:gridCol w="2160240"/>
                <a:gridCol w="1764295"/>
                <a:gridCol w="2879837"/>
              </a:tblGrid>
              <a:tr h="364238">
                <a:tc rowSpan="2" gridSpan="2">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EB7C11"/>
                    </a:solidFill>
                  </a:tcPr>
                </a:tc>
                <a:tc rowSpan="2" hMerge="1">
                  <a:tcPr/>
                </a:tc>
                <a:tc gridSpan="3">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FFFFFF"/>
                          </a:solidFill>
                          <a:effectLst/>
                          <a:latin typeface="Arial" panose="020B0604020202020204" pitchFamily="34" charset="0"/>
                          <a:ea typeface="宋体" panose="02010600030101010101" pitchFamily="2" charset="-122"/>
                        </a:rPr>
                        <a:t>Purpose</a:t>
                      </a:r>
                      <a:endPar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EB7C11"/>
                    </a:solidFill>
                  </a:tcPr>
                </a:tc>
                <a:tc hMerge="1">
                  <a:tcPr/>
                </a:tc>
                <a:tc hMerge="1">
                  <a:tcPr/>
                </a:tc>
              </a:tr>
              <a:tr h="0">
                <a:tc vMerge="1" gridSpan="2">
                  <a:tcPr/>
                </a:tc>
                <a:tc vMerge="1" hMerge="1">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Creational</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Structural</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Behavioral</a:t>
                      </a:r>
                      <a:endParaRPr kumimoji="0" lang="zh-CN" altLang="en-US"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r>
              <a:tr h="701790">
                <a:tc rowSpan="2">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Scope</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FE7"/>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Class</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FE7"/>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Factory Method</a:t>
                      </a:r>
                      <a:endParaRPr kumimoji="0" lang="zh-CN" altLang="en-US"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FE7"/>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Adapter</a:t>
                      </a:r>
                      <a:endParaRPr kumimoji="0" lang="zh-CN" altLang="en-US"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FE7"/>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Interpreter</a:t>
                      </a:r>
                      <a:endPar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Template Method</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FE7"/>
                    </a:solidFill>
                  </a:tcPr>
                </a:tc>
              </a:tr>
              <a:tr h="3139830">
                <a:tc vMerge="1">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Object</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Abstract Factory</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Builder</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Prototype</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Singleton</a:t>
                      </a:r>
                      <a:endParaRPr kumimoji="0" lang="zh-CN" altLang="en-US"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Adapter</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Bridge</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Composite</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Decorator</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Facade</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Proxy</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Flyweight</a:t>
                      </a:r>
                      <a:endParaRPr kumimoji="0" lang="zh-CN" altLang="en-US"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marL="742950" indent="-285750">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marL="1143000" indent="-228600">
                        <a:spcBef>
                          <a:spcPct val="10000"/>
                        </a:spcBef>
                        <a:buClr>
                          <a:srgbClr val="73E1FF"/>
                        </a:buClr>
                        <a:defRPr sz="2400">
                          <a:solidFill>
                            <a:srgbClr val="73E1FF"/>
                          </a:solidFill>
                          <a:latin typeface="Arial" panose="020B0604020202020204" pitchFamily="34" charset="0"/>
                        </a:defRPr>
                      </a:lvl3pPr>
                      <a:lvl4pPr marL="1600200" indent="-228600">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marL="2057400" indent="-228600">
                        <a:spcBef>
                          <a:spcPct val="20000"/>
                        </a:spcBef>
                        <a:buClr>
                          <a:srgbClr val="FFFF99"/>
                        </a:buClr>
                        <a:defRPr sz="2000">
                          <a:solidFill>
                            <a:srgbClr val="FFFF99"/>
                          </a:solidFill>
                          <a:latin typeface="Arial" panose="020B0604020202020204" pitchFamily="34" charset="0"/>
                        </a:defRPr>
                      </a:lvl5pPr>
                      <a:lvl6pPr marL="25146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6pPr>
                      <a:lvl7pPr marL="29718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7pPr>
                      <a:lvl8pPr marL="34290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8pPr>
                      <a:lvl9pPr marL="3886200" indent="-228600" eaLnBrk="0" fontAlgn="base" hangingPunct="0">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Chain of Responsibility</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Command</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Iterator</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Mediator</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Memento</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Observer</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State</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Strategy</a:t>
                      </a:r>
                      <a:endPar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Visitor</a:t>
                      </a:r>
                      <a:endParaRPr kumimoji="0" lang="zh-CN" altLang="en-US"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ECB"/>
                    </a:solidFill>
                  </a:tcPr>
                </a:tc>
              </a:tr>
            </a:tbl>
          </a:graphicData>
        </a:graphic>
      </p:graphicFrame>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2" name="圆角矩形 1"/>
          <p:cNvSpPr/>
          <p:nvPr/>
        </p:nvSpPr>
        <p:spPr bwMode="auto">
          <a:xfrm>
            <a:off x="5913229" y="1988840"/>
            <a:ext cx="1728192" cy="3528392"/>
          </a:xfrm>
          <a:prstGeom prst="roundRect">
            <a:avLst/>
          </a:prstGeom>
          <a:noFill/>
          <a:ln w="25400" cap="flat" cmpd="sng" algn="ctr">
            <a:solidFill>
              <a:srgbClr val="C00000"/>
            </a:solid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endParaRPr lang="zh-CN" altLang="en-US" sz="3600">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Structural Patterns</a:t>
            </a:r>
            <a:endParaRPr lang="zh-CN" altLang="en-US" dirty="0"/>
          </a:p>
        </p:txBody>
      </p:sp>
      <p:sp>
        <p:nvSpPr>
          <p:cNvPr id="3" name="内容占位符 2"/>
          <p:cNvSpPr>
            <a:spLocks noGrp="1"/>
          </p:cNvSpPr>
          <p:nvPr>
            <p:ph idx="1"/>
          </p:nvPr>
        </p:nvSpPr>
        <p:spPr/>
        <p:txBody>
          <a:bodyPr/>
          <a:lstStyle/>
          <a:p>
            <a:r>
              <a:rPr lang="zh-CN" altLang="en-US" smtClean="0"/>
              <a:t>在面向对象软件系统中，每个类都承担了一定的职责，它们可以相互协作，实现一些复杂的功能。</a:t>
            </a:r>
            <a:endParaRPr lang="zh-CN" altLang="en-US" smtClean="0"/>
          </a:p>
          <a:p>
            <a:pPr lvl="1"/>
            <a:r>
              <a:rPr lang="zh-CN" altLang="en-US" smtClean="0"/>
              <a:t>结构型模式关注的是如何将现有类或对象组织在一起形成更加强大的结构</a:t>
            </a:r>
            <a:endParaRPr lang="zh-CN" altLang="en-US" smtClean="0"/>
          </a:p>
          <a:p>
            <a:pPr lvl="1"/>
            <a:r>
              <a:rPr lang="zh-CN" altLang="en-US" smtClean="0"/>
              <a:t>不同的结构型模式从不同的角度来组合类和对象</a:t>
            </a:r>
            <a:endParaRPr lang="zh-CN" altLang="en-US"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2425700" y="1712913"/>
            <a:ext cx="412750" cy="315912"/>
          </a:xfrm>
          <a:prstGeom prst="rect">
            <a:avLst/>
          </a:prstGeom>
          <a:noFill/>
          <a:ln w="26988">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9699" name="Rectangle 3"/>
          <p:cNvSpPr>
            <a:spLocks noChangeArrowheads="1"/>
          </p:cNvSpPr>
          <p:nvPr/>
        </p:nvSpPr>
        <p:spPr bwMode="auto">
          <a:xfrm>
            <a:off x="2728914" y="2603500"/>
            <a:ext cx="415925" cy="317500"/>
          </a:xfrm>
          <a:prstGeom prst="rect">
            <a:avLst/>
          </a:prstGeom>
          <a:noFill/>
          <a:ln w="26988">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9700" name="Line 4"/>
          <p:cNvSpPr>
            <a:spLocks noChangeShapeType="1"/>
          </p:cNvSpPr>
          <p:nvPr/>
        </p:nvSpPr>
        <p:spPr bwMode="auto">
          <a:xfrm flipH="1" flipV="1">
            <a:off x="2686050" y="2043114"/>
            <a:ext cx="192088" cy="536575"/>
          </a:xfrm>
          <a:prstGeom prst="line">
            <a:avLst/>
          </a:prstGeom>
          <a:noFill/>
          <a:ln w="26988">
            <a:solidFill>
              <a:schemeClr val="tx1"/>
            </a:solidFill>
            <a:round/>
            <a:head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9701" name="Rectangle 5"/>
          <p:cNvSpPr>
            <a:spLocks noChangeArrowheads="1"/>
          </p:cNvSpPr>
          <p:nvPr/>
        </p:nvSpPr>
        <p:spPr bwMode="auto">
          <a:xfrm>
            <a:off x="4637089" y="1266826"/>
            <a:ext cx="415925" cy="315913"/>
          </a:xfrm>
          <a:prstGeom prst="rect">
            <a:avLst/>
          </a:prstGeom>
          <a:noFill/>
          <a:ln w="26988">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9702" name="Rectangle 6"/>
          <p:cNvSpPr>
            <a:spLocks noChangeArrowheads="1"/>
          </p:cNvSpPr>
          <p:nvPr/>
        </p:nvSpPr>
        <p:spPr bwMode="auto">
          <a:xfrm>
            <a:off x="3111500" y="1890713"/>
            <a:ext cx="414338" cy="315912"/>
          </a:xfrm>
          <a:prstGeom prst="rect">
            <a:avLst/>
          </a:prstGeom>
          <a:noFill/>
          <a:ln w="26988">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9703" name="Line 7"/>
          <p:cNvSpPr>
            <a:spLocks noChangeShapeType="1"/>
          </p:cNvSpPr>
          <p:nvPr/>
        </p:nvSpPr>
        <p:spPr bwMode="auto">
          <a:xfrm flipH="1" flipV="1">
            <a:off x="2849563" y="1927226"/>
            <a:ext cx="246062" cy="79375"/>
          </a:xfrm>
          <a:prstGeom prst="line">
            <a:avLst/>
          </a:prstGeom>
          <a:noFill/>
          <a:ln w="26988">
            <a:solidFill>
              <a:schemeClr val="tx1"/>
            </a:solidFill>
            <a:round/>
            <a:head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9704" name="Line 8"/>
          <p:cNvSpPr>
            <a:spLocks noChangeShapeType="1"/>
          </p:cNvSpPr>
          <p:nvPr/>
        </p:nvSpPr>
        <p:spPr bwMode="auto">
          <a:xfrm flipH="1">
            <a:off x="3027363" y="2239964"/>
            <a:ext cx="203200" cy="339725"/>
          </a:xfrm>
          <a:prstGeom prst="line">
            <a:avLst/>
          </a:prstGeom>
          <a:noFill/>
          <a:ln w="26988">
            <a:solidFill>
              <a:schemeClr val="tx1"/>
            </a:solidFill>
            <a:round/>
            <a:head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9705" name="Line 9"/>
          <p:cNvSpPr>
            <a:spLocks noChangeShapeType="1"/>
          </p:cNvSpPr>
          <p:nvPr/>
        </p:nvSpPr>
        <p:spPr bwMode="auto">
          <a:xfrm flipV="1">
            <a:off x="3529013" y="1449388"/>
            <a:ext cx="1077912" cy="500062"/>
          </a:xfrm>
          <a:prstGeom prst="line">
            <a:avLst/>
          </a:prstGeom>
          <a:noFill/>
          <a:ln w="26988">
            <a:solidFill>
              <a:schemeClr val="tx1"/>
            </a:solidFill>
            <a:rou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9706" name="Rectangle 10"/>
          <p:cNvSpPr>
            <a:spLocks noChangeArrowheads="1"/>
          </p:cNvSpPr>
          <p:nvPr/>
        </p:nvSpPr>
        <p:spPr bwMode="auto">
          <a:xfrm>
            <a:off x="4410076" y="2960688"/>
            <a:ext cx="415925" cy="315912"/>
          </a:xfrm>
          <a:prstGeom prst="rect">
            <a:avLst/>
          </a:prstGeom>
          <a:noFill/>
          <a:ln w="26988">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9707" name="Rectangle 11"/>
          <p:cNvSpPr>
            <a:spLocks noChangeArrowheads="1"/>
          </p:cNvSpPr>
          <p:nvPr/>
        </p:nvSpPr>
        <p:spPr bwMode="auto">
          <a:xfrm>
            <a:off x="4103689" y="2066925"/>
            <a:ext cx="415925" cy="317500"/>
          </a:xfrm>
          <a:prstGeom prst="rect">
            <a:avLst/>
          </a:prstGeom>
          <a:noFill/>
          <a:ln w="26988">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9708" name="Line 12"/>
          <p:cNvSpPr>
            <a:spLocks noChangeShapeType="1"/>
          </p:cNvSpPr>
          <p:nvPr/>
        </p:nvSpPr>
        <p:spPr bwMode="auto">
          <a:xfrm flipV="1">
            <a:off x="4354514" y="1606551"/>
            <a:ext cx="427037" cy="455613"/>
          </a:xfrm>
          <a:prstGeom prst="line">
            <a:avLst/>
          </a:prstGeom>
          <a:noFill/>
          <a:ln w="26988">
            <a:solidFill>
              <a:schemeClr val="tx1"/>
            </a:solidFill>
            <a:rou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9709" name="Line 13"/>
          <p:cNvSpPr>
            <a:spLocks noChangeShapeType="1"/>
          </p:cNvSpPr>
          <p:nvPr/>
        </p:nvSpPr>
        <p:spPr bwMode="auto">
          <a:xfrm flipH="1" flipV="1">
            <a:off x="3538539" y="2082800"/>
            <a:ext cx="542925" cy="114300"/>
          </a:xfrm>
          <a:prstGeom prst="line">
            <a:avLst/>
          </a:prstGeom>
          <a:noFill/>
          <a:ln w="26988">
            <a:solidFill>
              <a:schemeClr val="tx1"/>
            </a:solidFill>
            <a:round/>
            <a:head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9710" name="Line 14"/>
          <p:cNvSpPr>
            <a:spLocks noChangeShapeType="1"/>
          </p:cNvSpPr>
          <p:nvPr/>
        </p:nvSpPr>
        <p:spPr bwMode="auto">
          <a:xfrm>
            <a:off x="4384676" y="2392364"/>
            <a:ext cx="169863" cy="541337"/>
          </a:xfrm>
          <a:prstGeom prst="line">
            <a:avLst/>
          </a:prstGeom>
          <a:noFill/>
          <a:ln w="26988">
            <a:solidFill>
              <a:schemeClr val="tx1"/>
            </a:solidFill>
            <a:rou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9711" name="Rectangle 15"/>
          <p:cNvSpPr>
            <a:spLocks noChangeArrowheads="1"/>
          </p:cNvSpPr>
          <p:nvPr/>
        </p:nvSpPr>
        <p:spPr bwMode="auto">
          <a:xfrm>
            <a:off x="2371725" y="4364038"/>
            <a:ext cx="414338" cy="317500"/>
          </a:xfrm>
          <a:prstGeom prst="rect">
            <a:avLst/>
          </a:prstGeom>
          <a:noFill/>
          <a:ln w="26988">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9712" name="Rectangle 16"/>
          <p:cNvSpPr>
            <a:spLocks noChangeArrowheads="1"/>
          </p:cNvSpPr>
          <p:nvPr/>
        </p:nvSpPr>
        <p:spPr bwMode="auto">
          <a:xfrm>
            <a:off x="3567114" y="3044826"/>
            <a:ext cx="414337" cy="322263"/>
          </a:xfrm>
          <a:prstGeom prst="rect">
            <a:avLst/>
          </a:prstGeom>
          <a:noFill/>
          <a:ln w="26988">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9713" name="Line 17"/>
          <p:cNvSpPr>
            <a:spLocks noChangeShapeType="1"/>
          </p:cNvSpPr>
          <p:nvPr/>
        </p:nvSpPr>
        <p:spPr bwMode="auto">
          <a:xfrm flipV="1">
            <a:off x="3846514" y="2398713"/>
            <a:ext cx="358775" cy="622300"/>
          </a:xfrm>
          <a:prstGeom prst="line">
            <a:avLst/>
          </a:prstGeom>
          <a:noFill/>
          <a:ln w="26988">
            <a:solidFill>
              <a:schemeClr val="tx1"/>
            </a:solidFill>
            <a:round/>
            <a:head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9714" name="Rectangle 18"/>
          <p:cNvSpPr>
            <a:spLocks noChangeArrowheads="1"/>
          </p:cNvSpPr>
          <p:nvPr/>
        </p:nvSpPr>
        <p:spPr bwMode="auto">
          <a:xfrm>
            <a:off x="2728914" y="5065713"/>
            <a:ext cx="415925" cy="315912"/>
          </a:xfrm>
          <a:prstGeom prst="rect">
            <a:avLst/>
          </a:prstGeom>
          <a:noFill/>
          <a:ln w="26988">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9715" name="Line 19"/>
          <p:cNvSpPr>
            <a:spLocks noChangeShapeType="1"/>
          </p:cNvSpPr>
          <p:nvPr/>
        </p:nvSpPr>
        <p:spPr bwMode="auto">
          <a:xfrm flipH="1" flipV="1">
            <a:off x="2600325" y="4679950"/>
            <a:ext cx="217488" cy="357188"/>
          </a:xfrm>
          <a:prstGeom prst="line">
            <a:avLst/>
          </a:prstGeom>
          <a:noFill/>
          <a:ln w="26988">
            <a:solidFill>
              <a:schemeClr val="tx1"/>
            </a:solidFill>
            <a:round/>
            <a:head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9716" name="Line 20"/>
          <p:cNvSpPr>
            <a:spLocks noChangeShapeType="1"/>
          </p:cNvSpPr>
          <p:nvPr/>
        </p:nvSpPr>
        <p:spPr bwMode="auto">
          <a:xfrm flipH="1">
            <a:off x="3100389" y="3375026"/>
            <a:ext cx="663575" cy="1590675"/>
          </a:xfrm>
          <a:prstGeom prst="line">
            <a:avLst/>
          </a:prstGeom>
          <a:noFill/>
          <a:ln w="26988">
            <a:solidFill>
              <a:schemeClr val="tx1"/>
            </a:solidFill>
            <a:rou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9717" name="Rectangle 21"/>
          <p:cNvSpPr>
            <a:spLocks noChangeArrowheads="1"/>
          </p:cNvSpPr>
          <p:nvPr/>
        </p:nvSpPr>
        <p:spPr bwMode="auto">
          <a:xfrm>
            <a:off x="2959100" y="5778501"/>
            <a:ext cx="412750" cy="315913"/>
          </a:xfrm>
          <a:prstGeom prst="rect">
            <a:avLst/>
          </a:prstGeom>
          <a:noFill/>
          <a:ln w="26988">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9718" name="Rectangle 22"/>
          <p:cNvSpPr>
            <a:spLocks noChangeArrowheads="1"/>
          </p:cNvSpPr>
          <p:nvPr/>
        </p:nvSpPr>
        <p:spPr bwMode="auto">
          <a:xfrm>
            <a:off x="3489325" y="5154613"/>
            <a:ext cx="419100" cy="317500"/>
          </a:xfrm>
          <a:prstGeom prst="rect">
            <a:avLst/>
          </a:prstGeom>
          <a:noFill/>
          <a:ln w="26988">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9719" name="Line 23"/>
          <p:cNvSpPr>
            <a:spLocks noChangeShapeType="1"/>
          </p:cNvSpPr>
          <p:nvPr/>
        </p:nvSpPr>
        <p:spPr bwMode="auto">
          <a:xfrm flipH="1" flipV="1">
            <a:off x="3155950" y="5243514"/>
            <a:ext cx="300038" cy="60325"/>
          </a:xfrm>
          <a:prstGeom prst="line">
            <a:avLst/>
          </a:prstGeom>
          <a:noFill/>
          <a:ln w="26988">
            <a:solidFill>
              <a:schemeClr val="tx1"/>
            </a:solidFill>
            <a:round/>
            <a:head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9720" name="Line 24"/>
          <p:cNvSpPr>
            <a:spLocks noChangeShapeType="1"/>
          </p:cNvSpPr>
          <p:nvPr/>
        </p:nvSpPr>
        <p:spPr bwMode="auto">
          <a:xfrm flipV="1">
            <a:off x="3319464" y="5486400"/>
            <a:ext cx="219075" cy="261938"/>
          </a:xfrm>
          <a:prstGeom prst="line">
            <a:avLst/>
          </a:prstGeom>
          <a:noFill/>
          <a:ln w="26988">
            <a:solidFill>
              <a:schemeClr val="tx1"/>
            </a:solidFill>
            <a:round/>
            <a:head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9721" name="Rectangle 25"/>
          <p:cNvSpPr>
            <a:spLocks noChangeArrowheads="1"/>
          </p:cNvSpPr>
          <p:nvPr/>
        </p:nvSpPr>
        <p:spPr bwMode="auto">
          <a:xfrm>
            <a:off x="4256089" y="4795839"/>
            <a:ext cx="414337" cy="320675"/>
          </a:xfrm>
          <a:prstGeom prst="rect">
            <a:avLst/>
          </a:prstGeom>
          <a:noFill/>
          <a:ln w="26988">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9722" name="Line 26"/>
          <p:cNvSpPr>
            <a:spLocks noChangeShapeType="1"/>
          </p:cNvSpPr>
          <p:nvPr/>
        </p:nvSpPr>
        <p:spPr bwMode="auto">
          <a:xfrm>
            <a:off x="3981451" y="3375026"/>
            <a:ext cx="454025" cy="1312863"/>
          </a:xfrm>
          <a:prstGeom prst="line">
            <a:avLst/>
          </a:prstGeom>
          <a:noFill/>
          <a:ln w="26988">
            <a:solidFill>
              <a:schemeClr val="tx1"/>
            </a:solidFill>
            <a:rou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9723" name="Rectangle 27"/>
          <p:cNvSpPr>
            <a:spLocks noChangeArrowheads="1"/>
          </p:cNvSpPr>
          <p:nvPr/>
        </p:nvSpPr>
        <p:spPr bwMode="auto">
          <a:xfrm>
            <a:off x="5170489" y="2066925"/>
            <a:ext cx="414337" cy="317500"/>
          </a:xfrm>
          <a:prstGeom prst="rect">
            <a:avLst/>
          </a:prstGeom>
          <a:noFill/>
          <a:ln w="26988">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9724" name="Line 28"/>
          <p:cNvSpPr>
            <a:spLocks noChangeShapeType="1"/>
          </p:cNvSpPr>
          <p:nvPr/>
        </p:nvSpPr>
        <p:spPr bwMode="auto">
          <a:xfrm>
            <a:off x="4949825" y="1587500"/>
            <a:ext cx="319088" cy="431800"/>
          </a:xfrm>
          <a:prstGeom prst="line">
            <a:avLst/>
          </a:prstGeom>
          <a:noFill/>
          <a:ln w="26988">
            <a:solidFill>
              <a:schemeClr val="tx1"/>
            </a:solidFill>
            <a:rou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9725" name="Rectangle 29"/>
          <p:cNvSpPr>
            <a:spLocks noChangeArrowheads="1"/>
          </p:cNvSpPr>
          <p:nvPr/>
        </p:nvSpPr>
        <p:spPr bwMode="auto">
          <a:xfrm>
            <a:off x="6545264" y="4887914"/>
            <a:ext cx="414337" cy="314325"/>
          </a:xfrm>
          <a:prstGeom prst="rect">
            <a:avLst/>
          </a:prstGeom>
          <a:noFill/>
          <a:ln w="26988">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9726" name="Rectangle 30"/>
          <p:cNvSpPr>
            <a:spLocks noChangeArrowheads="1"/>
          </p:cNvSpPr>
          <p:nvPr/>
        </p:nvSpPr>
        <p:spPr bwMode="auto">
          <a:xfrm>
            <a:off x="5859464" y="3995738"/>
            <a:ext cx="414337" cy="315912"/>
          </a:xfrm>
          <a:prstGeom prst="rect">
            <a:avLst/>
          </a:prstGeom>
          <a:noFill/>
          <a:ln w="26988">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9727" name="Line 31"/>
          <p:cNvSpPr>
            <a:spLocks noChangeShapeType="1"/>
          </p:cNvSpPr>
          <p:nvPr/>
        </p:nvSpPr>
        <p:spPr bwMode="auto">
          <a:xfrm flipH="1" flipV="1">
            <a:off x="5418139" y="2379664"/>
            <a:ext cx="631825" cy="1584325"/>
          </a:xfrm>
          <a:prstGeom prst="line">
            <a:avLst/>
          </a:prstGeom>
          <a:noFill/>
          <a:ln w="26988">
            <a:solidFill>
              <a:schemeClr val="tx1"/>
            </a:solidFill>
            <a:round/>
            <a:head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9728" name="Line 32"/>
          <p:cNvSpPr>
            <a:spLocks noChangeShapeType="1"/>
          </p:cNvSpPr>
          <p:nvPr/>
        </p:nvSpPr>
        <p:spPr bwMode="auto">
          <a:xfrm flipH="1" flipV="1">
            <a:off x="6216651" y="4333876"/>
            <a:ext cx="525463" cy="550863"/>
          </a:xfrm>
          <a:prstGeom prst="line">
            <a:avLst/>
          </a:prstGeom>
          <a:noFill/>
          <a:ln w="26988">
            <a:solidFill>
              <a:schemeClr val="tx1"/>
            </a:solidFill>
            <a:rou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9729" name="Rectangle 33"/>
          <p:cNvSpPr>
            <a:spLocks noChangeArrowheads="1"/>
          </p:cNvSpPr>
          <p:nvPr/>
        </p:nvSpPr>
        <p:spPr bwMode="auto">
          <a:xfrm>
            <a:off x="5092700" y="4978401"/>
            <a:ext cx="419100" cy="315913"/>
          </a:xfrm>
          <a:prstGeom prst="rect">
            <a:avLst/>
          </a:prstGeom>
          <a:noFill/>
          <a:ln w="26988">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9730" name="Line 34"/>
          <p:cNvSpPr>
            <a:spLocks noChangeShapeType="1"/>
          </p:cNvSpPr>
          <p:nvPr/>
        </p:nvSpPr>
        <p:spPr bwMode="auto">
          <a:xfrm flipH="1" flipV="1">
            <a:off x="4683125" y="5000625"/>
            <a:ext cx="387350" cy="84138"/>
          </a:xfrm>
          <a:prstGeom prst="line">
            <a:avLst/>
          </a:prstGeom>
          <a:noFill/>
          <a:ln w="26988">
            <a:solidFill>
              <a:schemeClr val="tx1"/>
            </a:solidFill>
            <a:round/>
            <a:head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9731" name="Line 35"/>
          <p:cNvSpPr>
            <a:spLocks noChangeShapeType="1"/>
          </p:cNvSpPr>
          <p:nvPr/>
        </p:nvSpPr>
        <p:spPr bwMode="auto">
          <a:xfrm flipV="1">
            <a:off x="5440363" y="4316413"/>
            <a:ext cx="488950" cy="635000"/>
          </a:xfrm>
          <a:prstGeom prst="line">
            <a:avLst/>
          </a:prstGeom>
          <a:noFill/>
          <a:ln w="26988">
            <a:solidFill>
              <a:schemeClr val="tx1"/>
            </a:solidFill>
            <a:round/>
            <a:head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9732" name="Rectangle 36"/>
          <p:cNvSpPr>
            <a:spLocks noChangeArrowheads="1"/>
          </p:cNvSpPr>
          <p:nvPr/>
        </p:nvSpPr>
        <p:spPr bwMode="auto">
          <a:xfrm>
            <a:off x="4016375" y="5778501"/>
            <a:ext cx="412750" cy="314325"/>
          </a:xfrm>
          <a:prstGeom prst="rect">
            <a:avLst/>
          </a:prstGeom>
          <a:noFill/>
          <a:ln w="26988">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9733" name="Line 37"/>
          <p:cNvSpPr>
            <a:spLocks noChangeShapeType="1"/>
          </p:cNvSpPr>
          <p:nvPr/>
        </p:nvSpPr>
        <p:spPr bwMode="auto">
          <a:xfrm flipH="1" flipV="1">
            <a:off x="3911601" y="5472113"/>
            <a:ext cx="201613" cy="277812"/>
          </a:xfrm>
          <a:prstGeom prst="line">
            <a:avLst/>
          </a:prstGeom>
          <a:noFill/>
          <a:ln w="26988">
            <a:solidFill>
              <a:schemeClr val="tx1"/>
            </a:solidFill>
            <a:round/>
            <a:head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9734" name="Line 38"/>
          <p:cNvSpPr>
            <a:spLocks noChangeShapeType="1"/>
          </p:cNvSpPr>
          <p:nvPr/>
        </p:nvSpPr>
        <p:spPr bwMode="auto">
          <a:xfrm flipV="1">
            <a:off x="4295775" y="5130801"/>
            <a:ext cx="90488" cy="619125"/>
          </a:xfrm>
          <a:prstGeom prst="line">
            <a:avLst/>
          </a:prstGeom>
          <a:noFill/>
          <a:ln w="26988">
            <a:solidFill>
              <a:schemeClr val="tx1"/>
            </a:solidFill>
            <a:round/>
            <a:head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9735" name="Rectangle 39"/>
          <p:cNvSpPr>
            <a:spLocks noChangeArrowheads="1"/>
          </p:cNvSpPr>
          <p:nvPr/>
        </p:nvSpPr>
        <p:spPr bwMode="auto">
          <a:xfrm>
            <a:off x="5095875" y="5614988"/>
            <a:ext cx="419100" cy="315912"/>
          </a:xfrm>
          <a:prstGeom prst="rect">
            <a:avLst/>
          </a:prstGeom>
          <a:noFill/>
          <a:ln w="26988">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9736" name="Line 40"/>
          <p:cNvSpPr>
            <a:spLocks noChangeShapeType="1"/>
          </p:cNvSpPr>
          <p:nvPr/>
        </p:nvSpPr>
        <p:spPr bwMode="auto">
          <a:xfrm flipV="1">
            <a:off x="5302250" y="5308600"/>
            <a:ext cx="1588" cy="273050"/>
          </a:xfrm>
          <a:prstGeom prst="line">
            <a:avLst/>
          </a:prstGeom>
          <a:noFill/>
          <a:ln w="26988">
            <a:solidFill>
              <a:schemeClr val="tx1"/>
            </a:solidFill>
            <a:round/>
            <a:head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9737" name="Line 41"/>
          <p:cNvSpPr>
            <a:spLocks noChangeShapeType="1"/>
          </p:cNvSpPr>
          <p:nvPr/>
        </p:nvSpPr>
        <p:spPr bwMode="auto">
          <a:xfrm>
            <a:off x="4443414" y="5816600"/>
            <a:ext cx="623887" cy="0"/>
          </a:xfrm>
          <a:prstGeom prst="line">
            <a:avLst/>
          </a:prstGeom>
          <a:noFill/>
          <a:ln w="26988">
            <a:solidFill>
              <a:schemeClr val="tx1"/>
            </a:solidFill>
            <a:rou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9738" name="Rectangle 42"/>
          <p:cNvSpPr>
            <a:spLocks noChangeArrowheads="1"/>
          </p:cNvSpPr>
          <p:nvPr/>
        </p:nvSpPr>
        <p:spPr bwMode="auto">
          <a:xfrm>
            <a:off x="5854701" y="5961064"/>
            <a:ext cx="423863" cy="306387"/>
          </a:xfrm>
          <a:prstGeom prst="rect">
            <a:avLst/>
          </a:prstGeom>
          <a:noFill/>
          <a:ln w="26988">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9739" name="Line 43"/>
          <p:cNvSpPr>
            <a:spLocks noChangeShapeType="1"/>
          </p:cNvSpPr>
          <p:nvPr/>
        </p:nvSpPr>
        <p:spPr bwMode="auto">
          <a:xfrm flipH="1">
            <a:off x="6053138" y="4330700"/>
            <a:ext cx="12700" cy="1608138"/>
          </a:xfrm>
          <a:prstGeom prst="line">
            <a:avLst/>
          </a:prstGeom>
          <a:noFill/>
          <a:ln w="26988">
            <a:solidFill>
              <a:schemeClr val="tx1"/>
            </a:solidFill>
            <a:rou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9740" name="Line 44"/>
          <p:cNvSpPr>
            <a:spLocks noChangeShapeType="1"/>
          </p:cNvSpPr>
          <p:nvPr/>
        </p:nvSpPr>
        <p:spPr bwMode="auto">
          <a:xfrm flipH="1">
            <a:off x="6257925" y="5205414"/>
            <a:ext cx="476250" cy="706437"/>
          </a:xfrm>
          <a:prstGeom prst="line">
            <a:avLst/>
          </a:prstGeom>
          <a:noFill/>
          <a:ln w="26988">
            <a:solidFill>
              <a:schemeClr val="tx1"/>
            </a:solidFill>
            <a:rou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9741" name="Line 45"/>
          <p:cNvSpPr>
            <a:spLocks noChangeShapeType="1"/>
          </p:cNvSpPr>
          <p:nvPr/>
        </p:nvSpPr>
        <p:spPr bwMode="auto">
          <a:xfrm flipH="1" flipV="1">
            <a:off x="5524501" y="5856289"/>
            <a:ext cx="296863" cy="104775"/>
          </a:xfrm>
          <a:prstGeom prst="line">
            <a:avLst/>
          </a:prstGeom>
          <a:noFill/>
          <a:ln w="26988">
            <a:solidFill>
              <a:schemeClr val="tx1"/>
            </a:solidFill>
            <a:round/>
            <a:head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9742" name="Rectangle 46"/>
          <p:cNvSpPr>
            <a:spLocks noChangeArrowheads="1"/>
          </p:cNvSpPr>
          <p:nvPr/>
        </p:nvSpPr>
        <p:spPr bwMode="auto">
          <a:xfrm>
            <a:off x="7546975" y="4756150"/>
            <a:ext cx="25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3000">
                <a:solidFill>
                  <a:srgbClr val="00CCFF"/>
                </a:solidFill>
                <a:ea typeface="宋体" panose="02010600030101010101" pitchFamily="2" charset="-122"/>
              </a:rPr>
              <a:t>B</a:t>
            </a:r>
            <a:endParaRPr lang="en-US" altLang="zh-CN" sz="2400">
              <a:solidFill>
                <a:srgbClr val="00CCFF"/>
              </a:solidFill>
              <a:ea typeface="宋体" panose="02010600030101010101" pitchFamily="2" charset="-122"/>
            </a:endParaRPr>
          </a:p>
        </p:txBody>
      </p:sp>
      <p:sp>
        <p:nvSpPr>
          <p:cNvPr id="29743" name="Rectangle 47"/>
          <p:cNvSpPr>
            <a:spLocks noChangeArrowheads="1"/>
          </p:cNvSpPr>
          <p:nvPr/>
        </p:nvSpPr>
        <p:spPr bwMode="auto">
          <a:xfrm>
            <a:off x="7545388" y="1762125"/>
            <a:ext cx="25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r>
              <a:rPr lang="en-US" altLang="zh-CN" sz="3000">
                <a:solidFill>
                  <a:srgbClr val="00CCFF"/>
                </a:solidFill>
                <a:ea typeface="宋体" panose="02010600030101010101" pitchFamily="2" charset="-122"/>
              </a:rPr>
              <a:t>A</a:t>
            </a:r>
            <a:endParaRPr lang="en-US" altLang="zh-CN" sz="2400">
              <a:solidFill>
                <a:srgbClr val="00CCFF"/>
              </a:solidFill>
              <a:ea typeface="宋体" panose="02010600030101010101" pitchFamily="2" charset="-122"/>
            </a:endParaRPr>
          </a:p>
        </p:txBody>
      </p:sp>
      <p:grpSp>
        <p:nvGrpSpPr>
          <p:cNvPr id="29744" name="Group 48"/>
          <p:cNvGrpSpPr/>
          <p:nvPr/>
        </p:nvGrpSpPr>
        <p:grpSpPr bwMode="auto">
          <a:xfrm>
            <a:off x="8461375" y="1533526"/>
            <a:ext cx="1612900" cy="1254125"/>
            <a:chOff x="4464" y="842"/>
            <a:chExt cx="983" cy="790"/>
          </a:xfrm>
        </p:grpSpPr>
        <p:sp>
          <p:nvSpPr>
            <p:cNvPr id="29754" name="Rectangle 49"/>
            <p:cNvSpPr>
              <a:spLocks noChangeArrowheads="1"/>
            </p:cNvSpPr>
            <p:nvPr/>
          </p:nvSpPr>
          <p:spPr bwMode="auto">
            <a:xfrm>
              <a:off x="4464" y="1028"/>
              <a:ext cx="983" cy="604"/>
            </a:xfrm>
            <a:prstGeom prst="rect">
              <a:avLst/>
            </a:prstGeom>
            <a:solidFill>
              <a:srgbClr val="FFFFCC"/>
            </a:solidFill>
            <a:ln w="1270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9755" name="Rectangle 50"/>
            <p:cNvSpPr>
              <a:spLocks noChangeArrowheads="1"/>
            </p:cNvSpPr>
            <p:nvPr/>
          </p:nvSpPr>
          <p:spPr bwMode="auto">
            <a:xfrm>
              <a:off x="4464" y="842"/>
              <a:ext cx="394" cy="186"/>
            </a:xfrm>
            <a:prstGeom prst="rect">
              <a:avLst/>
            </a:prstGeom>
            <a:solidFill>
              <a:srgbClr val="FFFFCC"/>
            </a:solidFill>
            <a:ln w="1270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sp>
        <p:nvSpPr>
          <p:cNvPr id="29745" name="Rectangle 51"/>
          <p:cNvSpPr>
            <a:spLocks noChangeArrowheads="1"/>
          </p:cNvSpPr>
          <p:nvPr/>
        </p:nvSpPr>
        <p:spPr bwMode="auto">
          <a:xfrm>
            <a:off x="8600682" y="1992313"/>
            <a:ext cx="1348574" cy="338554"/>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r>
              <a:rPr lang="en-US" altLang="zh-CN" sz="2200">
                <a:ea typeface="宋体" panose="02010600030101010101" pitchFamily="2" charset="-122"/>
              </a:rPr>
              <a:t>Package A</a:t>
            </a:r>
            <a:endParaRPr lang="en-US" altLang="zh-CN" sz="2400">
              <a:ea typeface="宋体" panose="02010600030101010101" pitchFamily="2" charset="-122"/>
            </a:endParaRPr>
          </a:p>
        </p:txBody>
      </p:sp>
      <p:grpSp>
        <p:nvGrpSpPr>
          <p:cNvPr id="29746" name="Group 52"/>
          <p:cNvGrpSpPr/>
          <p:nvPr/>
        </p:nvGrpSpPr>
        <p:grpSpPr bwMode="auto">
          <a:xfrm>
            <a:off x="8458200" y="4521201"/>
            <a:ext cx="1612900" cy="1254125"/>
            <a:chOff x="4464" y="842"/>
            <a:chExt cx="983" cy="790"/>
          </a:xfrm>
        </p:grpSpPr>
        <p:sp>
          <p:nvSpPr>
            <p:cNvPr id="29752" name="Rectangle 53"/>
            <p:cNvSpPr>
              <a:spLocks noChangeArrowheads="1"/>
            </p:cNvSpPr>
            <p:nvPr/>
          </p:nvSpPr>
          <p:spPr bwMode="auto">
            <a:xfrm>
              <a:off x="4464" y="1028"/>
              <a:ext cx="983" cy="604"/>
            </a:xfrm>
            <a:prstGeom prst="rect">
              <a:avLst/>
            </a:prstGeom>
            <a:solidFill>
              <a:srgbClr val="FFFFCC"/>
            </a:solidFill>
            <a:ln w="1270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9753" name="Rectangle 54"/>
            <p:cNvSpPr>
              <a:spLocks noChangeArrowheads="1"/>
            </p:cNvSpPr>
            <p:nvPr/>
          </p:nvSpPr>
          <p:spPr bwMode="auto">
            <a:xfrm>
              <a:off x="4464" y="842"/>
              <a:ext cx="394" cy="186"/>
            </a:xfrm>
            <a:prstGeom prst="rect">
              <a:avLst/>
            </a:prstGeom>
            <a:solidFill>
              <a:srgbClr val="FFFFCC"/>
            </a:solidFill>
            <a:ln w="12700">
              <a:solidFill>
                <a:srgbClr val="8A0E5E"/>
              </a:solidFill>
              <a:miter lim="800000"/>
            </a:ln>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sp>
        <p:nvSpPr>
          <p:cNvPr id="29747" name="Rectangle 55"/>
          <p:cNvSpPr>
            <a:spLocks noChangeArrowheads="1"/>
          </p:cNvSpPr>
          <p:nvPr/>
        </p:nvSpPr>
        <p:spPr bwMode="auto">
          <a:xfrm>
            <a:off x="8589716" y="4979988"/>
            <a:ext cx="13641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r>
              <a:rPr lang="en-US" altLang="zh-CN" sz="2200" dirty="0">
                <a:ea typeface="宋体" panose="02010600030101010101" pitchFamily="2" charset="-122"/>
              </a:rPr>
              <a:t>Package B</a:t>
            </a:r>
            <a:endParaRPr lang="en-US" altLang="zh-CN" sz="2400" dirty="0">
              <a:ea typeface="宋体" panose="02010600030101010101" pitchFamily="2" charset="-122"/>
            </a:endParaRPr>
          </a:p>
        </p:txBody>
      </p:sp>
      <p:sp>
        <p:nvSpPr>
          <p:cNvPr id="29748" name="Line 56"/>
          <p:cNvSpPr>
            <a:spLocks noChangeShapeType="1"/>
          </p:cNvSpPr>
          <p:nvPr/>
        </p:nvSpPr>
        <p:spPr bwMode="auto">
          <a:xfrm>
            <a:off x="9372600" y="2832100"/>
            <a:ext cx="0" cy="1968500"/>
          </a:xfrm>
          <a:prstGeom prst="line">
            <a:avLst/>
          </a:prstGeom>
          <a:noFill/>
          <a:ln w="28575">
            <a:solidFill>
              <a:schemeClr val="tx1"/>
            </a:solidFill>
            <a:prstDash val="lgDash"/>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9" name="Rectangle 57"/>
          <p:cNvSpPr>
            <a:spLocks noGrp="1" noChangeArrowheads="1"/>
          </p:cNvSpPr>
          <p:nvPr>
            <p:ph type="title"/>
          </p:nvPr>
        </p:nvSpPr>
        <p:spPr/>
        <p:txBody>
          <a:bodyPr/>
          <a:lstStyle/>
          <a:p>
            <a:pPr eaLnBrk="1" hangingPunct="1"/>
            <a:r>
              <a:rPr lang="zh-CN" altLang="en-US" dirty="0" smtClean="0"/>
              <a:t>优化示例：</a:t>
            </a:r>
            <a:r>
              <a:rPr lang="en-US" altLang="zh-CN" dirty="0" smtClean="0"/>
              <a:t>Partitioning</a:t>
            </a:r>
            <a:endParaRPr lang="en-US" altLang="zh-CN" dirty="0" smtClean="0"/>
          </a:p>
        </p:txBody>
      </p:sp>
      <p:sp>
        <p:nvSpPr>
          <p:cNvPr id="29750" name="Rectangle 58"/>
          <p:cNvSpPr>
            <a:spLocks noChangeArrowheads="1"/>
          </p:cNvSpPr>
          <p:nvPr/>
        </p:nvSpPr>
        <p:spPr bwMode="auto">
          <a:xfrm>
            <a:off x="2044700" y="3590925"/>
            <a:ext cx="8128000" cy="114300"/>
          </a:xfrm>
          <a:prstGeom prst="rect">
            <a:avLst/>
          </a:prstGeom>
          <a:solidFill>
            <a:srgbClr val="CCE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9751" name="Line 59"/>
          <p:cNvSpPr>
            <a:spLocks noChangeShapeType="1"/>
          </p:cNvSpPr>
          <p:nvPr/>
        </p:nvSpPr>
        <p:spPr bwMode="auto">
          <a:xfrm>
            <a:off x="2070100" y="3648075"/>
            <a:ext cx="8064500" cy="0"/>
          </a:xfrm>
          <a:prstGeom prst="line">
            <a:avLst/>
          </a:prstGeom>
          <a:noFill/>
          <a:ln w="57150">
            <a:solidFill>
              <a:srgbClr val="00CCFF"/>
            </a:solidFill>
            <a:prstDash val="dash"/>
            <a:roun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sp>
        <p:nvSpPr>
          <p:cNvPr id="2" name="文本框 1"/>
          <p:cNvSpPr txBox="1"/>
          <p:nvPr/>
        </p:nvSpPr>
        <p:spPr>
          <a:xfrm>
            <a:off x="7614378" y="6136374"/>
            <a:ext cx="2746265" cy="584775"/>
          </a:xfrm>
          <a:prstGeom prst="rect">
            <a:avLst/>
          </a:prstGeom>
          <a:noFill/>
        </p:spPr>
        <p:txBody>
          <a:bodyPr wrap="none" rtlCol="0">
            <a:spAutoFit/>
          </a:bodyPr>
          <a:lstStyle/>
          <a:p>
            <a:r>
              <a:rPr lang="zh-CN" altLang="en-US" sz="3200" dirty="0">
                <a:solidFill>
                  <a:srgbClr val="EB7C11"/>
                </a:solidFill>
                <a:latin typeface="华文行楷" panose="02010800040101010101" pitchFamily="2" charset="-122"/>
                <a:ea typeface="华文行楷" panose="02010800040101010101" pitchFamily="2" charset="-122"/>
              </a:rPr>
              <a:t>高内聚 低耦合</a:t>
            </a:r>
            <a:endParaRPr lang="zh-CN" altLang="en-US" sz="3200" dirty="0">
              <a:solidFill>
                <a:srgbClr val="EB7C11"/>
              </a:solidFill>
              <a:latin typeface="华文行楷" panose="02010800040101010101" pitchFamily="2" charset="-122"/>
              <a:ea typeface="华文行楷" panose="02010800040101010101" pitchFamily="2" charset="-122"/>
            </a:endParaRPr>
          </a:p>
        </p:txBody>
      </p:sp>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6</a:t>
            </a:r>
            <a:r>
              <a:rPr lang="zh-CN" altLang="en-US" smtClean="0"/>
              <a:t>）适配器模式</a:t>
            </a:r>
            <a:r>
              <a:rPr lang="en-US" altLang="zh-CN" smtClean="0"/>
              <a:t>Adapter</a:t>
            </a:r>
            <a:endParaRPr lang="zh-CN" altLang="en-US" dirty="0"/>
          </a:p>
        </p:txBody>
      </p:sp>
      <p:sp>
        <p:nvSpPr>
          <p:cNvPr id="3" name="内容占位符 2"/>
          <p:cNvSpPr>
            <a:spLocks noGrp="1"/>
          </p:cNvSpPr>
          <p:nvPr>
            <p:ph idx="1"/>
          </p:nvPr>
        </p:nvSpPr>
        <p:spPr/>
        <p:txBody>
          <a:bodyPr/>
          <a:lstStyle/>
          <a:p>
            <a:r>
              <a:rPr lang="zh-CN" altLang="en-US" dirty="0" smtClean="0"/>
              <a:t>适配是在不改变原有实现的基础上，将原先不兼容的接口转换成兼容的接口。</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dirty="0" smtClean="0"/>
              <a:t>在软件系统中，由于应用环境的变化，常常需要将“一些现存的对象”放在新的环境中应用，但是新环境要求的接口不满足这些现存对象的要求。</a:t>
            </a:r>
            <a:endParaRPr lang="en-US" altLang="zh-CN" dirty="0" smtClean="0"/>
          </a:p>
          <a:p>
            <a:pPr lvl="1"/>
            <a:r>
              <a:rPr lang="zh-CN" altLang="en-US" dirty="0" smtClean="0"/>
              <a:t>如何应对这种“迁移的变化”？如何既能利用现有对象的良好实现，又能同时满足新的应用环境所要求的接口</a:t>
            </a:r>
            <a:r>
              <a:rPr lang="en-US" altLang="zh-CN" dirty="0" smtClean="0"/>
              <a:t>?</a:t>
            </a:r>
            <a:endParaRPr lang="en-US" altLang="zh-CN" dirty="0" smtClean="0"/>
          </a:p>
          <a:p>
            <a:pPr lvl="1"/>
            <a:endParaRPr lang="zh-CN" altLang="en-US" dirty="0" smtClean="0"/>
          </a:p>
          <a:p>
            <a:endParaRPr lang="zh-CN" altLang="en-US" dirty="0"/>
          </a:p>
        </p:txBody>
      </p:sp>
      <p:sp>
        <p:nvSpPr>
          <p:cNvPr id="4" name="矩形 3"/>
          <p:cNvSpPr/>
          <p:nvPr/>
        </p:nvSpPr>
        <p:spPr>
          <a:xfrm>
            <a:off x="11013196" y="-27384"/>
            <a:ext cx="1171603" cy="400110"/>
          </a:xfrm>
          <a:prstGeom prst="rect">
            <a:avLst/>
          </a:prstGeom>
          <a:solidFill>
            <a:srgbClr val="EB7C1F"/>
          </a:solidFill>
          <a:ln>
            <a:solidFill>
              <a:schemeClr val="accent1">
                <a:lumMod val="20000"/>
                <a:lumOff val="80000"/>
              </a:schemeClr>
            </a:solidFill>
          </a:ln>
        </p:spPr>
        <p:txBody>
          <a:bodyPr wrap="none">
            <a:spAutoFit/>
          </a:bodyPr>
          <a:lstStyle/>
          <a:p>
            <a:r>
              <a:rPr lang="en-US" altLang="zh-CN" sz="2000" dirty="0">
                <a:solidFill>
                  <a:schemeClr val="bg1"/>
                </a:solidFill>
                <a:latin typeface="+mn-ea"/>
              </a:rPr>
              <a:t>Adapter</a:t>
            </a:r>
            <a:endParaRPr lang="zh-CN" altLang="en-US" sz="2000" dirty="0">
              <a:solidFill>
                <a:schemeClr val="bg1"/>
              </a:solidFill>
              <a:latin typeface="+mn-ea"/>
            </a:endParaRPr>
          </a:p>
        </p:txBody>
      </p:sp>
      <p:pic>
        <p:nvPicPr>
          <p:cNvPr id="5" name="图片 4"/>
          <p:cNvPicPr>
            <a:picLocks noChangeAspect="1"/>
          </p:cNvPicPr>
          <p:nvPr/>
        </p:nvPicPr>
        <p:blipFill>
          <a:blip r:embed="rId1"/>
          <a:stretch>
            <a:fillRect/>
          </a:stretch>
        </p:blipFill>
        <p:spPr>
          <a:xfrm>
            <a:off x="2642178" y="2142971"/>
            <a:ext cx="1080000" cy="1080000"/>
          </a:xfrm>
          <a:prstGeom prst="rect">
            <a:avLst/>
          </a:prstGeom>
        </p:spPr>
      </p:pic>
      <p:pic>
        <p:nvPicPr>
          <p:cNvPr id="6" name="图片 5"/>
          <p:cNvPicPr>
            <a:picLocks noChangeAspect="1"/>
          </p:cNvPicPr>
          <p:nvPr/>
        </p:nvPicPr>
        <p:blipFill>
          <a:blip r:embed="rId2"/>
          <a:stretch>
            <a:fillRect/>
          </a:stretch>
        </p:blipFill>
        <p:spPr>
          <a:xfrm>
            <a:off x="4442376" y="2142971"/>
            <a:ext cx="1140676" cy="1080000"/>
          </a:xfrm>
          <a:prstGeom prst="rect">
            <a:avLst/>
          </a:prstGeom>
        </p:spPr>
      </p:pic>
      <p:pic>
        <p:nvPicPr>
          <p:cNvPr id="8" name="图片 7"/>
          <p:cNvPicPr>
            <a:picLocks noChangeAspect="1"/>
          </p:cNvPicPr>
          <p:nvPr/>
        </p:nvPicPr>
        <p:blipFill>
          <a:blip r:embed="rId3"/>
          <a:stretch>
            <a:fillRect/>
          </a:stretch>
        </p:blipFill>
        <p:spPr>
          <a:xfrm>
            <a:off x="8526428" y="2060848"/>
            <a:ext cx="1080000" cy="1244246"/>
          </a:xfrm>
          <a:prstGeom prst="rect">
            <a:avLst/>
          </a:prstGeom>
        </p:spPr>
      </p:pic>
      <p:pic>
        <p:nvPicPr>
          <p:cNvPr id="10" name="图片 9"/>
          <p:cNvPicPr>
            <a:picLocks noChangeAspect="1"/>
          </p:cNvPicPr>
          <p:nvPr/>
        </p:nvPicPr>
        <p:blipFill>
          <a:blip r:embed="rId4"/>
          <a:stretch>
            <a:fillRect/>
          </a:stretch>
        </p:blipFill>
        <p:spPr>
          <a:xfrm>
            <a:off x="6528049" y="2142971"/>
            <a:ext cx="1151447" cy="1080000"/>
          </a:xfrm>
          <a:prstGeom prst="rect">
            <a:avLst/>
          </a:prstGeom>
        </p:spPr>
      </p:pic>
      <p:sp>
        <p:nvSpPr>
          <p:cNvPr id="11" name="灯片编号占位符 10"/>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anim calcmode="lin" valueType="num">
                                      <p:cBhvr additive="base">
                                        <p:cTn id="1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举例：画图</a:t>
            </a:r>
            <a:endParaRPr lang="zh-CN" altLang="en-US" dirty="0"/>
          </a:p>
        </p:txBody>
      </p:sp>
      <p:sp>
        <p:nvSpPr>
          <p:cNvPr id="3" name="内容占位符 2"/>
          <p:cNvSpPr>
            <a:spLocks noGrp="1"/>
          </p:cNvSpPr>
          <p:nvPr>
            <p:ph idx="1"/>
          </p:nvPr>
        </p:nvSpPr>
        <p:spPr/>
        <p:txBody>
          <a:bodyPr/>
          <a:lstStyle/>
          <a:p>
            <a:r>
              <a:rPr lang="zh-CN" altLang="en-US" smtClean="0"/>
              <a:t>客户类通过</a:t>
            </a:r>
            <a:r>
              <a:rPr lang="en-US" altLang="zh-CN" smtClean="0"/>
              <a:t>Shape</a:t>
            </a:r>
            <a:r>
              <a:rPr lang="zh-CN" altLang="en-US" smtClean="0"/>
              <a:t>接口操作所有的图形</a:t>
            </a:r>
            <a:endParaRPr lang="zh-CN" altLang="en-US" smtClean="0"/>
          </a:p>
          <a:p>
            <a:endParaRPr lang="zh-CN" altLang="en-US" dirty="0"/>
          </a:p>
        </p:txBody>
      </p:sp>
      <p:pic>
        <p:nvPicPr>
          <p:cNvPr id="4" name="图片 3"/>
          <p:cNvPicPr>
            <a:picLocks noChangeAspect="1"/>
          </p:cNvPicPr>
          <p:nvPr/>
        </p:nvPicPr>
        <p:blipFill>
          <a:blip r:embed="rId1"/>
          <a:stretch>
            <a:fillRect/>
          </a:stretch>
        </p:blipFill>
        <p:spPr>
          <a:xfrm>
            <a:off x="3265558" y="2318544"/>
            <a:ext cx="5105400" cy="3533775"/>
          </a:xfrm>
          <a:prstGeom prst="rect">
            <a:avLst/>
          </a:prstGeom>
        </p:spPr>
      </p:pic>
      <p:pic>
        <p:nvPicPr>
          <p:cNvPr id="5" name="图片 4"/>
          <p:cNvPicPr>
            <a:picLocks noChangeAspect="1"/>
          </p:cNvPicPr>
          <p:nvPr/>
        </p:nvPicPr>
        <p:blipFill>
          <a:blip r:embed="rId2"/>
          <a:stretch>
            <a:fillRect/>
          </a:stretch>
        </p:blipFill>
        <p:spPr>
          <a:xfrm>
            <a:off x="3279168" y="2534568"/>
            <a:ext cx="1891325" cy="1008112"/>
          </a:xfrm>
          <a:prstGeom prst="rect">
            <a:avLst/>
          </a:prstGeom>
        </p:spPr>
      </p:pic>
      <p:sp>
        <p:nvSpPr>
          <p:cNvPr id="7" name="矩形 6"/>
          <p:cNvSpPr/>
          <p:nvPr/>
        </p:nvSpPr>
        <p:spPr>
          <a:xfrm>
            <a:off x="11013196" y="-27384"/>
            <a:ext cx="1171603" cy="400110"/>
          </a:xfrm>
          <a:prstGeom prst="rect">
            <a:avLst/>
          </a:prstGeom>
          <a:solidFill>
            <a:srgbClr val="EB7C1F"/>
          </a:solidFill>
          <a:ln>
            <a:solidFill>
              <a:schemeClr val="accent1">
                <a:lumMod val="20000"/>
                <a:lumOff val="80000"/>
              </a:schemeClr>
            </a:solidFill>
          </a:ln>
        </p:spPr>
        <p:txBody>
          <a:bodyPr wrap="none">
            <a:spAutoFit/>
          </a:bodyPr>
          <a:lstStyle/>
          <a:p>
            <a:r>
              <a:rPr lang="en-US" altLang="zh-CN" sz="2000" dirty="0">
                <a:solidFill>
                  <a:schemeClr val="bg1"/>
                </a:solidFill>
                <a:latin typeface="+mn-ea"/>
              </a:rPr>
              <a:t>Adapter</a:t>
            </a:r>
            <a:endParaRPr lang="zh-CN" altLang="en-US" sz="2000" dirty="0">
              <a:solidFill>
                <a:schemeClr val="bg1"/>
              </a:solidFill>
              <a:latin typeface="+mn-ea"/>
            </a:endParaRPr>
          </a:p>
        </p:txBody>
      </p:sp>
      <p:sp>
        <p:nvSpPr>
          <p:cNvPr id="10" name="灯片编号占位符 9"/>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z="2800" dirty="0"/>
              <a:t>现在需要增加一种新的形状</a:t>
            </a:r>
            <a:r>
              <a:rPr lang="en-US" altLang="zh-CN" sz="2800" dirty="0"/>
              <a:t>——Circle</a:t>
            </a:r>
            <a:endParaRPr lang="en-US" altLang="zh-CN" sz="2800" dirty="0"/>
          </a:p>
          <a:p>
            <a:pPr lvl="1"/>
            <a:r>
              <a:rPr lang="zh-CN" altLang="en-US" sz="2400" dirty="0"/>
              <a:t>当然可以选择重新编写这个</a:t>
            </a:r>
            <a:r>
              <a:rPr lang="en-US" altLang="zh-CN" sz="2400" dirty="0"/>
              <a:t>Circle</a:t>
            </a:r>
            <a:r>
              <a:rPr lang="zh-CN" altLang="en-US" sz="2400" dirty="0"/>
              <a:t>类，并且使其实现</a:t>
            </a:r>
            <a:r>
              <a:rPr lang="en-US" altLang="zh-CN" sz="2400" dirty="0"/>
              <a:t>Shape</a:t>
            </a:r>
            <a:r>
              <a:rPr lang="zh-CN" altLang="en-US" sz="2400" dirty="0"/>
              <a:t>接口</a:t>
            </a:r>
            <a:endParaRPr lang="zh-CN" altLang="en-US" sz="2400" dirty="0"/>
          </a:p>
          <a:p>
            <a:pPr lvl="2"/>
            <a:r>
              <a:rPr lang="zh-CN" altLang="en-US" sz="2400" dirty="0"/>
              <a:t>因为需要重新开发</a:t>
            </a:r>
            <a:r>
              <a:rPr lang="en-US" altLang="zh-CN" sz="2400" dirty="0"/>
              <a:t>Circle</a:t>
            </a:r>
            <a:r>
              <a:rPr lang="zh-CN" altLang="en-US" sz="2400" dirty="0"/>
              <a:t>的</a:t>
            </a:r>
            <a:r>
              <a:rPr lang="en-US" altLang="zh-CN" sz="2400" dirty="0"/>
              <a:t>display</a:t>
            </a:r>
            <a:r>
              <a:rPr lang="zh-CN" altLang="en-US" sz="2400" dirty="0"/>
              <a:t>、</a:t>
            </a:r>
            <a:r>
              <a:rPr lang="en-US" altLang="zh-CN" sz="2400" dirty="0" err="1"/>
              <a:t>undisplay</a:t>
            </a:r>
            <a:r>
              <a:rPr lang="zh-CN" altLang="en-US" sz="2400" dirty="0"/>
              <a:t>、</a:t>
            </a:r>
            <a:r>
              <a:rPr lang="en-US" altLang="zh-CN" sz="2400" dirty="0"/>
              <a:t>fill </a:t>
            </a:r>
            <a:r>
              <a:rPr lang="zh-CN" altLang="en-US" sz="2400" dirty="0"/>
              <a:t>函数，工作量比较大</a:t>
            </a:r>
            <a:endParaRPr lang="zh-CN" altLang="en-US" sz="2400" dirty="0"/>
          </a:p>
          <a:p>
            <a:pPr lvl="1"/>
            <a:r>
              <a:rPr lang="zh-CN" altLang="en-US" sz="2400" dirty="0"/>
              <a:t>我们发现有一个别人编写的类可以满足我们的功能，但是这个类的接口不符合</a:t>
            </a:r>
            <a:r>
              <a:rPr lang="en-US" altLang="zh-CN" sz="2400" dirty="0"/>
              <a:t>Shape</a:t>
            </a:r>
            <a:r>
              <a:rPr lang="zh-CN" altLang="en-US" sz="2400" dirty="0"/>
              <a:t>类的要求</a:t>
            </a:r>
            <a:endParaRPr lang="zh-CN" altLang="en-US" sz="2400" dirty="0"/>
          </a:p>
          <a:p>
            <a:endParaRPr lang="zh-CN" altLang="en-US" sz="2800" dirty="0"/>
          </a:p>
        </p:txBody>
      </p:sp>
      <p:pic>
        <p:nvPicPr>
          <p:cNvPr id="4" name="图片 3"/>
          <p:cNvPicPr>
            <a:picLocks noChangeAspect="1"/>
          </p:cNvPicPr>
          <p:nvPr/>
        </p:nvPicPr>
        <p:blipFill>
          <a:blip r:embed="rId1"/>
          <a:stretch>
            <a:fillRect/>
          </a:stretch>
        </p:blipFill>
        <p:spPr>
          <a:xfrm>
            <a:off x="5087889" y="4074469"/>
            <a:ext cx="2117529" cy="2594891"/>
          </a:xfrm>
          <a:prstGeom prst="rect">
            <a:avLst/>
          </a:prstGeom>
        </p:spPr>
      </p:pic>
      <p:sp>
        <p:nvSpPr>
          <p:cNvPr id="6" name="矩形 5"/>
          <p:cNvSpPr/>
          <p:nvPr/>
        </p:nvSpPr>
        <p:spPr>
          <a:xfrm>
            <a:off x="11013196" y="-27384"/>
            <a:ext cx="1171603" cy="400110"/>
          </a:xfrm>
          <a:prstGeom prst="rect">
            <a:avLst/>
          </a:prstGeom>
          <a:solidFill>
            <a:srgbClr val="EB7C1F"/>
          </a:solidFill>
          <a:ln>
            <a:solidFill>
              <a:schemeClr val="accent1">
                <a:lumMod val="20000"/>
                <a:lumOff val="80000"/>
              </a:schemeClr>
            </a:solidFill>
          </a:ln>
        </p:spPr>
        <p:txBody>
          <a:bodyPr wrap="none">
            <a:spAutoFit/>
          </a:bodyPr>
          <a:lstStyle/>
          <a:p>
            <a:r>
              <a:rPr lang="en-US" altLang="zh-CN" sz="2000" dirty="0">
                <a:solidFill>
                  <a:schemeClr val="bg1"/>
                </a:solidFill>
                <a:latin typeface="+mn-ea"/>
              </a:rPr>
              <a:t>Adapter</a:t>
            </a:r>
            <a:endParaRPr lang="zh-CN" altLang="en-US" sz="2000" dirty="0">
              <a:solidFill>
                <a:schemeClr val="bg1"/>
              </a:solidFill>
              <a:latin typeface="+mn-ea"/>
            </a:endParaRPr>
          </a:p>
        </p:txBody>
      </p:sp>
      <p:sp>
        <p:nvSpPr>
          <p:cNvPr id="7" name="灯片编号占位符 6"/>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mtClean="0"/>
              <a:t>应用</a:t>
            </a:r>
            <a:r>
              <a:rPr lang="en-US" altLang="zh-CN" smtClean="0"/>
              <a:t>Adapter</a:t>
            </a:r>
            <a:r>
              <a:rPr lang="zh-CN" altLang="en-US" smtClean="0"/>
              <a:t>模式将其轻松搞定</a:t>
            </a:r>
            <a:endParaRPr lang="zh-CN" altLang="en-US" dirty="0"/>
          </a:p>
        </p:txBody>
      </p:sp>
      <p:pic>
        <p:nvPicPr>
          <p:cNvPr id="4" name="图片 3"/>
          <p:cNvPicPr>
            <a:picLocks noChangeAspect="1"/>
          </p:cNvPicPr>
          <p:nvPr/>
        </p:nvPicPr>
        <p:blipFill>
          <a:blip r:embed="rId1"/>
          <a:stretch>
            <a:fillRect/>
          </a:stretch>
        </p:blipFill>
        <p:spPr>
          <a:xfrm>
            <a:off x="1563509" y="1961179"/>
            <a:ext cx="8992407" cy="4680520"/>
          </a:xfrm>
          <a:prstGeom prst="rect">
            <a:avLst/>
          </a:prstGeom>
        </p:spPr>
      </p:pic>
      <p:sp>
        <p:nvSpPr>
          <p:cNvPr id="6" name="矩形 5"/>
          <p:cNvSpPr/>
          <p:nvPr/>
        </p:nvSpPr>
        <p:spPr>
          <a:xfrm>
            <a:off x="11013196" y="-27384"/>
            <a:ext cx="1171603" cy="400110"/>
          </a:xfrm>
          <a:prstGeom prst="rect">
            <a:avLst/>
          </a:prstGeom>
          <a:solidFill>
            <a:srgbClr val="EB7C1F"/>
          </a:solidFill>
          <a:ln>
            <a:solidFill>
              <a:schemeClr val="accent1">
                <a:lumMod val="20000"/>
                <a:lumOff val="80000"/>
              </a:schemeClr>
            </a:solidFill>
          </a:ln>
        </p:spPr>
        <p:txBody>
          <a:bodyPr wrap="none">
            <a:spAutoFit/>
          </a:bodyPr>
          <a:lstStyle/>
          <a:p>
            <a:r>
              <a:rPr lang="en-US" altLang="zh-CN" sz="2000" dirty="0">
                <a:solidFill>
                  <a:schemeClr val="bg1"/>
                </a:solidFill>
                <a:latin typeface="+mn-ea"/>
              </a:rPr>
              <a:t>Adapter</a:t>
            </a:r>
            <a:endParaRPr lang="zh-CN" altLang="en-US" sz="2000" dirty="0">
              <a:solidFill>
                <a:schemeClr val="bg1"/>
              </a:solidFill>
              <a:latin typeface="+mn-ea"/>
            </a:endParaRPr>
          </a:p>
        </p:txBody>
      </p:sp>
      <p:sp>
        <p:nvSpPr>
          <p:cNvPr id="9" name="灯片编号占位符 8"/>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Adapter</a:t>
            </a:r>
            <a:r>
              <a:rPr lang="zh-CN" altLang="en-US" smtClean="0"/>
              <a:t>模式的</a:t>
            </a:r>
            <a:r>
              <a:rPr lang="en-US" altLang="zh-CN" smtClean="0"/>
              <a:t>Solution</a:t>
            </a:r>
            <a:endParaRPr lang="zh-CN" altLang="en-US" dirty="0"/>
          </a:p>
        </p:txBody>
      </p:sp>
      <p:sp>
        <p:nvSpPr>
          <p:cNvPr id="5" name="内容占位符 4"/>
          <p:cNvSpPr>
            <a:spLocks noGrp="1"/>
          </p:cNvSpPr>
          <p:nvPr>
            <p:ph idx="1"/>
          </p:nvPr>
        </p:nvSpPr>
        <p:spPr/>
        <p:txBody>
          <a:bodyPr/>
          <a:lstStyle/>
          <a:p>
            <a:pPr marL="0" indent="0">
              <a:buNone/>
            </a:pPr>
            <a:r>
              <a:rPr lang="en-US" altLang="zh-CN" dirty="0" smtClean="0"/>
              <a:t>1. </a:t>
            </a:r>
            <a:r>
              <a:rPr lang="zh-CN" altLang="en-US" dirty="0" smtClean="0"/>
              <a:t>类</a:t>
            </a:r>
            <a:r>
              <a:rPr lang="en-US" altLang="zh-CN" dirty="0" smtClean="0"/>
              <a:t>Adapter</a:t>
            </a:r>
            <a:r>
              <a:rPr lang="zh-CN" altLang="en-US" dirty="0" smtClean="0"/>
              <a:t>：</a:t>
            </a:r>
            <a:r>
              <a:rPr lang="en-US" altLang="zh-CN" dirty="0" smtClean="0"/>
              <a:t>Adapter</a:t>
            </a:r>
            <a:r>
              <a:rPr lang="zh-CN" altLang="en-US" dirty="0" smtClean="0"/>
              <a:t>与</a:t>
            </a:r>
            <a:r>
              <a:rPr lang="en-US" altLang="zh-CN" dirty="0" err="1" smtClean="0"/>
              <a:t>Adaptee</a:t>
            </a:r>
            <a:r>
              <a:rPr lang="zh-CN" altLang="en-US" dirty="0" smtClean="0"/>
              <a:t>是继承关系</a:t>
            </a:r>
            <a:endParaRPr lang="zh-CN" altLang="en-US" dirty="0" smtClean="0"/>
          </a:p>
          <a:p>
            <a:endParaRPr lang="zh-CN" altLang="en-US" dirty="0"/>
          </a:p>
        </p:txBody>
      </p:sp>
      <p:pic>
        <p:nvPicPr>
          <p:cNvPr id="4" name="图片 3"/>
          <p:cNvPicPr>
            <a:picLocks noChangeAspect="1"/>
          </p:cNvPicPr>
          <p:nvPr/>
        </p:nvPicPr>
        <p:blipFill>
          <a:blip r:embed="rId1"/>
          <a:stretch>
            <a:fillRect/>
          </a:stretch>
        </p:blipFill>
        <p:spPr>
          <a:xfrm>
            <a:off x="1659053" y="1947383"/>
            <a:ext cx="8432277" cy="4752528"/>
          </a:xfrm>
          <a:prstGeom prst="rect">
            <a:avLst/>
          </a:prstGeom>
        </p:spPr>
      </p:pic>
      <p:sp>
        <p:nvSpPr>
          <p:cNvPr id="7" name="矩形 6"/>
          <p:cNvSpPr/>
          <p:nvPr/>
        </p:nvSpPr>
        <p:spPr>
          <a:xfrm>
            <a:off x="11013196" y="-27384"/>
            <a:ext cx="1171603" cy="400110"/>
          </a:xfrm>
          <a:prstGeom prst="rect">
            <a:avLst/>
          </a:prstGeom>
          <a:solidFill>
            <a:srgbClr val="EB7C1F"/>
          </a:solidFill>
          <a:ln>
            <a:solidFill>
              <a:schemeClr val="accent1">
                <a:lumMod val="20000"/>
                <a:lumOff val="80000"/>
              </a:schemeClr>
            </a:solidFill>
          </a:ln>
        </p:spPr>
        <p:txBody>
          <a:bodyPr wrap="none">
            <a:spAutoFit/>
          </a:bodyPr>
          <a:lstStyle/>
          <a:p>
            <a:r>
              <a:rPr lang="en-US" altLang="zh-CN" sz="2000" dirty="0">
                <a:solidFill>
                  <a:schemeClr val="bg1"/>
                </a:solidFill>
                <a:latin typeface="+mn-ea"/>
              </a:rPr>
              <a:t>Adapter</a:t>
            </a:r>
            <a:endParaRPr lang="zh-CN" altLang="en-US" sz="2000" dirty="0">
              <a:solidFill>
                <a:schemeClr val="bg1"/>
              </a:solidFill>
              <a:latin typeface="+mn-ea"/>
            </a:endParaRPr>
          </a:p>
        </p:txBody>
      </p:sp>
      <p:sp>
        <p:nvSpPr>
          <p:cNvPr id="9" name="灯片编号占位符 8"/>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endParaRPr lang="zh-CN" altLang="en-US"/>
          </a:p>
        </p:txBody>
      </p:sp>
      <p:sp>
        <p:nvSpPr>
          <p:cNvPr id="3" name="内容占位符 2"/>
          <p:cNvSpPr>
            <a:spLocks noGrp="1"/>
          </p:cNvSpPr>
          <p:nvPr>
            <p:ph idx="1"/>
          </p:nvPr>
        </p:nvSpPr>
        <p:spPr>
          <a:xfrm>
            <a:off x="612000" y="1278643"/>
            <a:ext cx="11157857" cy="5288241"/>
          </a:xfrm>
        </p:spPr>
        <p:txBody>
          <a:bodyPr/>
          <a:lstStyle/>
          <a:p>
            <a:pPr marL="0" indent="0">
              <a:buNone/>
            </a:pPr>
            <a:r>
              <a:rPr lang="en-US" altLang="zh-CN" dirty="0" smtClean="0"/>
              <a:t>2.</a:t>
            </a:r>
            <a:r>
              <a:rPr lang="zh-CN" altLang="en-US" dirty="0" smtClean="0"/>
              <a:t>对象</a:t>
            </a:r>
            <a:r>
              <a:rPr lang="en-US" altLang="zh-CN" dirty="0" smtClean="0"/>
              <a:t>Adapter</a:t>
            </a:r>
            <a:r>
              <a:rPr lang="zh-CN" altLang="en-US" dirty="0" smtClean="0"/>
              <a:t>：</a:t>
            </a:r>
            <a:r>
              <a:rPr lang="en-US" altLang="zh-CN" dirty="0" smtClean="0"/>
              <a:t>Adapter</a:t>
            </a:r>
            <a:r>
              <a:rPr lang="zh-CN" altLang="en-US" dirty="0" smtClean="0"/>
              <a:t>与</a:t>
            </a:r>
            <a:r>
              <a:rPr lang="en-US" altLang="zh-CN" dirty="0" err="1" smtClean="0"/>
              <a:t>Adaptee</a:t>
            </a:r>
            <a:r>
              <a:rPr lang="zh-CN" altLang="en-US" dirty="0" smtClean="0"/>
              <a:t>是关联关系</a:t>
            </a:r>
            <a:endParaRPr lang="zh-CN" altLang="en-US" dirty="0" smtClean="0"/>
          </a:p>
          <a:p>
            <a:endParaRPr lang="zh-CN" altLang="en-US" dirty="0"/>
          </a:p>
        </p:txBody>
      </p:sp>
      <p:pic>
        <p:nvPicPr>
          <p:cNvPr id="4" name="图片 3"/>
          <p:cNvPicPr>
            <a:picLocks noChangeAspect="1"/>
          </p:cNvPicPr>
          <p:nvPr/>
        </p:nvPicPr>
        <p:blipFill>
          <a:blip r:embed="rId1"/>
          <a:stretch>
            <a:fillRect/>
          </a:stretch>
        </p:blipFill>
        <p:spPr>
          <a:xfrm>
            <a:off x="1530324" y="2104501"/>
            <a:ext cx="8996361" cy="4537198"/>
          </a:xfrm>
          <a:prstGeom prst="rect">
            <a:avLst/>
          </a:prstGeom>
        </p:spPr>
      </p:pic>
      <p:sp>
        <p:nvSpPr>
          <p:cNvPr id="6" name="矩形 5"/>
          <p:cNvSpPr/>
          <p:nvPr/>
        </p:nvSpPr>
        <p:spPr>
          <a:xfrm>
            <a:off x="11013196" y="-27384"/>
            <a:ext cx="1171603" cy="400110"/>
          </a:xfrm>
          <a:prstGeom prst="rect">
            <a:avLst/>
          </a:prstGeom>
          <a:solidFill>
            <a:srgbClr val="EB7C1F"/>
          </a:solidFill>
          <a:ln>
            <a:solidFill>
              <a:schemeClr val="accent1">
                <a:lumMod val="20000"/>
                <a:lumOff val="80000"/>
              </a:schemeClr>
            </a:solidFill>
          </a:ln>
        </p:spPr>
        <p:txBody>
          <a:bodyPr wrap="none">
            <a:spAutoFit/>
          </a:bodyPr>
          <a:lstStyle/>
          <a:p>
            <a:r>
              <a:rPr lang="en-US" altLang="zh-CN" sz="2000" dirty="0">
                <a:solidFill>
                  <a:schemeClr val="bg1"/>
                </a:solidFill>
                <a:latin typeface="+mn-ea"/>
              </a:rPr>
              <a:t>Adapter</a:t>
            </a:r>
            <a:endParaRPr lang="zh-CN" altLang="en-US" sz="2000" dirty="0">
              <a:solidFill>
                <a:schemeClr val="bg1"/>
              </a:solidFill>
              <a:latin typeface="+mn-ea"/>
            </a:endParaRPr>
          </a:p>
        </p:txBody>
      </p:sp>
      <p:sp>
        <p:nvSpPr>
          <p:cNvPr id="9" name="灯片编号占位符 8"/>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类的适配器模式 </a:t>
            </a:r>
            <a:r>
              <a:rPr lang="en-US" altLang="zh-CN" i="1" dirty="0" smtClean="0">
                <a:solidFill>
                  <a:srgbClr val="EB7C1F"/>
                </a:solidFill>
              </a:rPr>
              <a:t>VS</a:t>
            </a:r>
            <a:r>
              <a:rPr lang="en-US" altLang="zh-CN" dirty="0" smtClean="0"/>
              <a:t> </a:t>
            </a:r>
            <a:r>
              <a:rPr lang="zh-CN" altLang="en-US" dirty="0" smtClean="0"/>
              <a:t>对象的适配器模式</a:t>
            </a:r>
            <a:endParaRPr lang="zh-CN" altLang="en-US" dirty="0"/>
          </a:p>
        </p:txBody>
      </p:sp>
      <p:sp>
        <p:nvSpPr>
          <p:cNvPr id="3" name="内容占位符 2"/>
          <p:cNvSpPr>
            <a:spLocks noGrp="1"/>
          </p:cNvSpPr>
          <p:nvPr>
            <p:ph idx="1"/>
          </p:nvPr>
        </p:nvSpPr>
        <p:spPr/>
        <p:txBody>
          <a:bodyPr/>
          <a:lstStyle/>
          <a:p>
            <a:r>
              <a:rPr lang="zh-CN" altLang="en-US" smtClean="0"/>
              <a:t>类的适配器模式</a:t>
            </a:r>
            <a:endParaRPr lang="zh-CN" altLang="en-US" smtClean="0"/>
          </a:p>
          <a:p>
            <a:pPr lvl="1"/>
            <a:r>
              <a:rPr lang="zh-CN" altLang="en-US" smtClean="0"/>
              <a:t>引入一个适配器类，由于适配器类是源类的子类，因此可以在适配器类中置换掉源的一些方法。</a:t>
            </a:r>
            <a:endParaRPr lang="zh-CN" altLang="en-US" smtClean="0"/>
          </a:p>
          <a:p>
            <a:r>
              <a:rPr lang="zh-CN" altLang="en-US" smtClean="0"/>
              <a:t>对象的适配器模式</a:t>
            </a:r>
            <a:endParaRPr lang="zh-CN" altLang="en-US" smtClean="0"/>
          </a:p>
          <a:p>
            <a:pPr lvl="1"/>
            <a:r>
              <a:rPr lang="zh-CN" altLang="en-US" smtClean="0"/>
              <a:t>一个适配器可以把多个不同的源适配到同一个目标。即：同一个适配器可以把源类和它的子类都适配到目标接口。</a:t>
            </a:r>
            <a:endParaRPr lang="zh-CN" altLang="en-US" smtClean="0"/>
          </a:p>
          <a:p>
            <a:pPr lvl="1"/>
            <a:r>
              <a:rPr lang="zh-CN" altLang="en-US" smtClean="0"/>
              <a:t>与类的适配器模式相比，想要置换源类的方法不容易。如果一定要置换掉源类的一个或多个方法，就需要先做一个源类的子类，将源类的方法置换掉，然后再把源类的子类当作真正的源进行适配。</a:t>
            </a:r>
            <a:endParaRPr lang="zh-CN" altLang="en-US" smtClean="0"/>
          </a:p>
          <a:p>
            <a:pPr lvl="1"/>
            <a:r>
              <a:rPr lang="zh-CN" altLang="en-US" smtClean="0"/>
              <a:t>虽然要想置换源类的方法不容易，但是要想增加一些新的方法很方便，而且新增的方法可同时适用于所有的源。</a:t>
            </a:r>
            <a:endParaRPr lang="zh-CN" altLang="en-US" smtClean="0"/>
          </a:p>
          <a:p>
            <a:endParaRPr lang="zh-CN" altLang="en-US" dirty="0"/>
          </a:p>
        </p:txBody>
      </p:sp>
      <p:sp>
        <p:nvSpPr>
          <p:cNvPr id="5" name="矩形 4"/>
          <p:cNvSpPr/>
          <p:nvPr/>
        </p:nvSpPr>
        <p:spPr>
          <a:xfrm>
            <a:off x="11013196" y="-27384"/>
            <a:ext cx="1171603" cy="400110"/>
          </a:xfrm>
          <a:prstGeom prst="rect">
            <a:avLst/>
          </a:prstGeom>
          <a:solidFill>
            <a:srgbClr val="EB7C1F"/>
          </a:solidFill>
          <a:ln>
            <a:solidFill>
              <a:schemeClr val="accent1">
                <a:lumMod val="20000"/>
                <a:lumOff val="80000"/>
              </a:schemeClr>
            </a:solidFill>
          </a:ln>
        </p:spPr>
        <p:txBody>
          <a:bodyPr wrap="none">
            <a:spAutoFit/>
          </a:bodyPr>
          <a:lstStyle/>
          <a:p>
            <a:r>
              <a:rPr lang="en-US" altLang="zh-CN" sz="2000" dirty="0">
                <a:solidFill>
                  <a:schemeClr val="bg1"/>
                </a:solidFill>
                <a:latin typeface="+mn-ea"/>
              </a:rPr>
              <a:t>Adapter</a:t>
            </a:r>
            <a:endParaRPr lang="zh-CN" altLang="en-US" sz="2000" dirty="0">
              <a:solidFill>
                <a:schemeClr val="bg1"/>
              </a:solidFill>
              <a:latin typeface="+mn-ea"/>
            </a:endParaRPr>
          </a:p>
        </p:txBody>
      </p:sp>
      <p:sp>
        <p:nvSpPr>
          <p:cNvPr id="8" name="灯片编号占位符 7"/>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适用场景</a:t>
            </a:r>
            <a:endParaRPr lang="zh-CN" altLang="en-US" dirty="0"/>
          </a:p>
        </p:txBody>
      </p:sp>
      <p:sp>
        <p:nvSpPr>
          <p:cNvPr id="3" name="内容占位符 2"/>
          <p:cNvSpPr>
            <a:spLocks noGrp="1"/>
          </p:cNvSpPr>
          <p:nvPr>
            <p:ph idx="1"/>
          </p:nvPr>
        </p:nvSpPr>
        <p:spPr/>
        <p:txBody>
          <a:bodyPr/>
          <a:lstStyle/>
          <a:p>
            <a:r>
              <a:rPr lang="zh-CN" altLang="en-US" dirty="0" smtClean="0"/>
              <a:t>应用场景</a:t>
            </a:r>
            <a:r>
              <a:rPr lang="en-US" altLang="zh-CN" dirty="0" smtClean="0"/>
              <a:t>:</a:t>
            </a:r>
            <a:endParaRPr lang="en-US" altLang="zh-CN" dirty="0" smtClean="0"/>
          </a:p>
          <a:p>
            <a:pPr lvl="1"/>
            <a:r>
              <a:rPr lang="zh-CN" altLang="en-US" dirty="0" smtClean="0"/>
              <a:t>扩展应用时</a:t>
            </a:r>
            <a:r>
              <a:rPr lang="en-US" altLang="zh-CN" dirty="0" smtClean="0"/>
              <a:t>------</a:t>
            </a:r>
            <a:r>
              <a:rPr lang="zh-CN" altLang="en-US" dirty="0" smtClean="0"/>
              <a:t>想要修改一个投产中的接口时</a:t>
            </a:r>
            <a:endParaRPr lang="zh-CN" altLang="en-US" dirty="0" smtClean="0"/>
          </a:p>
          <a:p>
            <a:r>
              <a:rPr lang="en-US" altLang="zh-CN" dirty="0" smtClean="0"/>
              <a:t>Tips:</a:t>
            </a:r>
            <a:endParaRPr lang="en-US" altLang="zh-CN" dirty="0" smtClean="0"/>
          </a:p>
          <a:p>
            <a:pPr marL="914400" lvl="1" indent="-457200">
              <a:buFont typeface="+mj-lt"/>
              <a:buAutoNum type="arabicPeriod"/>
            </a:pPr>
            <a:r>
              <a:rPr lang="zh-CN" altLang="en-US" dirty="0" smtClean="0"/>
              <a:t>用于解决正在服役的项目问题，在详细设计阶段一般不予考虑。</a:t>
            </a:r>
            <a:endParaRPr lang="zh-CN" altLang="en-US" dirty="0" smtClean="0"/>
          </a:p>
          <a:p>
            <a:pPr marL="914400" lvl="1" indent="-457200">
              <a:buFont typeface="+mj-lt"/>
              <a:buAutoNum type="arabicPeriod"/>
            </a:pPr>
            <a:r>
              <a:rPr lang="zh-CN" altLang="en-US" dirty="0" smtClean="0"/>
              <a:t>补偿模式，用于解决接口不相容问题，通过把非本系统接口的对象包装成本系统可接受的对象，简化了系统大规模变更的风险。</a:t>
            </a:r>
            <a:endParaRPr lang="zh-CN" altLang="en-US" dirty="0"/>
          </a:p>
        </p:txBody>
      </p:sp>
      <p:sp>
        <p:nvSpPr>
          <p:cNvPr id="5" name="矩形 4"/>
          <p:cNvSpPr/>
          <p:nvPr/>
        </p:nvSpPr>
        <p:spPr>
          <a:xfrm>
            <a:off x="11013196" y="-27384"/>
            <a:ext cx="1171603" cy="400110"/>
          </a:xfrm>
          <a:prstGeom prst="rect">
            <a:avLst/>
          </a:prstGeom>
          <a:solidFill>
            <a:srgbClr val="EB7C1F"/>
          </a:solidFill>
          <a:ln>
            <a:solidFill>
              <a:schemeClr val="accent1">
                <a:lumMod val="20000"/>
                <a:lumOff val="80000"/>
              </a:schemeClr>
            </a:solidFill>
          </a:ln>
        </p:spPr>
        <p:txBody>
          <a:bodyPr wrap="none">
            <a:spAutoFit/>
          </a:bodyPr>
          <a:lstStyle/>
          <a:p>
            <a:r>
              <a:rPr lang="en-US" altLang="zh-CN" sz="2000" dirty="0">
                <a:solidFill>
                  <a:schemeClr val="bg1"/>
                </a:solidFill>
                <a:latin typeface="+mn-ea"/>
              </a:rPr>
              <a:t>Adapter</a:t>
            </a:r>
            <a:endParaRPr lang="zh-CN" altLang="en-US" sz="2000" dirty="0">
              <a:solidFill>
                <a:schemeClr val="bg1"/>
              </a:solidFill>
              <a:latin typeface="+mn-ea"/>
            </a:endParaRPr>
          </a:p>
        </p:txBody>
      </p:sp>
      <p:sp>
        <p:nvSpPr>
          <p:cNvPr id="8" name="灯片编号占位符 7"/>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7</a:t>
            </a:r>
            <a:r>
              <a:rPr lang="zh-CN" altLang="en-US" smtClean="0"/>
              <a:t>）桥</a:t>
            </a:r>
            <a:r>
              <a:rPr lang="zh-CN" altLang="zh-CN" smtClean="0"/>
              <a:t>接</a:t>
            </a:r>
            <a:r>
              <a:rPr lang="zh-CN" altLang="en-US" smtClean="0"/>
              <a:t>模式</a:t>
            </a:r>
            <a:r>
              <a:rPr lang="en-US" altLang="zh-CN" smtClean="0"/>
              <a:t>Bridge</a:t>
            </a:r>
            <a:endParaRPr lang="zh-CN" altLang="en-US" dirty="0"/>
          </a:p>
        </p:txBody>
      </p:sp>
      <p:sp>
        <p:nvSpPr>
          <p:cNvPr id="7" name="内容占位符 6"/>
          <p:cNvSpPr>
            <a:spLocks noGrp="1"/>
          </p:cNvSpPr>
          <p:nvPr>
            <p:ph idx="1"/>
          </p:nvPr>
        </p:nvSpPr>
        <p:spPr>
          <a:xfrm>
            <a:off x="612000" y="1195516"/>
            <a:ext cx="11157857" cy="5288241"/>
          </a:xfrm>
        </p:spPr>
        <p:txBody>
          <a:bodyPr/>
          <a:lstStyle/>
          <a:p>
            <a:pPr marL="0" indent="0">
              <a:lnSpc>
                <a:spcPct val="110000"/>
              </a:lnSpc>
              <a:spcAft>
                <a:spcPts val="0"/>
              </a:spcAft>
              <a:buNone/>
            </a:pPr>
            <a:r>
              <a:rPr lang="zh-CN" altLang="en-US" sz="2000" dirty="0" smtClean="0"/>
              <a:t>举例：蜡笔和毛笔的故事</a:t>
            </a:r>
            <a:endParaRPr lang="zh-CN" altLang="en-US" sz="2000" dirty="0" smtClean="0"/>
          </a:p>
          <a:p>
            <a:pPr lvl="1">
              <a:lnSpc>
                <a:spcPct val="110000"/>
              </a:lnSpc>
              <a:spcAft>
                <a:spcPts val="0"/>
              </a:spcAft>
            </a:pPr>
            <a:r>
              <a:rPr lang="zh-CN" altLang="en-US" sz="2000" dirty="0" smtClean="0"/>
              <a:t>我们需要用蜡笔或者毛笔绘制图画，画里有山水、花鸟、人物等</a:t>
            </a:r>
            <a:endParaRPr lang="zh-CN" altLang="en-US" sz="2000" dirty="0" smtClean="0"/>
          </a:p>
          <a:p>
            <a:pPr lvl="1">
              <a:lnSpc>
                <a:spcPct val="110000"/>
              </a:lnSpc>
              <a:spcAft>
                <a:spcPts val="0"/>
              </a:spcAft>
            </a:pPr>
            <a:r>
              <a:rPr lang="zh-CN" altLang="en-US" sz="2000" dirty="0" smtClean="0"/>
              <a:t>我们需要</a:t>
            </a:r>
            <a:endParaRPr lang="zh-CN" altLang="en-US" sz="2000" dirty="0" smtClean="0"/>
          </a:p>
          <a:p>
            <a:pPr lvl="2">
              <a:lnSpc>
                <a:spcPct val="110000"/>
              </a:lnSpc>
              <a:spcAft>
                <a:spcPts val="0"/>
              </a:spcAft>
            </a:pPr>
            <a:r>
              <a:rPr lang="zh-CN" altLang="en-US" dirty="0" smtClean="0"/>
              <a:t>不同粗细的笔（填充颜色用细笔不方便，勾勒细节用粗笔无法完成）</a:t>
            </a:r>
            <a:endParaRPr lang="zh-CN" altLang="en-US" dirty="0" smtClean="0"/>
          </a:p>
          <a:p>
            <a:pPr lvl="2">
              <a:lnSpc>
                <a:spcPct val="110000"/>
              </a:lnSpc>
              <a:spcAft>
                <a:spcPts val="0"/>
              </a:spcAft>
            </a:pPr>
            <a:r>
              <a:rPr lang="zh-CN" altLang="en-US" dirty="0" smtClean="0"/>
              <a:t>不同的色彩（彩色图画）</a:t>
            </a:r>
            <a:endParaRPr lang="zh-CN" altLang="en-US" dirty="0" smtClean="0"/>
          </a:p>
          <a:p>
            <a:pPr lvl="1">
              <a:lnSpc>
                <a:spcPct val="110000"/>
              </a:lnSpc>
              <a:spcAft>
                <a:spcPts val="0"/>
              </a:spcAft>
            </a:pPr>
            <a:r>
              <a:rPr lang="en-US" altLang="zh-CN" sz="2000" dirty="0" smtClean="0"/>
              <a:t>36</a:t>
            </a:r>
            <a:r>
              <a:rPr lang="zh-CN" altLang="en-US" sz="2000" dirty="0" smtClean="0"/>
              <a:t>只蜡笔</a:t>
            </a:r>
            <a:endParaRPr lang="zh-CN" altLang="en-US" sz="2000" dirty="0" smtClean="0"/>
          </a:p>
          <a:p>
            <a:pPr lvl="2">
              <a:lnSpc>
                <a:spcPct val="110000"/>
              </a:lnSpc>
              <a:spcAft>
                <a:spcPts val="0"/>
              </a:spcAft>
            </a:pPr>
            <a:r>
              <a:rPr lang="zh-CN" altLang="en-US" dirty="0" smtClean="0"/>
              <a:t>购置了粗、中、细</a:t>
            </a:r>
            <a:r>
              <a:rPr lang="en-US" altLang="zh-CN" dirty="0" smtClean="0"/>
              <a:t>3</a:t>
            </a:r>
            <a:r>
              <a:rPr lang="zh-CN" altLang="en-US" dirty="0" smtClean="0"/>
              <a:t>套蜡笔，一套</a:t>
            </a:r>
            <a:r>
              <a:rPr lang="en-US" altLang="zh-CN" dirty="0" smtClean="0"/>
              <a:t>12</a:t>
            </a:r>
            <a:r>
              <a:rPr lang="zh-CN" altLang="en-US" dirty="0" smtClean="0"/>
              <a:t>色，一共</a:t>
            </a:r>
            <a:r>
              <a:rPr lang="en-US" altLang="zh-CN" dirty="0" smtClean="0"/>
              <a:t>36</a:t>
            </a:r>
            <a:r>
              <a:rPr lang="zh-CN" altLang="en-US" dirty="0" smtClean="0"/>
              <a:t>只蜡笔</a:t>
            </a:r>
            <a:endParaRPr lang="zh-CN" altLang="en-US" dirty="0" smtClean="0"/>
          </a:p>
          <a:p>
            <a:pPr>
              <a:lnSpc>
                <a:spcPct val="110000"/>
              </a:lnSpc>
              <a:spcAft>
                <a:spcPts val="0"/>
              </a:spcAft>
            </a:pPr>
            <a:endParaRPr lang="zh-CN" altLang="en-US" dirty="0"/>
          </a:p>
        </p:txBody>
      </p:sp>
      <p:sp>
        <p:nvSpPr>
          <p:cNvPr id="4" name="矩形 3"/>
          <p:cNvSpPr/>
          <p:nvPr/>
        </p:nvSpPr>
        <p:spPr>
          <a:xfrm>
            <a:off x="11080621" y="-9374"/>
            <a:ext cx="1080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Bridge</a:t>
            </a:r>
            <a:endParaRPr lang="zh-CN" altLang="en-US" sz="2000" dirty="0">
              <a:solidFill>
                <a:schemeClr val="bg1"/>
              </a:solidFill>
              <a:latin typeface="+mn-ea"/>
            </a:endParaRPr>
          </a:p>
        </p:txBody>
      </p:sp>
      <p:pic>
        <p:nvPicPr>
          <p:cNvPr id="6" name="Picture 4" descr="PicX0010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8461" y="3723254"/>
            <a:ext cx="7966075" cy="300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灯片编号占位符 9"/>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97283" name="Rectangle 3"/>
          <p:cNvSpPr>
            <a:spLocks noGrp="1" noChangeArrowheads="1"/>
          </p:cNvSpPr>
          <p:nvPr>
            <p:ph type="body" idx="1"/>
          </p:nvPr>
        </p:nvSpPr>
        <p:spPr/>
        <p:txBody>
          <a:bodyPr/>
          <a:lstStyle/>
          <a:p>
            <a:r>
              <a:rPr lang="zh-CN" altLang="en-US" dirty="0" smtClean="0"/>
              <a:t>蜡笔和毛笔的故事（续）</a:t>
            </a:r>
            <a:endParaRPr lang="zh-CN" altLang="en-US" dirty="0" smtClean="0"/>
          </a:p>
          <a:p>
            <a:pPr lvl="1"/>
            <a:r>
              <a:rPr lang="zh-CN" altLang="en-US" dirty="0" smtClean="0"/>
              <a:t>我们也需要</a:t>
            </a:r>
            <a:r>
              <a:rPr lang="en-US" altLang="zh-CN" dirty="0" smtClean="0"/>
              <a:t>36</a:t>
            </a:r>
            <a:r>
              <a:rPr lang="zh-CN" altLang="en-US" dirty="0" smtClean="0"/>
              <a:t>只毛笔吗？</a:t>
            </a:r>
            <a:br>
              <a:rPr lang="zh-CN" altLang="en-US" dirty="0" smtClean="0"/>
            </a:br>
            <a:endParaRPr lang="zh-CN" altLang="en-US" dirty="0"/>
          </a:p>
        </p:txBody>
      </p:sp>
      <p:pic>
        <p:nvPicPr>
          <p:cNvPr id="389124" name="Picture 4" descr="PicX001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65218" y="3673678"/>
            <a:ext cx="8686800"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25" name="Rectangle 5"/>
          <p:cNvSpPr>
            <a:spLocks noChangeArrowheads="1"/>
          </p:cNvSpPr>
          <p:nvPr/>
        </p:nvSpPr>
        <p:spPr bwMode="auto">
          <a:xfrm>
            <a:off x="1202142" y="2521237"/>
            <a:ext cx="61563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pPr algn="ctr">
              <a:spcBef>
                <a:spcPct val="20000"/>
              </a:spcBef>
            </a:pPr>
            <a:r>
              <a:rPr lang="en-US" altLang="zh-CN" sz="2000" dirty="0">
                <a:latin typeface="+mn-ea"/>
              </a:rPr>
              <a:t>3</a:t>
            </a:r>
            <a:r>
              <a:rPr lang="zh-CN" altLang="en-US" sz="2000" dirty="0">
                <a:latin typeface="+mn-ea"/>
              </a:rPr>
              <a:t>只毛笔，</a:t>
            </a:r>
            <a:r>
              <a:rPr lang="en-US" altLang="zh-CN" sz="2000" dirty="0">
                <a:latin typeface="+mn-ea"/>
              </a:rPr>
              <a:t>12</a:t>
            </a:r>
            <a:r>
              <a:rPr lang="zh-CN" altLang="en-US" sz="2000" dirty="0">
                <a:latin typeface="+mn-ea"/>
              </a:rPr>
              <a:t>种颜料，不同的毛笔使用不同的颜料</a:t>
            </a:r>
            <a:br>
              <a:rPr lang="zh-CN" altLang="en-US" sz="2000" dirty="0">
                <a:latin typeface="+mn-ea"/>
              </a:rPr>
            </a:br>
            <a:endParaRPr lang="zh-CN" altLang="en-US" sz="2000" dirty="0">
              <a:latin typeface="+mn-ea"/>
            </a:endParaRPr>
          </a:p>
        </p:txBody>
      </p:sp>
      <p:sp>
        <p:nvSpPr>
          <p:cNvPr id="7" name="矩形 6"/>
          <p:cNvSpPr/>
          <p:nvPr/>
        </p:nvSpPr>
        <p:spPr>
          <a:xfrm>
            <a:off x="11080621" y="-9374"/>
            <a:ext cx="1080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Bridge</a:t>
            </a:r>
            <a:endParaRPr lang="zh-CN" altLang="en-US" sz="2000" dirty="0">
              <a:solidFill>
                <a:schemeClr val="bg1"/>
              </a:solidFill>
              <a:latin typeface="+mn-ea"/>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9125"/>
                                        </p:tgtEl>
                                        <p:attrNameLst>
                                          <p:attrName>style.visibility</p:attrName>
                                        </p:attrNameLst>
                                      </p:cBhvr>
                                      <p:to>
                                        <p:strVal val="visible"/>
                                      </p:to>
                                    </p:set>
                                    <p:anim calcmode="lin" valueType="num">
                                      <p:cBhvr additive="base">
                                        <p:cTn id="7" dur="500" fill="hold"/>
                                        <p:tgtEl>
                                          <p:spTgt spid="389125"/>
                                        </p:tgtEl>
                                        <p:attrNameLst>
                                          <p:attrName>ppt_x</p:attrName>
                                        </p:attrNameLst>
                                      </p:cBhvr>
                                      <p:tavLst>
                                        <p:tav tm="0">
                                          <p:val>
                                            <p:strVal val="#ppt_x"/>
                                          </p:val>
                                        </p:tav>
                                        <p:tav tm="100000">
                                          <p:val>
                                            <p:strVal val="#ppt_x"/>
                                          </p:val>
                                        </p:tav>
                                      </p:tavLst>
                                    </p:anim>
                                    <p:anim calcmode="lin" valueType="num">
                                      <p:cBhvr additive="base">
                                        <p:cTn id="8" dur="500" fill="hold"/>
                                        <p:tgtEl>
                                          <p:spTgt spid="3891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89124"/>
                                        </p:tgtEl>
                                        <p:attrNameLst>
                                          <p:attrName>style.visibility</p:attrName>
                                        </p:attrNameLst>
                                      </p:cBhvr>
                                      <p:to>
                                        <p:strVal val="visible"/>
                                      </p:to>
                                    </p:set>
                                    <p:anim calcmode="lin" valueType="num">
                                      <p:cBhvr additive="base">
                                        <p:cTn id="13" dur="500" fill="hold"/>
                                        <p:tgtEl>
                                          <p:spTgt spid="389124"/>
                                        </p:tgtEl>
                                        <p:attrNameLst>
                                          <p:attrName>ppt_x</p:attrName>
                                        </p:attrNameLst>
                                      </p:cBhvr>
                                      <p:tavLst>
                                        <p:tav tm="0">
                                          <p:val>
                                            <p:strVal val="#ppt_x"/>
                                          </p:val>
                                        </p:tav>
                                        <p:tav tm="100000">
                                          <p:val>
                                            <p:strVal val="#ppt_x"/>
                                          </p:val>
                                        </p:tav>
                                      </p:tavLst>
                                    </p:anim>
                                    <p:anim calcmode="lin" valueType="num">
                                      <p:cBhvr additive="base">
                                        <p:cTn id="14" dur="500" fill="hold"/>
                                        <p:tgtEl>
                                          <p:spTgt spid="389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优化示例</a:t>
            </a:r>
            <a:r>
              <a:rPr lang="zh-CN" altLang="en-US" dirty="0" smtClean="0"/>
              <a:t>：</a:t>
            </a:r>
            <a:r>
              <a:rPr lang="zh-CN" altLang="en-US" dirty="0"/>
              <a:t>无环依赖</a:t>
            </a:r>
            <a:endParaRPr lang="zh-CN" altLang="en-US" dirty="0"/>
          </a:p>
        </p:txBody>
      </p:sp>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41534" y="1556793"/>
            <a:ext cx="8116870" cy="409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8616280" y="5861022"/>
            <a:ext cx="1415772" cy="584775"/>
          </a:xfrm>
          <a:prstGeom prst="rect">
            <a:avLst/>
          </a:prstGeom>
          <a:noFill/>
        </p:spPr>
        <p:txBody>
          <a:bodyPr wrap="none" rtlCol="0">
            <a:spAutoFit/>
          </a:bodyPr>
          <a:lstStyle/>
          <a:p>
            <a:r>
              <a:rPr lang="zh-CN" altLang="en-US" sz="3200" dirty="0">
                <a:solidFill>
                  <a:srgbClr val="EB7C11"/>
                </a:solidFill>
                <a:latin typeface="华文行楷" panose="02010800040101010101" pitchFamily="2" charset="-122"/>
                <a:ea typeface="华文行楷" panose="02010800040101010101" pitchFamily="2" charset="-122"/>
              </a:rPr>
              <a:t>低耦合</a:t>
            </a:r>
            <a:endParaRPr lang="zh-CN" altLang="en-US" sz="3200" dirty="0">
              <a:solidFill>
                <a:srgbClr val="EB7C11"/>
              </a:solidFill>
              <a:latin typeface="华文行楷" panose="02010800040101010101" pitchFamily="2" charset="-122"/>
              <a:ea typeface="华文行楷" panose="02010800040101010101" pitchFamily="2" charset="-122"/>
            </a:endParaRPr>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p:cNvSpPr>
            <a:spLocks noGrp="1" noChangeArrowheads="1"/>
          </p:cNvSpPr>
          <p:nvPr>
            <p:ph type="body" idx="1"/>
          </p:nvPr>
        </p:nvSpPr>
        <p:spPr>
          <a:xfrm>
            <a:off x="370931" y="390736"/>
            <a:ext cx="11036209" cy="6208184"/>
          </a:xfrm>
          <a:solidFill>
            <a:schemeClr val="bg1"/>
          </a:solidFill>
        </p:spPr>
        <p:txBody>
          <a:bodyPr/>
          <a:lstStyle/>
          <a:p>
            <a:r>
              <a:rPr lang="zh-CN" altLang="en-US" dirty="0" smtClean="0"/>
              <a:t>毛笔和蜡笔什么区别？</a:t>
            </a:r>
            <a:endParaRPr lang="zh-CN" altLang="en-US" dirty="0" smtClean="0"/>
          </a:p>
          <a:p>
            <a:pPr lvl="1"/>
            <a:r>
              <a:rPr lang="zh-CN" altLang="en-US" dirty="0" smtClean="0"/>
              <a:t>毛笔的方案显然更加优雅</a:t>
            </a:r>
            <a:endParaRPr lang="zh-CN" altLang="en-US" dirty="0" smtClean="0"/>
          </a:p>
          <a:p>
            <a:pPr lvl="2"/>
            <a:r>
              <a:rPr lang="zh-CN" altLang="en-US" dirty="0" smtClean="0"/>
              <a:t>需要处理的对象数目减少（乘法变成了加法）</a:t>
            </a:r>
            <a:endParaRPr lang="zh-CN" altLang="en-US" dirty="0" smtClean="0"/>
          </a:p>
          <a:p>
            <a:pPr lvl="3"/>
            <a:r>
              <a:rPr lang="zh-CN" altLang="en-US" sz="1800" dirty="0" smtClean="0"/>
              <a:t>蜡笔：</a:t>
            </a:r>
            <a:r>
              <a:rPr lang="en-US" altLang="zh-CN" sz="1800" dirty="0" smtClean="0"/>
              <a:t>3×12</a:t>
            </a:r>
            <a:r>
              <a:rPr lang="zh-CN" altLang="en-US" sz="1800" dirty="0" smtClean="0"/>
              <a:t>＝</a:t>
            </a:r>
            <a:r>
              <a:rPr lang="en-US" altLang="zh-CN" sz="1800" dirty="0" smtClean="0"/>
              <a:t>36</a:t>
            </a:r>
            <a:endParaRPr lang="en-US" altLang="zh-CN" sz="1800" dirty="0" smtClean="0"/>
          </a:p>
          <a:p>
            <a:pPr lvl="3"/>
            <a:r>
              <a:rPr lang="zh-CN" altLang="en-US" sz="1800" dirty="0" smtClean="0"/>
              <a:t>毛笔：</a:t>
            </a:r>
            <a:r>
              <a:rPr lang="en-US" altLang="zh-CN" sz="1800" dirty="0" smtClean="0"/>
              <a:t>3</a:t>
            </a:r>
            <a:r>
              <a:rPr lang="zh-CN" altLang="en-US" sz="1800" dirty="0" smtClean="0"/>
              <a:t>＋</a:t>
            </a:r>
            <a:r>
              <a:rPr lang="en-US" altLang="zh-CN" sz="1800" dirty="0" smtClean="0"/>
              <a:t>12</a:t>
            </a:r>
            <a:r>
              <a:rPr lang="zh-CN" altLang="en-US" sz="1800" dirty="0" smtClean="0"/>
              <a:t>＝</a:t>
            </a:r>
            <a:r>
              <a:rPr lang="en-US" altLang="zh-CN" sz="1800" dirty="0" smtClean="0"/>
              <a:t>15</a:t>
            </a:r>
            <a:endParaRPr lang="en-US" altLang="zh-CN" sz="1800" dirty="0" smtClean="0"/>
          </a:p>
          <a:p>
            <a:pPr lvl="2"/>
            <a:r>
              <a:rPr lang="zh-CN" altLang="en-US" dirty="0" smtClean="0"/>
              <a:t>复用</a:t>
            </a:r>
            <a:endParaRPr lang="zh-CN" altLang="en-US" dirty="0" smtClean="0"/>
          </a:p>
          <a:p>
            <a:pPr lvl="3"/>
            <a:r>
              <a:rPr lang="en-US" altLang="zh-CN" sz="1800" dirty="0" smtClean="0"/>
              <a:t>12</a:t>
            </a:r>
            <a:r>
              <a:rPr lang="zh-CN" altLang="en-US" sz="1800" dirty="0" smtClean="0"/>
              <a:t>种颜料被</a:t>
            </a:r>
            <a:r>
              <a:rPr lang="en-US" altLang="zh-CN" sz="1800" dirty="0" smtClean="0"/>
              <a:t>3</a:t>
            </a:r>
            <a:r>
              <a:rPr lang="zh-CN" altLang="en-US" sz="1800" dirty="0" smtClean="0"/>
              <a:t>种毛笔复用</a:t>
            </a:r>
            <a:endParaRPr lang="zh-CN" altLang="en-US" sz="1800" dirty="0" smtClean="0"/>
          </a:p>
          <a:p>
            <a:r>
              <a:rPr lang="zh-CN" altLang="en-US" dirty="0" smtClean="0"/>
              <a:t>导致蜡笔模型与毛笔模型出现差异的原因是什么？</a:t>
            </a:r>
            <a:endParaRPr lang="zh-CN" altLang="en-US" dirty="0" smtClean="0"/>
          </a:p>
          <a:p>
            <a:pPr lvl="1"/>
            <a:r>
              <a:rPr lang="zh-CN" altLang="en-US" dirty="0" smtClean="0"/>
              <a:t>笔和颜色是否能够分离</a:t>
            </a:r>
            <a:endParaRPr lang="zh-CN" altLang="en-US" dirty="0" smtClean="0"/>
          </a:p>
          <a:p>
            <a:pPr lvl="1"/>
            <a:r>
              <a:rPr lang="zh-CN" altLang="en-US" dirty="0" smtClean="0"/>
              <a:t>更抽象些：抽象（</a:t>
            </a:r>
            <a:r>
              <a:rPr lang="en-US" altLang="zh-CN" dirty="0" smtClean="0"/>
              <a:t>abstraction</a:t>
            </a:r>
            <a:r>
              <a:rPr lang="zh-CN" altLang="en-US" dirty="0" smtClean="0"/>
              <a:t>）与实现（</a:t>
            </a:r>
            <a:r>
              <a:rPr lang="en-US" altLang="zh-CN" dirty="0" smtClean="0"/>
              <a:t>implementation</a:t>
            </a:r>
            <a:r>
              <a:rPr lang="zh-CN" altLang="en-US" dirty="0" smtClean="0"/>
              <a:t>）是否能够分离</a:t>
            </a:r>
            <a:endParaRPr lang="zh-CN" altLang="en-US" dirty="0" smtClean="0"/>
          </a:p>
          <a:p>
            <a:pPr lvl="2"/>
            <a:r>
              <a:rPr lang="zh-CN" altLang="en-US" dirty="0" smtClean="0"/>
              <a:t>我们可以理解为：毛笔用颜料作画。</a:t>
            </a:r>
            <a:endParaRPr lang="zh-CN" altLang="en-US" dirty="0" smtClean="0"/>
          </a:p>
          <a:p>
            <a:pPr lvl="2"/>
            <a:r>
              <a:rPr lang="zh-CN" altLang="en-US" dirty="0" smtClean="0"/>
              <a:t>颜料是直接使得画纸上某些局部出现色彩的东西，它是底层的实现。</a:t>
            </a:r>
            <a:endParaRPr lang="zh-CN" altLang="en-US" dirty="0" smtClean="0"/>
          </a:p>
          <a:p>
            <a:pPr lvl="2"/>
            <a:r>
              <a:rPr lang="zh-CN" altLang="en-US" dirty="0" smtClean="0"/>
              <a:t>画笔是人们画画时操作的对象，它并不能直接在画纸上留下痕迹，它必须调用颜料的功能（染色功能）才能绘画；但是</a:t>
            </a:r>
            <a:r>
              <a:rPr lang="en-US" altLang="zh-CN" dirty="0" smtClean="0"/>
              <a:t>client</a:t>
            </a:r>
            <a:r>
              <a:rPr lang="zh-CN" altLang="en-US" dirty="0" smtClean="0"/>
              <a:t>（画家）确不必知道颜料是如何染色的这样的细节，他只需要关注如何操作画笔。画笔是高层的抽象。</a:t>
            </a:r>
            <a:endParaRPr lang="zh-CN" altLang="en-US" dirty="0"/>
          </a:p>
        </p:txBody>
      </p:sp>
      <p:sp>
        <p:nvSpPr>
          <p:cNvPr id="5" name="矩形 4"/>
          <p:cNvSpPr/>
          <p:nvPr/>
        </p:nvSpPr>
        <p:spPr>
          <a:xfrm>
            <a:off x="11080621" y="-9374"/>
            <a:ext cx="1080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Bridge</a:t>
            </a:r>
            <a:endParaRPr lang="zh-CN" altLang="en-US" sz="2000" dirty="0">
              <a:solidFill>
                <a:schemeClr val="bg1"/>
              </a:solidFill>
              <a:latin typeface="+mn-ea"/>
            </a:endParaRPr>
          </a:p>
        </p:txBody>
      </p:sp>
      <p:sp>
        <p:nvSpPr>
          <p:cNvPr id="7" name="灯片编号占位符 6"/>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ltLang="zh-CN" smtClean="0"/>
              <a:t>Bridge</a:t>
            </a:r>
            <a:r>
              <a:rPr lang="zh-CN" altLang="en-US" smtClean="0"/>
              <a:t>模式</a:t>
            </a:r>
            <a:endParaRPr lang="zh-CN" altLang="en-US" smtClean="0"/>
          </a:p>
        </p:txBody>
      </p:sp>
      <p:sp>
        <p:nvSpPr>
          <p:cNvPr id="101379" name="Rectangle 3"/>
          <p:cNvSpPr>
            <a:spLocks noGrp="1" noChangeArrowheads="1"/>
          </p:cNvSpPr>
          <p:nvPr>
            <p:ph type="body" idx="1"/>
          </p:nvPr>
        </p:nvSpPr>
        <p:spPr>
          <a:xfrm>
            <a:off x="596145" y="1203829"/>
            <a:ext cx="11157857" cy="5288241"/>
          </a:xfrm>
        </p:spPr>
        <p:txBody>
          <a:bodyPr/>
          <a:lstStyle/>
          <a:p>
            <a:r>
              <a:rPr lang="en-US" altLang="zh-CN" dirty="0" smtClean="0"/>
              <a:t>Intent</a:t>
            </a:r>
            <a:endParaRPr lang="zh-CN" altLang="en-US" dirty="0" smtClean="0"/>
          </a:p>
          <a:p>
            <a:pPr lvl="1"/>
            <a:r>
              <a:rPr lang="zh-CN" altLang="en-US" dirty="0" smtClean="0"/>
              <a:t>将抽象与其实现解耦，使它们可以独立变化</a:t>
            </a:r>
            <a:endParaRPr lang="zh-CN" altLang="en-US" dirty="0" smtClean="0"/>
          </a:p>
          <a:p>
            <a:r>
              <a:rPr lang="en-US" altLang="zh-CN" dirty="0" smtClean="0"/>
              <a:t>Solution</a:t>
            </a:r>
            <a:endParaRPr lang="zh-CN" altLang="en-US" dirty="0"/>
          </a:p>
        </p:txBody>
      </p:sp>
      <p:pic>
        <p:nvPicPr>
          <p:cNvPr id="101380" name="Picture 4" descr="Pic9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9650" y="2420938"/>
            <a:ext cx="7937500" cy="430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1080621" y="-9374"/>
            <a:ext cx="1080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Bridge</a:t>
            </a:r>
            <a:endParaRPr lang="zh-CN" altLang="en-US" sz="2000" dirty="0">
              <a:solidFill>
                <a:schemeClr val="bg1"/>
              </a:solidFill>
              <a:latin typeface="+mn-ea"/>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对“变化”的封装</a:t>
            </a:r>
            <a:endParaRPr lang="zh-CN" altLang="en-US" dirty="0"/>
          </a:p>
        </p:txBody>
      </p:sp>
      <p:pic>
        <p:nvPicPr>
          <p:cNvPr id="5" name="图片 4"/>
          <p:cNvPicPr>
            <a:picLocks noChangeAspect="1"/>
          </p:cNvPicPr>
          <p:nvPr/>
        </p:nvPicPr>
        <p:blipFill>
          <a:blip r:embed="rId1"/>
          <a:stretch>
            <a:fillRect/>
          </a:stretch>
        </p:blipFill>
        <p:spPr>
          <a:xfrm>
            <a:off x="2187264" y="1292089"/>
            <a:ext cx="4944121" cy="1152836"/>
          </a:xfrm>
          <a:prstGeom prst="rect">
            <a:avLst/>
          </a:prstGeom>
        </p:spPr>
      </p:pic>
      <p:sp>
        <p:nvSpPr>
          <p:cNvPr id="6" name="燕尾形箭头 5"/>
          <p:cNvSpPr/>
          <p:nvPr/>
        </p:nvSpPr>
        <p:spPr bwMode="auto">
          <a:xfrm rot="5400000">
            <a:off x="4112940" y="2964463"/>
            <a:ext cx="1092770" cy="775581"/>
          </a:xfrm>
          <a:prstGeom prst="notchedRightArrow">
            <a:avLst>
              <a:gd name="adj1" fmla="val 38894"/>
              <a:gd name="adj2" fmla="val 43872"/>
            </a:avLst>
          </a:prstGeom>
          <a:solidFill>
            <a:schemeClr val="accent2"/>
          </a:solidFill>
          <a:ln w="9525" cap="flat" cmpd="sng" algn="ctr">
            <a:no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endParaRPr lang="zh-CN" altLang="en-US" sz="3600">
              <a:latin typeface="Arial" panose="020B0604020202020204" pitchFamily="34" charset="0"/>
            </a:endParaRPr>
          </a:p>
        </p:txBody>
      </p:sp>
      <p:pic>
        <p:nvPicPr>
          <p:cNvPr id="7" name="图片 6"/>
          <p:cNvPicPr>
            <a:picLocks noChangeAspect="1"/>
          </p:cNvPicPr>
          <p:nvPr/>
        </p:nvPicPr>
        <p:blipFill>
          <a:blip r:embed="rId2"/>
          <a:stretch>
            <a:fillRect/>
          </a:stretch>
        </p:blipFill>
        <p:spPr>
          <a:xfrm>
            <a:off x="1600200" y="3901303"/>
            <a:ext cx="4235981" cy="2648980"/>
          </a:xfrm>
          <a:prstGeom prst="rect">
            <a:avLst/>
          </a:prstGeom>
        </p:spPr>
      </p:pic>
      <p:sp>
        <p:nvSpPr>
          <p:cNvPr id="8" name="上箭头 7"/>
          <p:cNvSpPr/>
          <p:nvPr/>
        </p:nvSpPr>
        <p:spPr bwMode="auto">
          <a:xfrm rot="20017676">
            <a:off x="5459549" y="2470122"/>
            <a:ext cx="533315" cy="877738"/>
          </a:xfrm>
          <a:prstGeom prst="upArrow">
            <a:avLst/>
          </a:prstGeom>
          <a:solidFill>
            <a:srgbClr val="EB7C1F"/>
          </a:solidFill>
          <a:ln w="9525" cap="flat" cmpd="sng" algn="ctr">
            <a:no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endParaRPr lang="zh-CN" altLang="en-US" sz="3600">
              <a:latin typeface="Arial" panose="020B0604020202020204" pitchFamily="34" charset="0"/>
            </a:endParaRPr>
          </a:p>
        </p:txBody>
      </p:sp>
      <p:sp>
        <p:nvSpPr>
          <p:cNvPr id="9" name="文本框 8"/>
          <p:cNvSpPr txBox="1"/>
          <p:nvPr/>
        </p:nvSpPr>
        <p:spPr>
          <a:xfrm>
            <a:off x="6042137" y="2723346"/>
            <a:ext cx="1415772" cy="461665"/>
          </a:xfrm>
          <a:prstGeom prst="rect">
            <a:avLst/>
          </a:prstGeom>
          <a:noFill/>
        </p:spPr>
        <p:txBody>
          <a:bodyPr wrap="none" rtlCol="0">
            <a:spAutoFit/>
          </a:bodyPr>
          <a:lstStyle/>
          <a:p>
            <a:r>
              <a:rPr lang="zh-CN" altLang="en-US" sz="2400" dirty="0">
                <a:solidFill>
                  <a:srgbClr val="EB7C1F"/>
                </a:solidFill>
              </a:rPr>
              <a:t>需要变化</a:t>
            </a:r>
            <a:endParaRPr lang="zh-CN" altLang="en-US" sz="2400" dirty="0">
              <a:solidFill>
                <a:srgbClr val="EB7C1F"/>
              </a:solidFill>
            </a:endParaRPr>
          </a:p>
        </p:txBody>
      </p:sp>
      <p:sp>
        <p:nvSpPr>
          <p:cNvPr id="10" name="上箭头 9"/>
          <p:cNvSpPr/>
          <p:nvPr/>
        </p:nvSpPr>
        <p:spPr bwMode="auto">
          <a:xfrm rot="2000073">
            <a:off x="3143711" y="2425075"/>
            <a:ext cx="533315" cy="877738"/>
          </a:xfrm>
          <a:prstGeom prst="upArrow">
            <a:avLst/>
          </a:prstGeom>
          <a:solidFill>
            <a:srgbClr val="EB7C1F"/>
          </a:solidFill>
          <a:ln w="9525" cap="flat" cmpd="sng" algn="ctr">
            <a:no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endParaRPr lang="zh-CN" altLang="en-US" sz="3600">
              <a:latin typeface="Arial" panose="020B0604020202020204" pitchFamily="34" charset="0"/>
            </a:endParaRPr>
          </a:p>
        </p:txBody>
      </p:sp>
      <p:sp>
        <p:nvSpPr>
          <p:cNvPr id="11" name="文本框 10"/>
          <p:cNvSpPr txBox="1"/>
          <p:nvPr/>
        </p:nvSpPr>
        <p:spPr>
          <a:xfrm>
            <a:off x="1686071" y="2717751"/>
            <a:ext cx="1415772" cy="461665"/>
          </a:xfrm>
          <a:prstGeom prst="rect">
            <a:avLst/>
          </a:prstGeom>
          <a:noFill/>
        </p:spPr>
        <p:txBody>
          <a:bodyPr wrap="none" rtlCol="0">
            <a:spAutoFit/>
          </a:bodyPr>
          <a:lstStyle/>
          <a:p>
            <a:r>
              <a:rPr lang="zh-CN" altLang="en-US" sz="2400" dirty="0">
                <a:solidFill>
                  <a:srgbClr val="EB7C1F"/>
                </a:solidFill>
              </a:rPr>
              <a:t>需要变化</a:t>
            </a:r>
            <a:endParaRPr lang="zh-CN" altLang="en-US" sz="2400" dirty="0">
              <a:solidFill>
                <a:srgbClr val="EB7C1F"/>
              </a:solidFill>
            </a:endParaRPr>
          </a:p>
        </p:txBody>
      </p:sp>
      <p:pic>
        <p:nvPicPr>
          <p:cNvPr id="12" name="图片 11"/>
          <p:cNvPicPr>
            <a:picLocks noChangeAspect="1"/>
          </p:cNvPicPr>
          <p:nvPr/>
        </p:nvPicPr>
        <p:blipFill>
          <a:blip r:embed="rId3"/>
          <a:stretch>
            <a:fillRect/>
          </a:stretch>
        </p:blipFill>
        <p:spPr>
          <a:xfrm>
            <a:off x="6160058" y="3901303"/>
            <a:ext cx="4507943" cy="2811885"/>
          </a:xfrm>
          <a:prstGeom prst="rect">
            <a:avLst/>
          </a:prstGeom>
        </p:spPr>
      </p:pic>
      <p:sp>
        <p:nvSpPr>
          <p:cNvPr id="13" name="燕尾形箭头 12"/>
          <p:cNvSpPr/>
          <p:nvPr/>
        </p:nvSpPr>
        <p:spPr bwMode="auto">
          <a:xfrm rot="3149517">
            <a:off x="7455687" y="2787404"/>
            <a:ext cx="1557890" cy="775581"/>
          </a:xfrm>
          <a:prstGeom prst="notchedRightArrow">
            <a:avLst>
              <a:gd name="adj1" fmla="val 38894"/>
              <a:gd name="adj2" fmla="val 43872"/>
            </a:avLst>
          </a:prstGeom>
          <a:solidFill>
            <a:schemeClr val="accent2"/>
          </a:solidFill>
          <a:ln w="9525" cap="flat" cmpd="sng" algn="ctr">
            <a:noFill/>
            <a:prstDash val="solid"/>
            <a:round/>
            <a:headEnd type="none" w="med" len="med"/>
            <a:tailEnd type="none" w="med" len="med"/>
          </a:ln>
          <a:effectLst/>
        </p:spPr>
        <p:txBody>
          <a:bodyPr vert="horz" wrap="square" lIns="107950" tIns="53975" rIns="107950" bIns="53975" numCol="1" rtlCol="0" anchor="t" anchorCtr="0" compatLnSpc="1"/>
          <a:lstStyle/>
          <a:p>
            <a:pPr eaLnBrk="0" fontAlgn="base" hangingPunct="0">
              <a:spcBef>
                <a:spcPct val="0"/>
              </a:spcBef>
              <a:spcAft>
                <a:spcPct val="0"/>
              </a:spcAft>
            </a:pPr>
            <a:endParaRPr lang="zh-CN" altLang="en-US" sz="3600">
              <a:latin typeface="Arial" panose="020B0604020202020204" pitchFamily="34" charset="0"/>
            </a:endParaRPr>
          </a:p>
        </p:txBody>
      </p:sp>
      <p:sp>
        <p:nvSpPr>
          <p:cNvPr id="14" name="文本框 13"/>
          <p:cNvSpPr txBox="1"/>
          <p:nvPr/>
        </p:nvSpPr>
        <p:spPr>
          <a:xfrm>
            <a:off x="8616117" y="2787612"/>
            <a:ext cx="1075936" cy="461665"/>
          </a:xfrm>
          <a:prstGeom prst="rect">
            <a:avLst/>
          </a:prstGeom>
          <a:noFill/>
        </p:spPr>
        <p:txBody>
          <a:bodyPr wrap="none" rtlCol="0">
            <a:spAutoFit/>
          </a:bodyPr>
          <a:lstStyle/>
          <a:p>
            <a:r>
              <a:rPr lang="en-US" altLang="zh-CN" sz="2400" dirty="0"/>
              <a:t>Bridge</a:t>
            </a:r>
            <a:endParaRPr lang="zh-CN" altLang="en-US" sz="2400" dirty="0"/>
          </a:p>
        </p:txBody>
      </p:sp>
      <p:sp>
        <p:nvSpPr>
          <p:cNvPr id="16" name="矩形 15"/>
          <p:cNvSpPr/>
          <p:nvPr/>
        </p:nvSpPr>
        <p:spPr>
          <a:xfrm>
            <a:off x="11080621" y="-9374"/>
            <a:ext cx="1080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Bridge</a:t>
            </a:r>
            <a:endParaRPr lang="zh-CN" altLang="en-US" sz="2000" dirty="0">
              <a:solidFill>
                <a:schemeClr val="bg1"/>
              </a:solidFill>
              <a:latin typeface="+mn-ea"/>
            </a:endParaRPr>
          </a:p>
        </p:txBody>
      </p:sp>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p:bldP spid="10" grpId="0" animBg="1"/>
      <p:bldP spid="11" grpId="0"/>
      <p:bldP spid="13" grpId="0" animBg="1"/>
      <p:bldP spid="1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6102654" y="2418841"/>
            <a:ext cx="6162675" cy="3781425"/>
          </a:xfrm>
          <a:prstGeom prst="rect">
            <a:avLst/>
          </a:prstGeom>
        </p:spPr>
      </p:pic>
      <p:sp>
        <p:nvSpPr>
          <p:cNvPr id="2" name="标题 1"/>
          <p:cNvSpPr>
            <a:spLocks noGrp="1"/>
          </p:cNvSpPr>
          <p:nvPr>
            <p:ph type="title"/>
          </p:nvPr>
        </p:nvSpPr>
        <p:spPr/>
        <p:txBody>
          <a:bodyPr/>
          <a:lstStyle/>
          <a:p>
            <a:r>
              <a:rPr lang="zh-CN" altLang="en-US" smtClean="0"/>
              <a:t>举例：</a:t>
            </a:r>
            <a:r>
              <a:rPr lang="en-US" altLang="zh-CN" smtClean="0"/>
              <a:t>Log</a:t>
            </a:r>
            <a:r>
              <a:rPr lang="zh-CN" altLang="en-US" smtClean="0"/>
              <a:t>工具</a:t>
            </a:r>
            <a:endParaRPr lang="zh-CN" altLang="en-US" dirty="0"/>
          </a:p>
        </p:txBody>
      </p:sp>
      <p:sp>
        <p:nvSpPr>
          <p:cNvPr id="3" name="内容占位符 2"/>
          <p:cNvSpPr>
            <a:spLocks noGrp="1"/>
          </p:cNvSpPr>
          <p:nvPr>
            <p:ph idx="1"/>
          </p:nvPr>
        </p:nvSpPr>
        <p:spPr>
          <a:xfrm>
            <a:off x="604072" y="1270331"/>
            <a:ext cx="5738539" cy="5288241"/>
          </a:xfrm>
        </p:spPr>
        <p:txBody>
          <a:bodyPr/>
          <a:lstStyle/>
          <a:p>
            <a:r>
              <a:rPr lang="zh-CN" altLang="en-US" dirty="0" smtClean="0"/>
              <a:t>现在我们要开发一个通用的日志记录工具</a:t>
            </a:r>
            <a:endParaRPr lang="zh-CN" altLang="en-US" dirty="0" smtClean="0"/>
          </a:p>
          <a:p>
            <a:pPr lvl="1"/>
            <a:r>
              <a:rPr lang="zh-CN" altLang="en-US" dirty="0" smtClean="0"/>
              <a:t>支持数据库记录</a:t>
            </a:r>
            <a:r>
              <a:rPr lang="en-US" altLang="zh-CN" dirty="0" err="1" smtClean="0"/>
              <a:t>DatabaseLog</a:t>
            </a:r>
            <a:r>
              <a:rPr lang="zh-CN" altLang="en-US" dirty="0" smtClean="0"/>
              <a:t>和文本文件记录</a:t>
            </a:r>
            <a:r>
              <a:rPr lang="en-US" altLang="zh-CN" dirty="0" err="1" smtClean="0"/>
              <a:t>FileLog</a:t>
            </a:r>
            <a:r>
              <a:rPr lang="zh-CN" altLang="en-US" dirty="0" smtClean="0"/>
              <a:t>两种方式</a:t>
            </a:r>
            <a:endParaRPr lang="zh-CN" altLang="en-US" dirty="0" smtClean="0"/>
          </a:p>
          <a:p>
            <a:pPr lvl="1"/>
            <a:r>
              <a:rPr lang="zh-CN" altLang="en-US" dirty="0" smtClean="0"/>
              <a:t>同时它既可以运行在</a:t>
            </a:r>
            <a:r>
              <a:rPr lang="en-US" altLang="zh-CN" dirty="0" smtClean="0"/>
              <a:t>.NET</a:t>
            </a:r>
            <a:r>
              <a:rPr lang="zh-CN" altLang="en-US" dirty="0" smtClean="0"/>
              <a:t>平台，也可以运行在</a:t>
            </a:r>
            <a:r>
              <a:rPr lang="en-US" altLang="zh-CN" dirty="0" smtClean="0"/>
              <a:t>Java</a:t>
            </a:r>
            <a:r>
              <a:rPr lang="zh-CN" altLang="en-US" dirty="0" smtClean="0"/>
              <a:t>平台上</a:t>
            </a:r>
            <a:endParaRPr lang="zh-CN" altLang="en-US" dirty="0" smtClean="0"/>
          </a:p>
          <a:p>
            <a:r>
              <a:rPr lang="zh-CN" altLang="en-US" dirty="0" smtClean="0"/>
              <a:t>如果不考虑</a:t>
            </a:r>
            <a:r>
              <a:rPr lang="en-US" altLang="zh-CN" dirty="0" smtClean="0"/>
              <a:t>Bridge</a:t>
            </a:r>
            <a:r>
              <a:rPr lang="zh-CN" altLang="en-US" dirty="0" smtClean="0"/>
              <a:t>模式，传统的</a:t>
            </a:r>
            <a:r>
              <a:rPr lang="en-US" altLang="zh-CN" dirty="0" smtClean="0"/>
              <a:t>OO</a:t>
            </a:r>
            <a:r>
              <a:rPr lang="zh-CN" altLang="en-US" dirty="0" smtClean="0"/>
              <a:t>设计将得到下面的类结构</a:t>
            </a:r>
            <a:endParaRPr lang="zh-CN" altLang="en-US" dirty="0" smtClean="0"/>
          </a:p>
          <a:p>
            <a:endParaRPr lang="zh-CN" altLang="en-US" dirty="0"/>
          </a:p>
        </p:txBody>
      </p:sp>
      <p:sp>
        <p:nvSpPr>
          <p:cNvPr id="6" name="矩形 5"/>
          <p:cNvSpPr/>
          <p:nvPr/>
        </p:nvSpPr>
        <p:spPr>
          <a:xfrm>
            <a:off x="11080621" y="-9374"/>
            <a:ext cx="1080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Bridge</a:t>
            </a:r>
            <a:endParaRPr lang="zh-CN" altLang="en-US" sz="2000" dirty="0">
              <a:solidFill>
                <a:schemeClr val="bg1"/>
              </a:solidFill>
              <a:latin typeface="+mn-ea"/>
            </a:endParaRPr>
          </a:p>
        </p:txBody>
      </p:sp>
      <p:sp>
        <p:nvSpPr>
          <p:cNvPr id="9" name="灯片编号占位符 8"/>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mtClean="0"/>
              <a:t>应用</a:t>
            </a:r>
            <a:r>
              <a:rPr lang="en-US" altLang="zh-CN" smtClean="0"/>
              <a:t>Bridge</a:t>
            </a:r>
            <a:r>
              <a:rPr lang="zh-CN" altLang="en-US" smtClean="0"/>
              <a:t>模式的设计</a:t>
            </a:r>
            <a:endParaRPr lang="zh-CN" altLang="en-US" smtClean="0"/>
          </a:p>
          <a:p>
            <a:endParaRPr lang="zh-CN" altLang="en-US" dirty="0"/>
          </a:p>
        </p:txBody>
      </p:sp>
      <p:pic>
        <p:nvPicPr>
          <p:cNvPr id="4" name="图片 3"/>
          <p:cNvPicPr>
            <a:picLocks noChangeAspect="1"/>
          </p:cNvPicPr>
          <p:nvPr/>
        </p:nvPicPr>
        <p:blipFill>
          <a:blip r:embed="rId1"/>
          <a:stretch>
            <a:fillRect/>
          </a:stretch>
        </p:blipFill>
        <p:spPr>
          <a:xfrm>
            <a:off x="1666876" y="2708920"/>
            <a:ext cx="9001125" cy="2419350"/>
          </a:xfrm>
          <a:prstGeom prst="rect">
            <a:avLst/>
          </a:prstGeom>
        </p:spPr>
      </p:pic>
      <p:sp>
        <p:nvSpPr>
          <p:cNvPr id="6" name="矩形 5"/>
          <p:cNvSpPr/>
          <p:nvPr/>
        </p:nvSpPr>
        <p:spPr>
          <a:xfrm>
            <a:off x="11080621" y="-9374"/>
            <a:ext cx="1080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Bridge</a:t>
            </a:r>
            <a:endParaRPr lang="zh-CN" altLang="en-US" sz="2000" dirty="0">
              <a:solidFill>
                <a:schemeClr val="bg1"/>
              </a:solidFill>
              <a:latin typeface="+mn-ea"/>
            </a:endParaRPr>
          </a:p>
        </p:txBody>
      </p:sp>
      <p:sp>
        <p:nvSpPr>
          <p:cNvPr id="9" name="灯片编号占位符 8"/>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适用场景</a:t>
            </a:r>
            <a:endParaRPr lang="zh-CN" altLang="en-US" dirty="0"/>
          </a:p>
        </p:txBody>
      </p:sp>
      <p:sp>
        <p:nvSpPr>
          <p:cNvPr id="3" name="内容占位符 2"/>
          <p:cNvSpPr>
            <a:spLocks noGrp="1"/>
          </p:cNvSpPr>
          <p:nvPr>
            <p:ph idx="1"/>
          </p:nvPr>
        </p:nvSpPr>
        <p:spPr/>
        <p:txBody>
          <a:bodyPr/>
          <a:lstStyle/>
          <a:p>
            <a:r>
              <a:rPr lang="zh-CN" altLang="en-US" smtClean="0"/>
              <a:t>如果系统需要在构件的抽象化角色和具体化角色之间增加更多的灵活性，避免在两个层次之间建立静态的联系；</a:t>
            </a:r>
            <a:endParaRPr lang="zh-CN" altLang="en-US" smtClean="0"/>
          </a:p>
          <a:p>
            <a:r>
              <a:rPr lang="zh-CN" altLang="en-US" smtClean="0"/>
              <a:t>设计要求实现化角色的任何改变不应当影响客户端，或者说实现化角色的改变对客户端是完全透明的；</a:t>
            </a:r>
            <a:endParaRPr lang="zh-CN" altLang="en-US" smtClean="0"/>
          </a:p>
          <a:p>
            <a:r>
              <a:rPr lang="zh-CN" altLang="en-US" smtClean="0"/>
              <a:t>一个构件有多于一个的抽象化角色和实现化角色，系统需要它们之间进行动态耦合；</a:t>
            </a:r>
            <a:endParaRPr lang="zh-CN" altLang="en-US" smtClean="0"/>
          </a:p>
          <a:p>
            <a:r>
              <a:rPr lang="zh-CN" altLang="en-US" smtClean="0"/>
              <a:t>虽然在系统中使用继承是没有问题的，但是由于抽象化角色和具体化角色需要独立变化，设计要求需要独立管理这两者。</a:t>
            </a:r>
            <a:endParaRPr lang="zh-CN" altLang="en-US" smtClean="0"/>
          </a:p>
          <a:p>
            <a:endParaRPr lang="zh-CN" altLang="en-US" dirty="0"/>
          </a:p>
        </p:txBody>
      </p:sp>
      <p:sp>
        <p:nvSpPr>
          <p:cNvPr id="5" name="矩形 4"/>
          <p:cNvSpPr/>
          <p:nvPr/>
        </p:nvSpPr>
        <p:spPr>
          <a:xfrm>
            <a:off x="11080621" y="-9374"/>
            <a:ext cx="1080000"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Bridge</a:t>
            </a:r>
            <a:endParaRPr lang="zh-CN" altLang="en-US" sz="2000" dirty="0">
              <a:solidFill>
                <a:schemeClr val="bg1"/>
              </a:solidFill>
              <a:latin typeface="+mn-ea"/>
            </a:endParaRPr>
          </a:p>
        </p:txBody>
      </p:sp>
      <p:sp>
        <p:nvSpPr>
          <p:cNvPr id="8" name="灯片编号占位符 7"/>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8</a:t>
            </a:r>
            <a:r>
              <a:rPr lang="zh-CN" altLang="en-US" dirty="0" smtClean="0"/>
              <a:t>）组合模式</a:t>
            </a:r>
            <a:r>
              <a:rPr lang="en-US" altLang="zh-CN" dirty="0" smtClean="0"/>
              <a:t>Composite</a:t>
            </a:r>
            <a:endParaRPr lang="zh-CN" altLang="en-US" dirty="0"/>
          </a:p>
        </p:txBody>
      </p:sp>
      <p:sp>
        <p:nvSpPr>
          <p:cNvPr id="3" name="内容占位符 2"/>
          <p:cNvSpPr>
            <a:spLocks noGrp="1"/>
          </p:cNvSpPr>
          <p:nvPr>
            <p:ph idx="1"/>
          </p:nvPr>
        </p:nvSpPr>
        <p:spPr/>
        <p:txBody>
          <a:bodyPr/>
          <a:lstStyle/>
          <a:p>
            <a:r>
              <a:rPr lang="zh-CN" altLang="en-US" dirty="0" smtClean="0"/>
              <a:t>在面向对象的系统中，我们常会遇到一类容器对象</a:t>
            </a:r>
            <a:r>
              <a:rPr lang="en-US" altLang="zh-CN" dirty="0" smtClean="0"/>
              <a:t>----</a:t>
            </a:r>
            <a:r>
              <a:rPr lang="zh-CN" altLang="en-US" dirty="0" smtClean="0"/>
              <a:t>它们在充当对象的同时，又是其他对象的容器。</a:t>
            </a:r>
            <a:endParaRPr lang="zh-CN" altLang="en-US" dirty="0" smtClean="0"/>
          </a:p>
          <a:p>
            <a:r>
              <a:rPr lang="zh-CN" altLang="en-US" dirty="0" smtClean="0"/>
              <a:t>客户代码过多地依赖于容器对象复杂的内部实现结构</a:t>
            </a:r>
            <a:r>
              <a:rPr lang="en-US" altLang="zh-CN" dirty="0" smtClean="0"/>
              <a:t>,</a:t>
            </a:r>
            <a:r>
              <a:rPr lang="zh-CN" altLang="en-US" dirty="0" smtClean="0"/>
              <a:t>容器对象内部实现结构</a:t>
            </a:r>
            <a:r>
              <a:rPr lang="en-US" altLang="zh-CN" dirty="0" smtClean="0"/>
              <a:t>(</a:t>
            </a:r>
            <a:r>
              <a:rPr lang="zh-CN" altLang="en-US" dirty="0" smtClean="0"/>
              <a:t>而非抽象接口</a:t>
            </a:r>
            <a:r>
              <a:rPr lang="en-US" altLang="zh-CN" dirty="0" smtClean="0"/>
              <a:t>)</a:t>
            </a:r>
            <a:r>
              <a:rPr lang="zh-CN" altLang="en-US" dirty="0" smtClean="0"/>
              <a:t>的变化将引起客户代码的频繁变化，带来了代码的维护性、扩展性差等问题。</a:t>
            </a:r>
            <a:endParaRPr lang="en-US" altLang="zh-CN" dirty="0" smtClean="0"/>
          </a:p>
          <a:p>
            <a:endParaRPr lang="zh-CN" altLang="en-US" dirty="0"/>
          </a:p>
        </p:txBody>
      </p:sp>
      <p:sp>
        <p:nvSpPr>
          <p:cNvPr id="4" name="矩形 3"/>
          <p:cNvSpPr/>
          <p:nvPr/>
        </p:nvSpPr>
        <p:spPr>
          <a:xfrm>
            <a:off x="10599738" y="-27099"/>
            <a:ext cx="1514645"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Composite</a:t>
            </a:r>
            <a:endParaRPr lang="en-US" altLang="zh-CN" sz="2000" dirty="0">
              <a:solidFill>
                <a:schemeClr val="bg1"/>
              </a:solidFill>
              <a:latin typeface="+mn-ea"/>
            </a:endParaRPr>
          </a:p>
        </p:txBody>
      </p:sp>
      <p:pic>
        <p:nvPicPr>
          <p:cNvPr id="6" name="图片 5"/>
          <p:cNvPicPr>
            <a:picLocks noChangeAspect="1"/>
          </p:cNvPicPr>
          <p:nvPr/>
        </p:nvPicPr>
        <p:blipFill>
          <a:blip r:embed="rId1"/>
          <a:stretch>
            <a:fillRect/>
          </a:stretch>
        </p:blipFill>
        <p:spPr>
          <a:xfrm>
            <a:off x="7966336" y="3751509"/>
            <a:ext cx="3065664" cy="2592139"/>
          </a:xfrm>
          <a:prstGeom prst="rect">
            <a:avLst/>
          </a:prstGeom>
        </p:spPr>
      </p:pic>
      <p:sp>
        <p:nvSpPr>
          <p:cNvPr id="7" name="内容占位符 2"/>
          <p:cNvSpPr txBox="1"/>
          <p:nvPr/>
        </p:nvSpPr>
        <p:spPr bwMode="auto">
          <a:xfrm>
            <a:off x="611999" y="3910924"/>
            <a:ext cx="6367921" cy="2273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7950" tIns="53975" rIns="107950" bIns="53975" numCol="1" anchor="t" anchorCtr="0" compatLnSpc="1"/>
          <a:lstStyle>
            <a:lvl1pPr marL="339725" indent="-339725" algn="l" rtl="0" eaLnBrk="0" fontAlgn="base" hangingPunct="0">
              <a:spcBef>
                <a:spcPct val="10000"/>
              </a:spcBef>
              <a:spcAft>
                <a:spcPct val="0"/>
              </a:spcAft>
              <a:buClr>
                <a:srgbClr val="FFFF99"/>
              </a:buClr>
              <a:buFont typeface="Wingdings" panose="05000000000000000000" pitchFamily="2" charset="2"/>
              <a:buChar char="w"/>
              <a:defRPr sz="3200" baseline="0">
                <a:solidFill>
                  <a:srgbClr val="FFFF99"/>
                </a:solidFill>
                <a:latin typeface="Arial Unicode MS" panose="020B0604020202020204" charset="-122"/>
                <a:ea typeface="宋体" panose="02010600030101010101" pitchFamily="2" charset="-122"/>
                <a:cs typeface="+mn-cs"/>
              </a:defRPr>
            </a:lvl1pPr>
            <a:lvl2pPr marL="682625" indent="-228600" algn="l" rtl="0" eaLnBrk="0" fontAlgn="base" hangingPunct="0">
              <a:spcBef>
                <a:spcPct val="10000"/>
              </a:spcBef>
              <a:spcAft>
                <a:spcPct val="0"/>
              </a:spcAft>
              <a:buClr>
                <a:srgbClr val="DDDDDD"/>
              </a:buClr>
              <a:buFont typeface="Wingdings" panose="05000000000000000000" pitchFamily="2" charset="2"/>
              <a:buChar char="§"/>
              <a:defRPr sz="2800" baseline="0">
                <a:solidFill>
                  <a:schemeClr val="tx1"/>
                </a:solidFill>
                <a:latin typeface="Arial Unicode MS" panose="020B0604020202020204" charset="-122"/>
                <a:ea typeface="宋体" panose="02010600030101010101" pitchFamily="2" charset="-122"/>
              </a:defRPr>
            </a:lvl2pPr>
            <a:lvl3pPr marL="1025525" indent="-228600" algn="l" rtl="0" eaLnBrk="0" fontAlgn="base" hangingPunct="0">
              <a:spcBef>
                <a:spcPct val="10000"/>
              </a:spcBef>
              <a:spcAft>
                <a:spcPct val="0"/>
              </a:spcAft>
              <a:buClr>
                <a:srgbClr val="73E1FF"/>
              </a:buClr>
              <a:buChar char="•"/>
              <a:defRPr sz="2800" baseline="0">
                <a:solidFill>
                  <a:srgbClr val="73E1FF"/>
                </a:solidFill>
                <a:latin typeface="Arial Unicode MS" panose="020B0604020202020204" charset="-122"/>
                <a:ea typeface="宋体" panose="02010600030101010101" pitchFamily="2" charset="-122"/>
              </a:defRPr>
            </a:lvl3pPr>
            <a:lvl4pPr marL="1368425" indent="-228600" algn="l" rtl="0" eaLnBrk="0" fontAlgn="base" hangingPunct="0">
              <a:spcBef>
                <a:spcPct val="10000"/>
              </a:spcBef>
              <a:spcAft>
                <a:spcPct val="0"/>
              </a:spcAft>
              <a:buClr>
                <a:srgbClr val="FFFF99"/>
              </a:buClr>
              <a:buFont typeface="Wingdings" panose="05000000000000000000" pitchFamily="2" charset="2"/>
              <a:buChar char="w"/>
              <a:defRPr sz="2400" baseline="0">
                <a:solidFill>
                  <a:srgbClr val="FFFF99"/>
                </a:solidFill>
                <a:latin typeface="Arial Unicode MS" panose="020B0604020202020204" charset="-122"/>
                <a:ea typeface="宋体" panose="02010600030101010101" pitchFamily="2" charset="-122"/>
              </a:defRPr>
            </a:lvl4pPr>
            <a:lvl5pPr marL="1711325" indent="-228600" algn="l" rtl="0" eaLnBrk="0" fontAlgn="base" hangingPunct="0">
              <a:spcBef>
                <a:spcPct val="20000"/>
              </a:spcBef>
              <a:spcAft>
                <a:spcPct val="0"/>
              </a:spcAft>
              <a:buClr>
                <a:srgbClr val="FFFF99"/>
              </a:buClr>
              <a:buChar char="•"/>
              <a:defRPr sz="2400" baseline="0">
                <a:solidFill>
                  <a:srgbClr val="FFFF99"/>
                </a:solidFill>
                <a:latin typeface="Arial Unicode MS" panose="020B0604020202020204" charset="-122"/>
                <a:ea typeface="宋体" panose="02010600030101010101" pitchFamily="2" charset="-122"/>
              </a:defRPr>
            </a:lvl5pPr>
            <a:lvl6pPr marL="2168525" indent="-228600" algn="l" rtl="0" fontAlgn="base">
              <a:spcBef>
                <a:spcPct val="20000"/>
              </a:spcBef>
              <a:spcAft>
                <a:spcPct val="0"/>
              </a:spcAft>
              <a:buClr>
                <a:srgbClr val="FFFF99"/>
              </a:buClr>
              <a:buChar char="•"/>
              <a:defRPr sz="2400">
                <a:solidFill>
                  <a:srgbClr val="FFFF99"/>
                </a:solidFill>
                <a:latin typeface="+mn-lt"/>
              </a:defRPr>
            </a:lvl6pPr>
            <a:lvl7pPr marL="2625725" indent="-228600" algn="l" rtl="0" fontAlgn="base">
              <a:spcBef>
                <a:spcPct val="20000"/>
              </a:spcBef>
              <a:spcAft>
                <a:spcPct val="0"/>
              </a:spcAft>
              <a:buClr>
                <a:srgbClr val="FFFF99"/>
              </a:buClr>
              <a:buChar char="•"/>
              <a:defRPr sz="2400">
                <a:solidFill>
                  <a:srgbClr val="FFFF99"/>
                </a:solidFill>
                <a:latin typeface="+mn-lt"/>
              </a:defRPr>
            </a:lvl7pPr>
            <a:lvl8pPr marL="3082925" indent="-228600" algn="l" rtl="0" fontAlgn="base">
              <a:spcBef>
                <a:spcPct val="20000"/>
              </a:spcBef>
              <a:spcAft>
                <a:spcPct val="0"/>
              </a:spcAft>
              <a:buClr>
                <a:srgbClr val="FFFF99"/>
              </a:buClr>
              <a:buChar char="•"/>
              <a:defRPr sz="2400">
                <a:solidFill>
                  <a:srgbClr val="FFFF99"/>
                </a:solidFill>
                <a:latin typeface="+mn-lt"/>
              </a:defRPr>
            </a:lvl8pPr>
            <a:lvl9pPr marL="3540125" indent="-228600" algn="l" rtl="0" fontAlgn="base">
              <a:spcBef>
                <a:spcPct val="20000"/>
              </a:spcBef>
              <a:spcAft>
                <a:spcPct val="0"/>
              </a:spcAft>
              <a:buClr>
                <a:srgbClr val="FFFF99"/>
              </a:buClr>
              <a:buChar char="•"/>
              <a:defRPr sz="2400">
                <a:solidFill>
                  <a:srgbClr val="FFFF99"/>
                </a:solidFill>
                <a:latin typeface="+mn-lt"/>
              </a:defRPr>
            </a:lvl9pPr>
          </a:lstStyle>
          <a:p>
            <a:pPr>
              <a:lnSpc>
                <a:spcPct val="130000"/>
              </a:lnSpc>
              <a:spcBef>
                <a:spcPts val="300"/>
              </a:spcBef>
              <a:buClr>
                <a:srgbClr val="92D050"/>
              </a:buClr>
              <a:buFont typeface="Wingdings" panose="05000000000000000000" pitchFamily="2" charset="2"/>
              <a:buChar char="p"/>
            </a:pPr>
            <a:r>
              <a:rPr lang="zh-CN" altLang="en-US" sz="2400" dirty="0">
                <a:solidFill>
                  <a:schemeClr val="tx1"/>
                </a:solidFill>
                <a:latin typeface="+mn-lt"/>
                <a:ea typeface="+mn-ea"/>
              </a:rPr>
              <a:t>如何将“客户代码与复杂的容器对象结构”解耦？让容器对象自己来实现自身的复杂结构，从而使得客户代码就像处理简单对象一样来处理复杂的容器对象</a:t>
            </a:r>
            <a:r>
              <a:rPr lang="zh-CN" altLang="en-US" sz="2400" dirty="0" smtClean="0">
                <a:solidFill>
                  <a:schemeClr val="tx1"/>
                </a:solidFill>
                <a:latin typeface="+mn-lt"/>
                <a:ea typeface="+mn-ea"/>
              </a:rPr>
              <a:t>？</a:t>
            </a:r>
            <a:endParaRPr lang="zh-CN" altLang="en-US" sz="2400" dirty="0">
              <a:solidFill>
                <a:schemeClr val="tx1"/>
              </a:solidFill>
              <a:latin typeface="+mn-lt"/>
              <a:ea typeface="+mn-ea"/>
            </a:endParaRPr>
          </a:p>
        </p:txBody>
      </p:sp>
      <p:sp>
        <p:nvSpPr>
          <p:cNvPr id="9" name="灯片编号占位符 8"/>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举例</a:t>
            </a:r>
            <a:r>
              <a:rPr lang="en-US" altLang="zh-CN" smtClean="0"/>
              <a:t>: </a:t>
            </a:r>
            <a:r>
              <a:rPr lang="zh-CN" altLang="en-US" smtClean="0"/>
              <a:t>文件系统</a:t>
            </a:r>
            <a:endParaRPr lang="zh-CN" altLang="en-US" dirty="0"/>
          </a:p>
        </p:txBody>
      </p:sp>
      <p:sp>
        <p:nvSpPr>
          <p:cNvPr id="3" name="内容占位符 2"/>
          <p:cNvSpPr>
            <a:spLocks noGrp="1"/>
          </p:cNvSpPr>
          <p:nvPr>
            <p:ph idx="1"/>
          </p:nvPr>
        </p:nvSpPr>
        <p:spPr/>
        <p:txBody>
          <a:bodyPr/>
          <a:lstStyle/>
          <a:p>
            <a:r>
              <a:rPr lang="zh-CN" altLang="en-US" smtClean="0"/>
              <a:t>文件系统组合模式结构图</a:t>
            </a:r>
            <a:r>
              <a:rPr lang="en-US" altLang="zh-CN" smtClean="0"/>
              <a:t>:</a:t>
            </a:r>
            <a:endParaRPr lang="zh-CN" altLang="en-US" dirty="0"/>
          </a:p>
        </p:txBody>
      </p:sp>
      <p:pic>
        <p:nvPicPr>
          <p:cNvPr id="4" name="图片 3"/>
          <p:cNvPicPr>
            <a:picLocks noChangeAspect="1"/>
          </p:cNvPicPr>
          <p:nvPr/>
        </p:nvPicPr>
        <p:blipFill>
          <a:blip r:embed="rId1"/>
          <a:stretch>
            <a:fillRect/>
          </a:stretch>
        </p:blipFill>
        <p:spPr>
          <a:xfrm>
            <a:off x="2245685" y="2042433"/>
            <a:ext cx="8178669" cy="4536504"/>
          </a:xfrm>
          <a:prstGeom prst="rect">
            <a:avLst/>
          </a:prstGeom>
        </p:spPr>
      </p:pic>
      <p:sp>
        <p:nvSpPr>
          <p:cNvPr id="7" name="矩形 6"/>
          <p:cNvSpPr/>
          <p:nvPr/>
        </p:nvSpPr>
        <p:spPr>
          <a:xfrm>
            <a:off x="10599738" y="-27099"/>
            <a:ext cx="1514645"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Composite</a:t>
            </a:r>
            <a:endParaRPr lang="en-US" altLang="zh-CN" sz="2000" dirty="0">
              <a:solidFill>
                <a:schemeClr val="bg1"/>
              </a:solidFill>
              <a:latin typeface="+mn-ea"/>
            </a:endParaRPr>
          </a:p>
        </p:txBody>
      </p:sp>
      <p:sp>
        <p:nvSpPr>
          <p:cNvPr id="10" name="灯片编号占位符 9"/>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Composite</a:t>
            </a:r>
            <a:r>
              <a:rPr lang="zh-CN" altLang="en-US" smtClean="0"/>
              <a:t>模式的结构</a:t>
            </a:r>
            <a:endParaRPr lang="zh-CN" altLang="en-US" dirty="0"/>
          </a:p>
        </p:txBody>
      </p:sp>
      <p:sp>
        <p:nvSpPr>
          <p:cNvPr id="3" name="内容占位符 2"/>
          <p:cNvSpPr>
            <a:spLocks noGrp="1"/>
          </p:cNvSpPr>
          <p:nvPr>
            <p:ph idx="1"/>
          </p:nvPr>
        </p:nvSpPr>
        <p:spPr/>
        <p:txBody>
          <a:bodyPr/>
          <a:lstStyle/>
          <a:p>
            <a:r>
              <a:rPr lang="zh-CN" altLang="en-US" smtClean="0"/>
              <a:t>组合模式定义了一个抽象构件类，它既可以代表叶子，又可以代表容器，而客户端针对该抽象构件类进行编程，无须知道它到底表示的是叶子还是容器，可以对其进行统一处理。</a:t>
            </a:r>
            <a:endParaRPr lang="zh-CN" altLang="en-US" smtClean="0"/>
          </a:p>
          <a:p>
            <a:endParaRPr lang="zh-CN" altLang="en-US" dirty="0"/>
          </a:p>
        </p:txBody>
      </p:sp>
      <p:pic>
        <p:nvPicPr>
          <p:cNvPr id="4" name="图片 3"/>
          <p:cNvPicPr>
            <a:picLocks noChangeAspect="1"/>
          </p:cNvPicPr>
          <p:nvPr/>
        </p:nvPicPr>
        <p:blipFill>
          <a:blip r:embed="rId1"/>
          <a:stretch>
            <a:fillRect/>
          </a:stretch>
        </p:blipFill>
        <p:spPr>
          <a:xfrm>
            <a:off x="2451338" y="2919214"/>
            <a:ext cx="7730235" cy="3938786"/>
          </a:xfrm>
          <a:prstGeom prst="rect">
            <a:avLst/>
          </a:prstGeom>
        </p:spPr>
      </p:pic>
      <p:sp>
        <p:nvSpPr>
          <p:cNvPr id="6" name="矩形 5"/>
          <p:cNvSpPr/>
          <p:nvPr/>
        </p:nvSpPr>
        <p:spPr>
          <a:xfrm>
            <a:off x="10599738" y="-27099"/>
            <a:ext cx="1514645"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Composite</a:t>
            </a:r>
            <a:endParaRPr lang="en-US" altLang="zh-CN" sz="2000" dirty="0">
              <a:solidFill>
                <a:schemeClr val="bg1"/>
              </a:solidFill>
              <a:latin typeface="+mn-ea"/>
            </a:endParaRPr>
          </a:p>
        </p:txBody>
      </p:sp>
      <p:sp>
        <p:nvSpPr>
          <p:cNvPr id="9" name="灯片编号占位符 8"/>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z="2800" dirty="0">
                <a:latin typeface="Times New Roman" panose="02020603050405020304" pitchFamily="18" charset="0"/>
              </a:rPr>
              <a:t>容器对象与抽象构件类之间还建立一个聚合关联关系，在容器对象中既可以包含叶子，也可以包含容器，以此实现递归组合，形成一个树形结构。</a:t>
            </a:r>
            <a:endParaRPr lang="zh-CN" altLang="en-US" sz="2800" dirty="0">
              <a:latin typeface="Times New Roman" panose="02020603050405020304" pitchFamily="18" charset="0"/>
            </a:endParaRPr>
          </a:p>
          <a:p>
            <a:endParaRPr lang="zh-CN" altLang="en-US" dirty="0"/>
          </a:p>
        </p:txBody>
      </p:sp>
      <p:pic>
        <p:nvPicPr>
          <p:cNvPr id="6" name="图片 5"/>
          <p:cNvPicPr>
            <a:picLocks noChangeAspect="1"/>
          </p:cNvPicPr>
          <p:nvPr/>
        </p:nvPicPr>
        <p:blipFill>
          <a:blip r:embed="rId1"/>
          <a:stretch>
            <a:fillRect/>
          </a:stretch>
        </p:blipFill>
        <p:spPr>
          <a:xfrm>
            <a:off x="3450923" y="3451453"/>
            <a:ext cx="5081549" cy="2941034"/>
          </a:xfrm>
          <a:prstGeom prst="rect">
            <a:avLst/>
          </a:prstGeom>
        </p:spPr>
      </p:pic>
      <p:sp>
        <p:nvSpPr>
          <p:cNvPr id="8" name="矩形 7"/>
          <p:cNvSpPr/>
          <p:nvPr/>
        </p:nvSpPr>
        <p:spPr>
          <a:xfrm>
            <a:off x="10599738" y="-27099"/>
            <a:ext cx="1514645" cy="400110"/>
          </a:xfrm>
          <a:prstGeom prst="rect">
            <a:avLst/>
          </a:prstGeom>
          <a:solidFill>
            <a:srgbClr val="EB7C1F"/>
          </a:solidFill>
          <a:ln>
            <a:solidFill>
              <a:schemeClr val="accent1">
                <a:lumMod val="20000"/>
                <a:lumOff val="80000"/>
              </a:schemeClr>
            </a:solidFill>
          </a:ln>
        </p:spPr>
        <p:txBody>
          <a:bodyPr wrap="none">
            <a:spAutoFit/>
          </a:bodyPr>
          <a:lstStyle/>
          <a:p>
            <a:pPr algn="ctr"/>
            <a:r>
              <a:rPr lang="en-US" altLang="zh-CN" sz="2000" dirty="0">
                <a:solidFill>
                  <a:schemeClr val="bg1"/>
                </a:solidFill>
                <a:latin typeface="+mn-ea"/>
              </a:rPr>
              <a:t>Composite</a:t>
            </a:r>
            <a:endParaRPr lang="en-US" altLang="zh-CN" sz="2000" dirty="0">
              <a:solidFill>
                <a:schemeClr val="bg1"/>
              </a:solidFill>
              <a:latin typeface="+mn-ea"/>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赤霞朱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B7C1F"/>
        </a:solidFill>
        <a:ln>
          <a:solidFill>
            <a:schemeClr val="accent1">
              <a:lumMod val="20000"/>
              <a:lumOff val="80000"/>
            </a:schemeClr>
          </a:solidFill>
        </a:ln>
      </a:spPr>
      <a:bodyPr wrap="none">
        <a:spAutoFit/>
      </a:bodyPr>
      <a:lstStyle>
        <a:defPPr algn="ctr">
          <a:defRPr sz="2000" dirty="0">
            <a:solidFill>
              <a:schemeClr val="bg1"/>
            </a:solidFill>
            <a:latin typeface="+mn-ea"/>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themeOverride>
</file>

<file path=docProps/app.xml><?xml version="1.0" encoding="utf-8"?>
<Properties xmlns="http://schemas.openxmlformats.org/officeDocument/2006/extended-properties" xmlns:vt="http://schemas.openxmlformats.org/officeDocument/2006/docPropsVTypes">
  <TotalTime>0</TotalTime>
  <Words>44182</Words>
  <Application>WPS 演示</Application>
  <PresentationFormat>宽屏</PresentationFormat>
  <Paragraphs>3149</Paragraphs>
  <Slides>239</Slides>
  <Notes>169</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3</vt:i4>
      </vt:variant>
      <vt:variant>
        <vt:lpstr>幻灯片标题</vt:lpstr>
      </vt:variant>
      <vt:variant>
        <vt:i4>239</vt:i4>
      </vt:variant>
    </vt:vector>
  </HeadingPairs>
  <TitlesOfParts>
    <vt:vector size="260" baseType="lpstr">
      <vt:lpstr>Arial</vt:lpstr>
      <vt:lpstr>宋体</vt:lpstr>
      <vt:lpstr>Wingdings</vt:lpstr>
      <vt:lpstr>微软雅黑</vt:lpstr>
      <vt:lpstr>Castellar</vt:lpstr>
      <vt:lpstr>HGB6_CNKI</vt:lpstr>
      <vt:lpstr>华文行楷</vt:lpstr>
      <vt:lpstr>ZapfHumnst BT</vt:lpstr>
      <vt:lpstr>Times</vt:lpstr>
      <vt:lpstr>Arial Unicode MS</vt:lpstr>
      <vt:lpstr>等线</vt:lpstr>
      <vt:lpstr>Times New Roman</vt:lpstr>
      <vt:lpstr>华文楷体</vt:lpstr>
      <vt:lpstr>幼圆</vt:lpstr>
      <vt:lpstr>楷体_GB2312</vt:lpstr>
      <vt:lpstr>TimesNewRomanPS-BoldMT</vt:lpstr>
      <vt:lpstr>Segoe Print</vt:lpstr>
      <vt:lpstr>赤霞朱主题​​</vt:lpstr>
      <vt:lpstr>Visio.Drawing.11</vt:lpstr>
      <vt:lpstr>Visio.Drawing.11</vt:lpstr>
      <vt:lpstr>Paint.Picture</vt:lpstr>
      <vt:lpstr>软件工程原理与实践Software Engineering</vt:lpstr>
      <vt:lpstr>PowerPoint 演示文稿</vt:lpstr>
      <vt:lpstr>Analysis Vs Design</vt:lpstr>
      <vt:lpstr>面向对象设计 Object Oriented Design</vt:lpstr>
      <vt:lpstr>细化示例：细化UI类</vt:lpstr>
      <vt:lpstr>优化示例：优化Entity类</vt:lpstr>
      <vt:lpstr>优化示例：优化Control类</vt:lpstr>
      <vt:lpstr>优化示例：Partitioning</vt:lpstr>
      <vt:lpstr>优化示例：无环依赖</vt:lpstr>
      <vt:lpstr>From Design to Implementation</vt:lpstr>
      <vt:lpstr>Forward Engineering</vt:lpstr>
      <vt:lpstr>Reverse Engineering</vt:lpstr>
      <vt:lpstr>Round-Trip Engineering</vt:lpstr>
      <vt:lpstr>PowerPoint 演示文稿</vt:lpstr>
      <vt:lpstr>1. SRP: The Single – Responsibility Principle</vt:lpstr>
      <vt:lpstr>SRP: The Single – Responsibility Principle</vt:lpstr>
      <vt:lpstr>2. LSP: The Liskov Substitution Principle</vt:lpstr>
      <vt:lpstr>3. DIP: The Dependency Inversion Principle</vt:lpstr>
      <vt:lpstr>DIP: The Dependency Inversion Principle</vt:lpstr>
      <vt:lpstr>4. ISP: The Interface Segregation Principle</vt:lpstr>
      <vt:lpstr>ISP: The Interface Segregation Principle</vt:lpstr>
      <vt:lpstr>5. OCP: The Open-Closed Principle</vt:lpstr>
      <vt:lpstr>OCP: The Open-Closed Principle</vt:lpstr>
      <vt:lpstr>6. CARP: The Composite/Aggregate Reuse Principle</vt:lpstr>
      <vt:lpstr>继承复用</vt:lpstr>
      <vt:lpstr>组合/聚合复用</vt:lpstr>
      <vt:lpstr>Coad法则</vt:lpstr>
      <vt:lpstr>错误使用</vt:lpstr>
      <vt:lpstr>CARP原则小结</vt:lpstr>
      <vt:lpstr>Summary:设计原则</vt:lpstr>
      <vt:lpstr>PowerPoint 演示文稿</vt:lpstr>
      <vt:lpstr>Design Patterns Categories</vt:lpstr>
      <vt:lpstr>Creational Patterns</vt:lpstr>
      <vt:lpstr>1）工厂方法 Factory Method</vt:lpstr>
      <vt:lpstr>PowerPoint 演示文稿</vt:lpstr>
      <vt:lpstr>Factory Method模式解决的问题</vt:lpstr>
      <vt:lpstr>PowerPoint 演示文稿</vt:lpstr>
      <vt:lpstr>PowerPoint 演示文稿</vt:lpstr>
      <vt:lpstr>Factory Method模式的优点</vt:lpstr>
      <vt:lpstr>Factory Method模式的缺点</vt:lpstr>
      <vt:lpstr>适用场景</vt:lpstr>
      <vt:lpstr>2）抽象工厂 Abstract Factory</vt:lpstr>
      <vt:lpstr>Abstract Factory模式解决的问题</vt:lpstr>
      <vt:lpstr>一般的解决方案</vt:lpstr>
      <vt:lpstr>更好的解决方案</vt:lpstr>
      <vt:lpstr>Abstract Factory模式的优缺点</vt:lpstr>
      <vt:lpstr>适用场景</vt:lpstr>
      <vt:lpstr>3） 建造者模式 Builder</vt:lpstr>
      <vt:lpstr>Builder模式的类图</vt:lpstr>
      <vt:lpstr>Builder模式的时序图</vt:lpstr>
      <vt:lpstr>例子：RTF阅读器</vt:lpstr>
      <vt:lpstr>PowerPoint 演示文稿</vt:lpstr>
      <vt:lpstr>Builder模式的优点</vt:lpstr>
      <vt:lpstr>Builder模式的缺点</vt:lpstr>
      <vt:lpstr>适用场景</vt:lpstr>
      <vt:lpstr>4）原型模式 Prototype</vt:lpstr>
      <vt:lpstr>PowerPoint 演示文稿</vt:lpstr>
      <vt:lpstr>WeeklyLog类的代码</vt:lpstr>
      <vt:lpstr>客户端测试代码：</vt:lpstr>
      <vt:lpstr>浅克隆和深克隆</vt:lpstr>
      <vt:lpstr>Prototype</vt:lpstr>
      <vt:lpstr>Solution</vt:lpstr>
      <vt:lpstr>PowerPoint 演示文稿</vt:lpstr>
      <vt:lpstr>Prototype模式的优点</vt:lpstr>
      <vt:lpstr>Prototype模式的缺点</vt:lpstr>
      <vt:lpstr>Prototype模式的适用性</vt:lpstr>
      <vt:lpstr>5）单例模式 Singleton</vt:lpstr>
      <vt:lpstr>特殊的类</vt:lpstr>
      <vt:lpstr>PowerPoint 演示文稿</vt:lpstr>
      <vt:lpstr>PowerPoint 演示文稿</vt:lpstr>
      <vt:lpstr>PowerPoint 演示文稿</vt:lpstr>
      <vt:lpstr>Singleton的设计方案</vt:lpstr>
      <vt:lpstr>单例模式的优点</vt:lpstr>
      <vt:lpstr>单例模式的缺点</vt:lpstr>
      <vt:lpstr>适用场景</vt:lpstr>
      <vt:lpstr>Summary：Creational Patterns</vt:lpstr>
      <vt:lpstr>PowerPoint 演示文稿</vt:lpstr>
      <vt:lpstr>Structural Patterns</vt:lpstr>
      <vt:lpstr>Structural Patterns</vt:lpstr>
      <vt:lpstr>6）适配器模式Adapter</vt:lpstr>
      <vt:lpstr>举例：画图</vt:lpstr>
      <vt:lpstr>PowerPoint 演示文稿</vt:lpstr>
      <vt:lpstr>PowerPoint 演示文稿</vt:lpstr>
      <vt:lpstr>Adapter模式的Solution</vt:lpstr>
      <vt:lpstr>PowerPoint 演示文稿</vt:lpstr>
      <vt:lpstr>类的适配器模式 VS 对象的适配器模式</vt:lpstr>
      <vt:lpstr>适用场景</vt:lpstr>
      <vt:lpstr>7）桥接模式Bridge</vt:lpstr>
      <vt:lpstr>PowerPoint 演示文稿</vt:lpstr>
      <vt:lpstr>PowerPoint 演示文稿</vt:lpstr>
      <vt:lpstr>Bridge模式</vt:lpstr>
      <vt:lpstr>对“变化”的封装</vt:lpstr>
      <vt:lpstr>举例：Log工具</vt:lpstr>
      <vt:lpstr>PowerPoint 演示文稿</vt:lpstr>
      <vt:lpstr>适用场景</vt:lpstr>
      <vt:lpstr>8）组合模式Composite</vt:lpstr>
      <vt:lpstr>举例: 文件系统</vt:lpstr>
      <vt:lpstr>Composite模式的结构</vt:lpstr>
      <vt:lpstr>PowerPoint 演示文稿</vt:lpstr>
      <vt:lpstr>组合模式的实现方法</vt:lpstr>
      <vt:lpstr>举例：一个绘图软件</vt:lpstr>
      <vt:lpstr>PowerPoint 演示文稿</vt:lpstr>
      <vt:lpstr>PowerPoint 演示文稿</vt:lpstr>
      <vt:lpstr>PowerPoint 演示文稿</vt:lpstr>
      <vt:lpstr>Composite模式的优缺点</vt:lpstr>
      <vt:lpstr>适用场景</vt:lpstr>
      <vt:lpstr>9）装饰器模式Decorator</vt:lpstr>
      <vt:lpstr>PowerPoint 演示文稿</vt:lpstr>
      <vt:lpstr>PowerPoint 演示文稿</vt:lpstr>
      <vt:lpstr>举例： TextView</vt:lpstr>
      <vt:lpstr>PowerPoint 演示文稿</vt:lpstr>
      <vt:lpstr>PowerPoint 演示文稿</vt:lpstr>
      <vt:lpstr>PowerPoint 演示文稿</vt:lpstr>
      <vt:lpstr>PowerPoint 演示文稿</vt:lpstr>
      <vt:lpstr>Decorator模式的优点</vt:lpstr>
      <vt:lpstr>Decorator模式的缺点</vt:lpstr>
      <vt:lpstr>适用场景</vt:lpstr>
      <vt:lpstr>10）门面模式Façade</vt:lpstr>
      <vt:lpstr>PowerPoint 演示文稿</vt:lpstr>
      <vt:lpstr>PowerPoint 演示文稿</vt:lpstr>
      <vt:lpstr>PowerPoint 演示文稿</vt:lpstr>
      <vt:lpstr>PowerPoint 演示文稿</vt:lpstr>
      <vt:lpstr>Façade模式</vt:lpstr>
      <vt:lpstr>举例：保安系统</vt:lpstr>
      <vt:lpstr>PowerPoint 演示文稿</vt:lpstr>
      <vt:lpstr>适用场景</vt:lpstr>
      <vt:lpstr>11）代理模式Proxy</vt:lpstr>
      <vt:lpstr>PowerPoint 演示文稿</vt:lpstr>
      <vt:lpstr>PowerPoint 演示文稿</vt:lpstr>
      <vt:lpstr>PowerPoint 演示文稿</vt:lpstr>
      <vt:lpstr>Proxy模式</vt:lpstr>
      <vt:lpstr>常见的代理类型</vt:lpstr>
      <vt:lpstr>PowerPoint 演示文稿</vt:lpstr>
      <vt:lpstr>举例：文档编辑器</vt:lpstr>
      <vt:lpstr>PowerPoint 演示文稿</vt:lpstr>
      <vt:lpstr>PowerPoint 演示文稿</vt:lpstr>
      <vt:lpstr>Proxy模式的优点</vt:lpstr>
      <vt:lpstr>Proxy模式的缺点</vt:lpstr>
      <vt:lpstr>适用场景</vt:lpstr>
      <vt:lpstr>12）享元模式Flyweight</vt:lpstr>
      <vt:lpstr>举例1：咖啡摊(Coffee Stall)项目</vt:lpstr>
      <vt:lpstr>采用单纯享元模式</vt:lpstr>
      <vt:lpstr>PowerPoint 演示文稿</vt:lpstr>
      <vt:lpstr>PowerPoint 演示文稿</vt:lpstr>
      <vt:lpstr>PowerPoint 演示文稿</vt:lpstr>
      <vt:lpstr>举例2：咖啡屋(Coffee Shop)项目</vt:lpstr>
      <vt:lpstr>采用复合享元模式</vt:lpstr>
      <vt:lpstr>PowerPoint 演示文稿</vt:lpstr>
      <vt:lpstr>Flyweight模式</vt:lpstr>
      <vt:lpstr>Flyweight模式的structure</vt:lpstr>
      <vt:lpstr>Object graph</vt:lpstr>
      <vt:lpstr>适用场景</vt:lpstr>
      <vt:lpstr>举例：编辑器系统</vt:lpstr>
      <vt:lpstr>PowerPoint 演示文稿</vt:lpstr>
      <vt:lpstr>PowerPoint 演示文稿</vt:lpstr>
      <vt:lpstr>Summary：Structural Patterns</vt:lpstr>
      <vt:lpstr>Behavioral Patterns</vt:lpstr>
      <vt:lpstr>13）解释器模式Interpreter</vt:lpstr>
      <vt:lpstr>Interpreter模式的结构</vt:lpstr>
      <vt:lpstr>PowerPoint 演示文稿</vt:lpstr>
      <vt:lpstr>适用场景</vt:lpstr>
      <vt:lpstr>14）模板方法模式Template Method</vt:lpstr>
      <vt:lpstr>Template Method模式解决的问题</vt:lpstr>
      <vt:lpstr>PowerPoint 演示文稿</vt:lpstr>
      <vt:lpstr>Template Method模式</vt:lpstr>
      <vt:lpstr>PowerPoint 演示文稿</vt:lpstr>
      <vt:lpstr>典型的抽象类代码</vt:lpstr>
      <vt:lpstr>典型的具体子类代码</vt:lpstr>
      <vt:lpstr>模式中的方法</vt:lpstr>
      <vt:lpstr>钩子方法</vt:lpstr>
      <vt:lpstr>举例：绘图</vt:lpstr>
      <vt:lpstr>实际应用</vt:lpstr>
      <vt:lpstr>15) 责任链模式Chain of Responsibility</vt:lpstr>
      <vt:lpstr>责任链模式</vt:lpstr>
      <vt:lpstr>责任链模式的结构</vt:lpstr>
      <vt:lpstr>纯的与不纯的责任链模式</vt:lpstr>
      <vt:lpstr>适用场景</vt:lpstr>
      <vt:lpstr>16 ）命令模式Command</vt:lpstr>
      <vt:lpstr>生活中的例子：</vt:lpstr>
      <vt:lpstr>命令模式的结构</vt:lpstr>
      <vt:lpstr>举例：</vt:lpstr>
      <vt:lpstr>PowerPoint 演示文稿</vt:lpstr>
      <vt:lpstr>PowerPoint 演示文稿</vt:lpstr>
      <vt:lpstr>PowerPoint 演示文稿</vt:lpstr>
      <vt:lpstr>PowerPoint 演示文稿</vt:lpstr>
      <vt:lpstr>17）迭代器模式Iterator</vt:lpstr>
      <vt:lpstr>举例</vt:lpstr>
      <vt:lpstr>迭代器模式解决的问题</vt:lpstr>
      <vt:lpstr>PowerPoint 演示文稿</vt:lpstr>
      <vt:lpstr>迭代器模式的结构</vt:lpstr>
      <vt:lpstr>模式分析</vt:lpstr>
      <vt:lpstr>迭代器的实现</vt:lpstr>
      <vt:lpstr>列表迭代器</vt:lpstr>
      <vt:lpstr>多态迭代器Polymorphic Iterator</vt:lpstr>
      <vt:lpstr>其它考虑</vt:lpstr>
      <vt:lpstr>18）策略模式Strategy</vt:lpstr>
      <vt:lpstr>策略模式的结构</vt:lpstr>
      <vt:lpstr>模式分析</vt:lpstr>
      <vt:lpstr>举例：订单处理</vt:lpstr>
      <vt:lpstr>PowerPoint 演示文稿</vt:lpstr>
      <vt:lpstr>PowerPoint 演示文稿</vt:lpstr>
      <vt:lpstr>PowerPoint 演示文稿</vt:lpstr>
      <vt:lpstr>PowerPoint 演示文稿</vt:lpstr>
      <vt:lpstr>采用Strategy模式！</vt:lpstr>
      <vt:lpstr>举例：排序系统</vt:lpstr>
      <vt:lpstr>适用场景</vt:lpstr>
      <vt:lpstr>19）中介者模式Mediator</vt:lpstr>
      <vt:lpstr>生活中的例子：WTO</vt:lpstr>
      <vt:lpstr>中介者模式的结构</vt:lpstr>
      <vt:lpstr>举例：对话框</vt:lpstr>
      <vt:lpstr>PowerPoint 演示文稿</vt:lpstr>
      <vt:lpstr>中介者模式的实现要点</vt:lpstr>
      <vt:lpstr>适用场景</vt:lpstr>
      <vt:lpstr>20）观察者模式Observer</vt:lpstr>
      <vt:lpstr>观察者模式的结构</vt:lpstr>
      <vt:lpstr>PowerPoint 演示文稿</vt:lpstr>
      <vt:lpstr>举例：时钟</vt:lpstr>
      <vt:lpstr>21）备忘录模式Memento</vt:lpstr>
      <vt:lpstr>备忘录模式的结构</vt:lpstr>
      <vt:lpstr>PowerPoint 演示文稿</vt:lpstr>
      <vt:lpstr>PowerPoint 演示文稿</vt:lpstr>
      <vt:lpstr>22）状态模式State</vt:lpstr>
      <vt:lpstr>状态模式的结构</vt:lpstr>
      <vt:lpstr>PowerPoint 演示文稿</vt:lpstr>
      <vt:lpstr>举例：TCP</vt:lpstr>
      <vt:lpstr>PowerPoint 演示文稿</vt:lpstr>
      <vt:lpstr>实现要点</vt:lpstr>
      <vt:lpstr>Strategy模式与State模式</vt:lpstr>
      <vt:lpstr>23）访问者模式Visitor</vt:lpstr>
      <vt:lpstr>示例：编译器</vt:lpstr>
      <vt:lpstr>不用visitor的compiler例子</vt:lpstr>
      <vt:lpstr>使用visitor的compiler例子</vt:lpstr>
      <vt:lpstr>访问者模式的结构</vt:lpstr>
      <vt:lpstr>PowerPoint 演示文稿</vt:lpstr>
      <vt:lpstr>Summary: Behavioral Patterns</vt:lpstr>
      <vt:lpstr>Summary: Behavioral Patterns</vt:lpstr>
      <vt:lpstr>设计模式是“封装变化”方法的最佳阐释</vt:lpstr>
      <vt:lpstr>Review: Design Patterns Categories</vt:lpstr>
      <vt:lpstr>设计模式间的关系</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徐臻</dc:creator>
  <cp:keywords>2021模板</cp:keywords>
  <cp:lastModifiedBy>杨柳</cp:lastModifiedBy>
  <cp:revision>452</cp:revision>
  <dcterms:created xsi:type="dcterms:W3CDTF">2019-01-23T14:14:00Z</dcterms:created>
  <dcterms:modified xsi:type="dcterms:W3CDTF">2024-09-05T04:07:58Z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2052-11.1.0.10214</vt:lpwstr>
  </property>
</Properties>
</file>